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314" r:id="rId3"/>
    <p:sldId id="260" r:id="rId4"/>
    <p:sldId id="325" r:id="rId5"/>
    <p:sldId id="326" r:id="rId6"/>
    <p:sldId id="303" r:id="rId7"/>
    <p:sldId id="289" r:id="rId8"/>
    <p:sldId id="285" r:id="rId9"/>
    <p:sldId id="286" r:id="rId10"/>
    <p:sldId id="315" r:id="rId11"/>
    <p:sldId id="321" r:id="rId12"/>
    <p:sldId id="304" r:id="rId13"/>
    <p:sldId id="306" r:id="rId14"/>
    <p:sldId id="307" r:id="rId15"/>
    <p:sldId id="328" r:id="rId16"/>
    <p:sldId id="329" r:id="rId17"/>
    <p:sldId id="324"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NoXifzHAXB373u7iYBEnoy1cm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47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FF6A8-BA15-B61A-E6F1-1E1B2808A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9897C-E9DA-17D9-C77C-D6B135A498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4F765-C93C-DF99-45E6-ECBCEE2EFF86}"/>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B3946F90-37A6-F930-8596-0828ACA78B2A}"/>
              </a:ext>
            </a:extLst>
          </p:cNvPr>
          <p:cNvSpPr>
            <a:spLocks noGrp="1"/>
          </p:cNvSpPr>
          <p:nvPr>
            <p:ph type="sldNum" sz="quarter" idx="5"/>
          </p:nvPr>
        </p:nvSpPr>
        <p:spPr/>
        <p:txBody>
          <a:bodyPr/>
          <a:lstStyle/>
          <a:p>
            <a:fld id="{AF285793-58F2-5D45-93FF-B0076DA99FD1}" type="slidenum">
              <a:rPr lang="en-US"/>
              <a:t>16</a:t>
            </a:fld>
            <a:endParaRPr lang="en-US"/>
          </a:p>
        </p:txBody>
      </p:sp>
    </p:spTree>
    <p:extLst>
      <p:ext uri="{BB962C8B-B14F-4D97-AF65-F5344CB8AC3E}">
        <p14:creationId xmlns:p14="http://schemas.microsoft.com/office/powerpoint/2010/main" val="1956547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60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285793-58F2-5D45-93FF-B0076DA99FD1}" type="slidenum">
              <a:rPr lang="en-US"/>
              <a:t>8</a:t>
            </a:fld>
            <a:endParaRPr lang="en-US"/>
          </a:p>
        </p:txBody>
      </p:sp>
    </p:spTree>
    <p:extLst>
      <p:ext uri="{BB962C8B-B14F-4D97-AF65-F5344CB8AC3E}">
        <p14:creationId xmlns:p14="http://schemas.microsoft.com/office/powerpoint/2010/main" val="417544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F285793-58F2-5D45-93FF-B0076DA99FD1}" type="slidenum">
              <a:rPr lang="en-US"/>
              <a:t>9</a:t>
            </a:fld>
            <a:endParaRPr lang="en-US"/>
          </a:p>
        </p:txBody>
      </p:sp>
    </p:spTree>
    <p:extLst>
      <p:ext uri="{BB962C8B-B14F-4D97-AF65-F5344CB8AC3E}">
        <p14:creationId xmlns:p14="http://schemas.microsoft.com/office/powerpoint/2010/main" val="354796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0" name="Google Shape;3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388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285793-58F2-5D45-93FF-B0076DA99FD1}" type="slidenum">
              <a:rPr lang="en-US" smtClean="0"/>
              <a:t>11</a:t>
            </a:fld>
            <a:endParaRPr lang="en-US"/>
          </a:p>
        </p:txBody>
      </p:sp>
    </p:spTree>
    <p:extLst>
      <p:ext uri="{BB962C8B-B14F-4D97-AF65-F5344CB8AC3E}">
        <p14:creationId xmlns:p14="http://schemas.microsoft.com/office/powerpoint/2010/main" val="3004027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85793-58F2-5D45-93FF-B0076DA99FD1}" type="slidenum">
              <a:rPr lang="en-US" smtClean="0"/>
              <a:t>12</a:t>
            </a:fld>
            <a:endParaRPr lang="en-US"/>
          </a:p>
        </p:txBody>
      </p:sp>
    </p:spTree>
    <p:extLst>
      <p:ext uri="{BB962C8B-B14F-4D97-AF65-F5344CB8AC3E}">
        <p14:creationId xmlns:p14="http://schemas.microsoft.com/office/powerpoint/2010/main" val="168391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C8920-3B6D-0676-4AA4-357636765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5AFA-4AD3-BBCD-BDA9-6E504A3496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5A92E-E949-894A-0218-7F0785C6AEA5}"/>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549F1C89-55CE-ACF0-96A2-2157EE9644F1}"/>
              </a:ext>
            </a:extLst>
          </p:cNvPr>
          <p:cNvSpPr>
            <a:spLocks noGrp="1"/>
          </p:cNvSpPr>
          <p:nvPr>
            <p:ph type="sldNum" sz="quarter" idx="5"/>
          </p:nvPr>
        </p:nvSpPr>
        <p:spPr/>
        <p:txBody>
          <a:bodyPr/>
          <a:lstStyle/>
          <a:p>
            <a:fld id="{AF285793-58F2-5D45-93FF-B0076DA99FD1}" type="slidenum">
              <a:rPr lang="en-US"/>
              <a:t>15</a:t>
            </a:fld>
            <a:endParaRPr lang="en-US"/>
          </a:p>
        </p:txBody>
      </p:sp>
    </p:spTree>
    <p:extLst>
      <p:ext uri="{BB962C8B-B14F-4D97-AF65-F5344CB8AC3E}">
        <p14:creationId xmlns:p14="http://schemas.microsoft.com/office/powerpoint/2010/main" val="10931066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Simple">
  <p:cSld name="Title Slide - Simple">
    <p:spTree>
      <p:nvGrpSpPr>
        <p:cNvPr id="1" name="Shape 12"/>
        <p:cNvGrpSpPr/>
        <p:nvPr/>
      </p:nvGrpSpPr>
      <p:grpSpPr>
        <a:xfrm>
          <a:off x="0" y="0"/>
          <a:ext cx="0" cy="0"/>
          <a:chOff x="0" y="0"/>
          <a:chExt cx="0" cy="0"/>
        </a:xfrm>
      </p:grpSpPr>
      <p:sp>
        <p:nvSpPr>
          <p:cNvPr id="13" name="Google Shape;13;p14"/>
          <p:cNvSpPr txBox="1">
            <a:spLocks noGrp="1"/>
          </p:cNvSpPr>
          <p:nvPr>
            <p:ph type="body" idx="1"/>
          </p:nvPr>
        </p:nvSpPr>
        <p:spPr>
          <a:xfrm>
            <a:off x="3736975" y="1252017"/>
            <a:ext cx="4322144" cy="1348326"/>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Clr>
                <a:schemeClr val="dk1"/>
              </a:buClr>
              <a:buSzPts val="3000"/>
              <a:buNone/>
              <a:defRPr sz="30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 name="Google Shape;14;p14"/>
          <p:cNvCxnSpPr/>
          <p:nvPr/>
        </p:nvCxnSpPr>
        <p:spPr>
          <a:xfrm>
            <a:off x="3839856" y="2780783"/>
            <a:ext cx="4219263" cy="0"/>
          </a:xfrm>
          <a:prstGeom prst="straightConnector1">
            <a:avLst/>
          </a:prstGeom>
          <a:noFill/>
          <a:ln w="25400" cap="flat" cmpd="sng">
            <a:solidFill>
              <a:schemeClr val="accent1"/>
            </a:solidFill>
            <a:prstDash val="solid"/>
            <a:round/>
            <a:headEnd type="none" w="sm" len="sm"/>
            <a:tailEnd type="none" w="sm" len="sm"/>
          </a:ln>
        </p:spPr>
      </p:cxnSp>
      <p:sp>
        <p:nvSpPr>
          <p:cNvPr id="15" name="Google Shape;15;p14"/>
          <p:cNvSpPr txBox="1">
            <a:spLocks noGrp="1"/>
          </p:cNvSpPr>
          <p:nvPr>
            <p:ph type="body" idx="2"/>
          </p:nvPr>
        </p:nvSpPr>
        <p:spPr>
          <a:xfrm>
            <a:off x="3736975" y="2961483"/>
            <a:ext cx="4322763" cy="1101551"/>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1800"/>
              <a:buNone/>
              <a:defRPr sz="1800"/>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 name="Google Shape;1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67454" y="0"/>
            <a:ext cx="2331892" cy="109230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OC Slide - Main">
  <p:cSld name="TOC Slide - Main">
    <p:spTree>
      <p:nvGrpSpPr>
        <p:cNvPr id="1" name="Shape 54"/>
        <p:cNvGrpSpPr/>
        <p:nvPr/>
      </p:nvGrpSpPr>
      <p:grpSpPr>
        <a:xfrm>
          <a:off x="0" y="0"/>
          <a:ext cx="0" cy="0"/>
          <a:chOff x="0" y="0"/>
          <a:chExt cx="0" cy="0"/>
        </a:xfrm>
      </p:grpSpPr>
      <p:sp>
        <p:nvSpPr>
          <p:cNvPr id="55" name="Google Shape;55;p24"/>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56" name="Google Shape;56;p24"/>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4"/>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 name="Google Shape;58;p24"/>
          <p:cNvSpPr txBox="1">
            <a:spLocks noGrp="1"/>
          </p:cNvSpPr>
          <p:nvPr>
            <p:ph type="body" idx="2"/>
          </p:nvPr>
        </p:nvSpPr>
        <p:spPr>
          <a:xfrm>
            <a:off x="468313" y="1387198"/>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59" name="Google Shape;59;p24"/>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60" name="Google Shape;60;p24"/>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24"/>
          <p:cNvSpPr txBox="1">
            <a:spLocks noGrp="1"/>
          </p:cNvSpPr>
          <p:nvPr>
            <p:ph type="body" idx="4"/>
          </p:nvPr>
        </p:nvSpPr>
        <p:spPr>
          <a:xfrm>
            <a:off x="468313" y="1866532"/>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62" name="Google Shape;62;p24"/>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63" name="Google Shape;63;p24"/>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24"/>
          <p:cNvSpPr txBox="1">
            <a:spLocks noGrp="1"/>
          </p:cNvSpPr>
          <p:nvPr>
            <p:ph type="body" idx="6"/>
          </p:nvPr>
        </p:nvSpPr>
        <p:spPr>
          <a:xfrm>
            <a:off x="468313" y="2351089"/>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65" name="Google Shape;65;p24"/>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66" name="Google Shape;66;p24"/>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24"/>
          <p:cNvSpPr txBox="1">
            <a:spLocks noGrp="1"/>
          </p:cNvSpPr>
          <p:nvPr>
            <p:ph type="body" idx="8"/>
          </p:nvPr>
        </p:nvSpPr>
        <p:spPr>
          <a:xfrm>
            <a:off x="468313" y="2836648"/>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68" name="Google Shape;68;p24"/>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69" name="Google Shape;69;p24"/>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24"/>
          <p:cNvSpPr txBox="1">
            <a:spLocks noGrp="1"/>
          </p:cNvSpPr>
          <p:nvPr>
            <p:ph type="body" idx="13"/>
          </p:nvPr>
        </p:nvSpPr>
        <p:spPr>
          <a:xfrm>
            <a:off x="468313" y="3328432"/>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71" name="Google Shape;71;p24"/>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72" name="Google Shape;72;p24"/>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24"/>
          <p:cNvSpPr txBox="1">
            <a:spLocks noGrp="1"/>
          </p:cNvSpPr>
          <p:nvPr>
            <p:ph type="body" idx="15"/>
          </p:nvPr>
        </p:nvSpPr>
        <p:spPr>
          <a:xfrm>
            <a:off x="468313" y="3813991"/>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74" name="Google Shape;74;p24"/>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75" name="Google Shape;75;p24"/>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24"/>
          <p:cNvSpPr txBox="1">
            <a:spLocks noGrp="1"/>
          </p:cNvSpPr>
          <p:nvPr>
            <p:ph type="body" idx="17"/>
          </p:nvPr>
        </p:nvSpPr>
        <p:spPr>
          <a:xfrm>
            <a:off x="468313" y="4299549"/>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77" name="Google Shape;77;p24"/>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OC Slide - 1">
  <p:cSld name="TOC Slide - 1">
    <p:spTree>
      <p:nvGrpSpPr>
        <p:cNvPr id="1" name="Shape 78"/>
        <p:cNvGrpSpPr/>
        <p:nvPr/>
      </p:nvGrpSpPr>
      <p:grpSpPr>
        <a:xfrm>
          <a:off x="0" y="0"/>
          <a:ext cx="0" cy="0"/>
          <a:chOff x="0" y="0"/>
          <a:chExt cx="0" cy="0"/>
        </a:xfrm>
      </p:grpSpPr>
      <p:sp>
        <p:nvSpPr>
          <p:cNvPr id="79" name="Google Shape;79;p25"/>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80" name="Google Shape;80;p25"/>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25"/>
          <p:cNvSpPr txBox="1">
            <a:spLocks noGrp="1"/>
          </p:cNvSpPr>
          <p:nvPr>
            <p:ph type="body" idx="2"/>
          </p:nvPr>
        </p:nvSpPr>
        <p:spPr>
          <a:xfrm>
            <a:off x="468313" y="1387198"/>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83" name="Google Shape;83;p25"/>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84" name="Google Shape;84;p25"/>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25"/>
          <p:cNvSpPr txBox="1">
            <a:spLocks noGrp="1"/>
          </p:cNvSpPr>
          <p:nvPr>
            <p:ph type="body" idx="4"/>
          </p:nvPr>
        </p:nvSpPr>
        <p:spPr>
          <a:xfrm>
            <a:off x="468313" y="187355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86" name="Google Shape;86;p25"/>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87" name="Google Shape;87;p25"/>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25"/>
          <p:cNvSpPr txBox="1">
            <a:spLocks noGrp="1"/>
          </p:cNvSpPr>
          <p:nvPr>
            <p:ph type="body" idx="6"/>
          </p:nvPr>
        </p:nvSpPr>
        <p:spPr>
          <a:xfrm>
            <a:off x="468313" y="2358115"/>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89" name="Google Shape;89;p25"/>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90" name="Google Shape;90;p25"/>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1" name="Google Shape;91;p25"/>
          <p:cNvSpPr txBox="1">
            <a:spLocks noGrp="1"/>
          </p:cNvSpPr>
          <p:nvPr>
            <p:ph type="body" idx="8"/>
          </p:nvPr>
        </p:nvSpPr>
        <p:spPr>
          <a:xfrm>
            <a:off x="468313" y="2843674"/>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92" name="Google Shape;92;p25"/>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93" name="Google Shape;93;p25"/>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5"/>
          <p:cNvSpPr txBox="1">
            <a:spLocks noGrp="1"/>
          </p:cNvSpPr>
          <p:nvPr>
            <p:ph type="body" idx="13"/>
          </p:nvPr>
        </p:nvSpPr>
        <p:spPr>
          <a:xfrm>
            <a:off x="468313" y="333545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95" name="Google Shape;95;p25"/>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96" name="Google Shape;96;p25"/>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7" name="Google Shape;97;p25"/>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98" name="Google Shape;98;p25"/>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99" name="Google Shape;99;p25"/>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0" name="Google Shape;100;p25"/>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01" name="Google Shape;101;p25"/>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OC Slide - 2">
  <p:cSld name="TOC Slide - 2">
    <p:spTree>
      <p:nvGrpSpPr>
        <p:cNvPr id="1" name="Shape 102"/>
        <p:cNvGrpSpPr/>
        <p:nvPr/>
      </p:nvGrpSpPr>
      <p:grpSpPr>
        <a:xfrm>
          <a:off x="0" y="0"/>
          <a:ext cx="0" cy="0"/>
          <a:chOff x="0" y="0"/>
          <a:chExt cx="0" cy="0"/>
        </a:xfrm>
      </p:grpSpPr>
      <p:sp>
        <p:nvSpPr>
          <p:cNvPr id="103" name="Google Shape;103;p26"/>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104" name="Google Shape;104;p26"/>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26"/>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6" name="Google Shape;106;p26"/>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07" name="Google Shape;107;p26"/>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108" name="Google Shape;108;p26"/>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chemeClr val="dk1"/>
              </a:buClr>
              <a:buSzPts val="2000"/>
              <a:buNone/>
              <a:defRPr sz="2000" b="1">
                <a:solidFill>
                  <a:schemeClr val="dk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26"/>
          <p:cNvSpPr txBox="1">
            <a:spLocks noGrp="1"/>
          </p:cNvSpPr>
          <p:nvPr>
            <p:ph type="body" idx="4"/>
          </p:nvPr>
        </p:nvSpPr>
        <p:spPr>
          <a:xfrm>
            <a:off x="468313" y="1866532"/>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0" name="Google Shape;110;p26"/>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111" name="Google Shape;111;p26"/>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26"/>
          <p:cNvSpPr txBox="1">
            <a:spLocks noGrp="1"/>
          </p:cNvSpPr>
          <p:nvPr>
            <p:ph type="body" idx="6"/>
          </p:nvPr>
        </p:nvSpPr>
        <p:spPr>
          <a:xfrm>
            <a:off x="468313" y="235108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3" name="Google Shape;113;p26"/>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114" name="Google Shape;114;p26"/>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26"/>
          <p:cNvSpPr txBox="1">
            <a:spLocks noGrp="1"/>
          </p:cNvSpPr>
          <p:nvPr>
            <p:ph type="body" idx="8"/>
          </p:nvPr>
        </p:nvSpPr>
        <p:spPr>
          <a:xfrm>
            <a:off x="468313" y="283664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6" name="Google Shape;116;p26"/>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117" name="Google Shape;117;p26"/>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8" name="Google Shape;118;p26"/>
          <p:cNvSpPr txBox="1">
            <a:spLocks noGrp="1"/>
          </p:cNvSpPr>
          <p:nvPr>
            <p:ph type="body" idx="13"/>
          </p:nvPr>
        </p:nvSpPr>
        <p:spPr>
          <a:xfrm>
            <a:off x="468313" y="33284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19" name="Google Shape;119;p26"/>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120" name="Google Shape;120;p26"/>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1" name="Google Shape;121;p26"/>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22" name="Google Shape;122;p26"/>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123" name="Google Shape;123;p26"/>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26"/>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25" name="Google Shape;125;p26"/>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OC Slide - 3">
  <p:cSld name="TOC Slide - 3">
    <p:spTree>
      <p:nvGrpSpPr>
        <p:cNvPr id="1" name="Shape 126"/>
        <p:cNvGrpSpPr/>
        <p:nvPr/>
      </p:nvGrpSpPr>
      <p:grpSpPr>
        <a:xfrm>
          <a:off x="0" y="0"/>
          <a:ext cx="0" cy="0"/>
          <a:chOff x="0" y="0"/>
          <a:chExt cx="0" cy="0"/>
        </a:xfrm>
      </p:grpSpPr>
      <p:sp>
        <p:nvSpPr>
          <p:cNvPr id="127" name="Google Shape;127;p27"/>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128" name="Google Shape;128;p27"/>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7"/>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0" name="Google Shape;130;p27"/>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31" name="Google Shape;131;p27"/>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132" name="Google Shape;132;p27"/>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3" name="Google Shape;133;p27"/>
          <p:cNvSpPr txBox="1">
            <a:spLocks noGrp="1"/>
          </p:cNvSpPr>
          <p:nvPr>
            <p:ph type="body" idx="4"/>
          </p:nvPr>
        </p:nvSpPr>
        <p:spPr>
          <a:xfrm>
            <a:off x="468313" y="18665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34" name="Google Shape;134;p27"/>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135" name="Google Shape;135;p27"/>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27"/>
          <p:cNvSpPr txBox="1">
            <a:spLocks noGrp="1"/>
          </p:cNvSpPr>
          <p:nvPr>
            <p:ph type="body" idx="6"/>
          </p:nvPr>
        </p:nvSpPr>
        <p:spPr>
          <a:xfrm>
            <a:off x="468313" y="2351089"/>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37" name="Google Shape;137;p27"/>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138" name="Google Shape;138;p27"/>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9" name="Google Shape;139;p27"/>
          <p:cNvSpPr txBox="1">
            <a:spLocks noGrp="1"/>
          </p:cNvSpPr>
          <p:nvPr>
            <p:ph type="body" idx="8"/>
          </p:nvPr>
        </p:nvSpPr>
        <p:spPr>
          <a:xfrm>
            <a:off x="468313" y="283664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0" name="Google Shape;140;p27"/>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141" name="Google Shape;141;p27"/>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27"/>
          <p:cNvSpPr txBox="1">
            <a:spLocks noGrp="1"/>
          </p:cNvSpPr>
          <p:nvPr>
            <p:ph type="body" idx="13"/>
          </p:nvPr>
        </p:nvSpPr>
        <p:spPr>
          <a:xfrm>
            <a:off x="468313" y="33284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3" name="Google Shape;143;p27"/>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144" name="Google Shape;144;p27"/>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5" name="Google Shape;145;p27"/>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6" name="Google Shape;146;p27"/>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147" name="Google Shape;147;p27"/>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8" name="Google Shape;148;p27"/>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49" name="Google Shape;149;p27"/>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OC Slide - 4">
  <p:cSld name="TOC Slide - 4">
    <p:spTree>
      <p:nvGrpSpPr>
        <p:cNvPr id="1" name="Shape 150"/>
        <p:cNvGrpSpPr/>
        <p:nvPr/>
      </p:nvGrpSpPr>
      <p:grpSpPr>
        <a:xfrm>
          <a:off x="0" y="0"/>
          <a:ext cx="0" cy="0"/>
          <a:chOff x="0" y="0"/>
          <a:chExt cx="0" cy="0"/>
        </a:xfrm>
      </p:grpSpPr>
      <p:sp>
        <p:nvSpPr>
          <p:cNvPr id="151" name="Google Shape;151;p28"/>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152" name="Google Shape;152;p28"/>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8"/>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8"/>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55" name="Google Shape;155;p28"/>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156" name="Google Shape;156;p28"/>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7" name="Google Shape;157;p28"/>
          <p:cNvSpPr txBox="1">
            <a:spLocks noGrp="1"/>
          </p:cNvSpPr>
          <p:nvPr>
            <p:ph type="body" idx="4"/>
          </p:nvPr>
        </p:nvSpPr>
        <p:spPr>
          <a:xfrm>
            <a:off x="468313" y="18665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58" name="Google Shape;158;p28"/>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159" name="Google Shape;159;p28"/>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8"/>
          <p:cNvSpPr txBox="1">
            <a:spLocks noGrp="1"/>
          </p:cNvSpPr>
          <p:nvPr>
            <p:ph type="body" idx="6"/>
          </p:nvPr>
        </p:nvSpPr>
        <p:spPr>
          <a:xfrm>
            <a:off x="468313" y="235108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61" name="Google Shape;161;p28"/>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162" name="Google Shape;162;p28"/>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3" name="Google Shape;163;p28"/>
          <p:cNvSpPr txBox="1">
            <a:spLocks noGrp="1"/>
          </p:cNvSpPr>
          <p:nvPr>
            <p:ph type="body" idx="8"/>
          </p:nvPr>
        </p:nvSpPr>
        <p:spPr>
          <a:xfrm>
            <a:off x="468313" y="2836648"/>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64" name="Google Shape;164;p28"/>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165" name="Google Shape;165;p28"/>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6" name="Google Shape;166;p28"/>
          <p:cNvSpPr txBox="1">
            <a:spLocks noGrp="1"/>
          </p:cNvSpPr>
          <p:nvPr>
            <p:ph type="body" idx="13"/>
          </p:nvPr>
        </p:nvSpPr>
        <p:spPr>
          <a:xfrm>
            <a:off x="468313" y="33284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67" name="Google Shape;167;p28"/>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168" name="Google Shape;168;p28"/>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9" name="Google Shape;169;p28"/>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70" name="Google Shape;170;p28"/>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171" name="Google Shape;171;p28"/>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2" name="Google Shape;172;p28"/>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73" name="Google Shape;173;p28"/>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OC Slide - 5">
  <p:cSld name="TOC Slide - 5">
    <p:spTree>
      <p:nvGrpSpPr>
        <p:cNvPr id="1" name="Shape 174"/>
        <p:cNvGrpSpPr/>
        <p:nvPr/>
      </p:nvGrpSpPr>
      <p:grpSpPr>
        <a:xfrm>
          <a:off x="0" y="0"/>
          <a:ext cx="0" cy="0"/>
          <a:chOff x="0" y="0"/>
          <a:chExt cx="0" cy="0"/>
        </a:xfrm>
      </p:grpSpPr>
      <p:sp>
        <p:nvSpPr>
          <p:cNvPr id="175" name="Google Shape;175;p29"/>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176" name="Google Shape;176;p29"/>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9"/>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8" name="Google Shape;178;p29"/>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79" name="Google Shape;179;p29"/>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180" name="Google Shape;180;p29"/>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1" name="Google Shape;181;p29"/>
          <p:cNvSpPr txBox="1">
            <a:spLocks noGrp="1"/>
          </p:cNvSpPr>
          <p:nvPr>
            <p:ph type="body" idx="4"/>
          </p:nvPr>
        </p:nvSpPr>
        <p:spPr>
          <a:xfrm>
            <a:off x="468313" y="18665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82" name="Google Shape;182;p29"/>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183" name="Google Shape;183;p29"/>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4" name="Google Shape;184;p29"/>
          <p:cNvSpPr txBox="1">
            <a:spLocks noGrp="1"/>
          </p:cNvSpPr>
          <p:nvPr>
            <p:ph type="body" idx="6"/>
          </p:nvPr>
        </p:nvSpPr>
        <p:spPr>
          <a:xfrm>
            <a:off x="468313" y="235108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85" name="Google Shape;185;p29"/>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186" name="Google Shape;186;p29"/>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7" name="Google Shape;187;p29"/>
          <p:cNvSpPr txBox="1">
            <a:spLocks noGrp="1"/>
          </p:cNvSpPr>
          <p:nvPr>
            <p:ph type="body" idx="8"/>
          </p:nvPr>
        </p:nvSpPr>
        <p:spPr>
          <a:xfrm>
            <a:off x="468313" y="283664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88" name="Google Shape;188;p29"/>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189" name="Google Shape;189;p29"/>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0" name="Google Shape;190;p29"/>
          <p:cNvSpPr txBox="1">
            <a:spLocks noGrp="1"/>
          </p:cNvSpPr>
          <p:nvPr>
            <p:ph type="body" idx="13"/>
          </p:nvPr>
        </p:nvSpPr>
        <p:spPr>
          <a:xfrm>
            <a:off x="468313" y="3328432"/>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91" name="Google Shape;191;p29"/>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192" name="Google Shape;192;p29"/>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3" name="Google Shape;193;p29"/>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94" name="Google Shape;194;p29"/>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195" name="Google Shape;195;p29"/>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6" name="Google Shape;196;p29"/>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197" name="Google Shape;197;p29"/>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OC Slide - 6">
  <p:cSld name="TOC Slide - 6">
    <p:spTree>
      <p:nvGrpSpPr>
        <p:cNvPr id="1" name="Shape 198"/>
        <p:cNvGrpSpPr/>
        <p:nvPr/>
      </p:nvGrpSpPr>
      <p:grpSpPr>
        <a:xfrm>
          <a:off x="0" y="0"/>
          <a:ext cx="0" cy="0"/>
          <a:chOff x="0" y="0"/>
          <a:chExt cx="0" cy="0"/>
        </a:xfrm>
      </p:grpSpPr>
      <p:sp>
        <p:nvSpPr>
          <p:cNvPr id="199" name="Google Shape;199;p30"/>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00" name="Google Shape;200;p30"/>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30"/>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2" name="Google Shape;202;p30"/>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03" name="Google Shape;203;p30"/>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204" name="Google Shape;204;p30"/>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30"/>
          <p:cNvSpPr txBox="1">
            <a:spLocks noGrp="1"/>
          </p:cNvSpPr>
          <p:nvPr>
            <p:ph type="body" idx="4"/>
          </p:nvPr>
        </p:nvSpPr>
        <p:spPr>
          <a:xfrm>
            <a:off x="468313" y="18665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06" name="Google Shape;206;p30"/>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207" name="Google Shape;207;p30"/>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30"/>
          <p:cNvSpPr txBox="1">
            <a:spLocks noGrp="1"/>
          </p:cNvSpPr>
          <p:nvPr>
            <p:ph type="body" idx="6"/>
          </p:nvPr>
        </p:nvSpPr>
        <p:spPr>
          <a:xfrm>
            <a:off x="468313" y="235108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09" name="Google Shape;209;p30"/>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210" name="Google Shape;210;p30"/>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1" name="Google Shape;211;p30"/>
          <p:cNvSpPr txBox="1">
            <a:spLocks noGrp="1"/>
          </p:cNvSpPr>
          <p:nvPr>
            <p:ph type="body" idx="8"/>
          </p:nvPr>
        </p:nvSpPr>
        <p:spPr>
          <a:xfrm>
            <a:off x="468313" y="283664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12" name="Google Shape;212;p30"/>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213" name="Google Shape;213;p30"/>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4" name="Google Shape;214;p30"/>
          <p:cNvSpPr txBox="1">
            <a:spLocks noGrp="1"/>
          </p:cNvSpPr>
          <p:nvPr>
            <p:ph type="body" idx="13"/>
          </p:nvPr>
        </p:nvSpPr>
        <p:spPr>
          <a:xfrm>
            <a:off x="468313" y="33284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15" name="Google Shape;215;p30"/>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216" name="Google Shape;216;p30"/>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7" name="Google Shape;217;p30"/>
          <p:cNvSpPr txBox="1">
            <a:spLocks noGrp="1"/>
          </p:cNvSpPr>
          <p:nvPr>
            <p:ph type="body" idx="15"/>
          </p:nvPr>
        </p:nvSpPr>
        <p:spPr>
          <a:xfrm>
            <a:off x="468313" y="3813991"/>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18" name="Google Shape;218;p30"/>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219" name="Google Shape;219;p30"/>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0" name="Google Shape;220;p30"/>
          <p:cNvSpPr txBox="1">
            <a:spLocks noGrp="1"/>
          </p:cNvSpPr>
          <p:nvPr>
            <p:ph type="body" idx="17"/>
          </p:nvPr>
        </p:nvSpPr>
        <p:spPr>
          <a:xfrm>
            <a:off x="468313" y="429954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21" name="Google Shape;221;p30"/>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OC Slide - 7">
  <p:cSld name="TOC Slide - 7">
    <p:spTree>
      <p:nvGrpSpPr>
        <p:cNvPr id="1" name="Shape 222"/>
        <p:cNvGrpSpPr/>
        <p:nvPr/>
      </p:nvGrpSpPr>
      <p:grpSpPr>
        <a:xfrm>
          <a:off x="0" y="0"/>
          <a:ext cx="0" cy="0"/>
          <a:chOff x="0" y="0"/>
          <a:chExt cx="0" cy="0"/>
        </a:xfrm>
      </p:grpSpPr>
      <p:sp>
        <p:nvSpPr>
          <p:cNvPr id="223" name="Google Shape;223;p31"/>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24" name="Google Shape;224;p31"/>
          <p:cNvSpPr txBox="1">
            <a:spLocks noGrp="1"/>
          </p:cNvSpPr>
          <p:nvPr>
            <p:ph type="title"/>
          </p:nvPr>
        </p:nvSpPr>
        <p:spPr>
          <a:xfrm>
            <a:off x="457200" y="0"/>
            <a:ext cx="3214914"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5" name="Google Shape;225;p31"/>
          <p:cNvSpPr txBox="1">
            <a:spLocks noGrp="1"/>
          </p:cNvSpPr>
          <p:nvPr>
            <p:ph type="body" idx="1"/>
          </p:nvPr>
        </p:nvSpPr>
        <p:spPr>
          <a:xfrm>
            <a:off x="983661" y="138719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6" name="Google Shape;226;p31"/>
          <p:cNvSpPr txBox="1">
            <a:spLocks noGrp="1"/>
          </p:cNvSpPr>
          <p:nvPr>
            <p:ph type="body" idx="2"/>
          </p:nvPr>
        </p:nvSpPr>
        <p:spPr>
          <a:xfrm>
            <a:off x="468313" y="138719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27" name="Google Shape;227;p31"/>
          <p:cNvCxnSpPr/>
          <p:nvPr/>
        </p:nvCxnSpPr>
        <p:spPr>
          <a:xfrm>
            <a:off x="983661" y="1776770"/>
            <a:ext cx="5164903" cy="7026"/>
          </a:xfrm>
          <a:prstGeom prst="straightConnector1">
            <a:avLst/>
          </a:prstGeom>
          <a:noFill/>
          <a:ln w="12700" cap="flat" cmpd="sng">
            <a:solidFill>
              <a:srgbClr val="CBCBCB"/>
            </a:solidFill>
            <a:prstDash val="solid"/>
            <a:round/>
            <a:headEnd type="none" w="sm" len="sm"/>
            <a:tailEnd type="none" w="sm" len="sm"/>
          </a:ln>
        </p:spPr>
      </p:cxnSp>
      <p:sp>
        <p:nvSpPr>
          <p:cNvPr id="228" name="Google Shape;228;p31"/>
          <p:cNvSpPr txBox="1">
            <a:spLocks noGrp="1"/>
          </p:cNvSpPr>
          <p:nvPr>
            <p:ph type="body" idx="3"/>
          </p:nvPr>
        </p:nvSpPr>
        <p:spPr>
          <a:xfrm>
            <a:off x="983661" y="18665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9" name="Google Shape;229;p31"/>
          <p:cNvSpPr txBox="1">
            <a:spLocks noGrp="1"/>
          </p:cNvSpPr>
          <p:nvPr>
            <p:ph type="body" idx="4"/>
          </p:nvPr>
        </p:nvSpPr>
        <p:spPr>
          <a:xfrm>
            <a:off x="468313" y="18665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0" name="Google Shape;230;p31"/>
          <p:cNvCxnSpPr/>
          <p:nvPr/>
        </p:nvCxnSpPr>
        <p:spPr>
          <a:xfrm>
            <a:off x="983661" y="2256104"/>
            <a:ext cx="5164903" cy="7026"/>
          </a:xfrm>
          <a:prstGeom prst="straightConnector1">
            <a:avLst/>
          </a:prstGeom>
          <a:noFill/>
          <a:ln w="12700" cap="flat" cmpd="sng">
            <a:solidFill>
              <a:srgbClr val="CBCBCB"/>
            </a:solidFill>
            <a:prstDash val="solid"/>
            <a:round/>
            <a:headEnd type="none" w="sm" len="sm"/>
            <a:tailEnd type="none" w="sm" len="sm"/>
          </a:ln>
        </p:spPr>
      </p:cxnSp>
      <p:sp>
        <p:nvSpPr>
          <p:cNvPr id="231" name="Google Shape;231;p31"/>
          <p:cNvSpPr txBox="1">
            <a:spLocks noGrp="1"/>
          </p:cNvSpPr>
          <p:nvPr>
            <p:ph type="body" idx="5"/>
          </p:nvPr>
        </p:nvSpPr>
        <p:spPr>
          <a:xfrm>
            <a:off x="983661" y="235108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2" name="Google Shape;232;p31"/>
          <p:cNvSpPr txBox="1">
            <a:spLocks noGrp="1"/>
          </p:cNvSpPr>
          <p:nvPr>
            <p:ph type="body" idx="6"/>
          </p:nvPr>
        </p:nvSpPr>
        <p:spPr>
          <a:xfrm>
            <a:off x="468313" y="2351089"/>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3" name="Google Shape;233;p31"/>
          <p:cNvCxnSpPr/>
          <p:nvPr/>
        </p:nvCxnSpPr>
        <p:spPr>
          <a:xfrm>
            <a:off x="983661" y="2740661"/>
            <a:ext cx="5164903" cy="7026"/>
          </a:xfrm>
          <a:prstGeom prst="straightConnector1">
            <a:avLst/>
          </a:prstGeom>
          <a:noFill/>
          <a:ln w="12700" cap="flat" cmpd="sng">
            <a:solidFill>
              <a:srgbClr val="CBCBCB"/>
            </a:solidFill>
            <a:prstDash val="solid"/>
            <a:round/>
            <a:headEnd type="none" w="sm" len="sm"/>
            <a:tailEnd type="none" w="sm" len="sm"/>
          </a:ln>
        </p:spPr>
      </p:cxnSp>
      <p:sp>
        <p:nvSpPr>
          <p:cNvPr id="234" name="Google Shape;234;p31"/>
          <p:cNvSpPr txBox="1">
            <a:spLocks noGrp="1"/>
          </p:cNvSpPr>
          <p:nvPr>
            <p:ph type="body" idx="7"/>
          </p:nvPr>
        </p:nvSpPr>
        <p:spPr>
          <a:xfrm>
            <a:off x="983661" y="2836648"/>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5" name="Google Shape;235;p31"/>
          <p:cNvSpPr txBox="1">
            <a:spLocks noGrp="1"/>
          </p:cNvSpPr>
          <p:nvPr>
            <p:ph type="body" idx="8"/>
          </p:nvPr>
        </p:nvSpPr>
        <p:spPr>
          <a:xfrm>
            <a:off x="468313" y="2836648"/>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6" name="Google Shape;236;p31"/>
          <p:cNvCxnSpPr/>
          <p:nvPr/>
        </p:nvCxnSpPr>
        <p:spPr>
          <a:xfrm>
            <a:off x="983661" y="3226220"/>
            <a:ext cx="5164903" cy="7026"/>
          </a:xfrm>
          <a:prstGeom prst="straightConnector1">
            <a:avLst/>
          </a:prstGeom>
          <a:noFill/>
          <a:ln w="12700" cap="flat" cmpd="sng">
            <a:solidFill>
              <a:srgbClr val="CBCBCB"/>
            </a:solidFill>
            <a:prstDash val="solid"/>
            <a:round/>
            <a:headEnd type="none" w="sm" len="sm"/>
            <a:tailEnd type="none" w="sm" len="sm"/>
          </a:ln>
        </p:spPr>
      </p:cxnSp>
      <p:sp>
        <p:nvSpPr>
          <p:cNvPr id="237" name="Google Shape;237;p31"/>
          <p:cNvSpPr txBox="1">
            <a:spLocks noGrp="1"/>
          </p:cNvSpPr>
          <p:nvPr>
            <p:ph type="body" idx="9"/>
          </p:nvPr>
        </p:nvSpPr>
        <p:spPr>
          <a:xfrm>
            <a:off x="983661" y="3328432"/>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8" name="Google Shape;238;p31"/>
          <p:cNvSpPr txBox="1">
            <a:spLocks noGrp="1"/>
          </p:cNvSpPr>
          <p:nvPr>
            <p:ph type="body" idx="13"/>
          </p:nvPr>
        </p:nvSpPr>
        <p:spPr>
          <a:xfrm>
            <a:off x="468313" y="3328432"/>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39" name="Google Shape;239;p31"/>
          <p:cNvCxnSpPr/>
          <p:nvPr/>
        </p:nvCxnSpPr>
        <p:spPr>
          <a:xfrm>
            <a:off x="983661" y="3718004"/>
            <a:ext cx="5164903" cy="7026"/>
          </a:xfrm>
          <a:prstGeom prst="straightConnector1">
            <a:avLst/>
          </a:prstGeom>
          <a:noFill/>
          <a:ln w="12700" cap="flat" cmpd="sng">
            <a:solidFill>
              <a:srgbClr val="CBCBCB"/>
            </a:solidFill>
            <a:prstDash val="solid"/>
            <a:round/>
            <a:headEnd type="none" w="sm" len="sm"/>
            <a:tailEnd type="none" w="sm" len="sm"/>
          </a:ln>
        </p:spPr>
      </p:cxnSp>
      <p:sp>
        <p:nvSpPr>
          <p:cNvPr id="240" name="Google Shape;240;p31"/>
          <p:cNvSpPr txBox="1">
            <a:spLocks noGrp="1"/>
          </p:cNvSpPr>
          <p:nvPr>
            <p:ph type="body" idx="14"/>
          </p:nvPr>
        </p:nvSpPr>
        <p:spPr>
          <a:xfrm>
            <a:off x="983661" y="3813991"/>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A5A5A5"/>
              </a:buClr>
              <a:buSzPts val="2000"/>
              <a:buNone/>
              <a:defRPr sz="2000" b="0">
                <a:solidFill>
                  <a:srgbClr val="A5A5A5"/>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31"/>
          <p:cNvSpPr txBox="1">
            <a:spLocks noGrp="1"/>
          </p:cNvSpPr>
          <p:nvPr>
            <p:ph type="body" idx="15"/>
          </p:nvPr>
        </p:nvSpPr>
        <p:spPr>
          <a:xfrm>
            <a:off x="468313" y="3813991"/>
            <a:ext cx="431573" cy="389572"/>
          </a:xfrm>
          <a:prstGeom prst="rect">
            <a:avLst/>
          </a:prstGeom>
          <a:solidFill>
            <a:srgbClr val="A5A5A5"/>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42" name="Google Shape;242;p31"/>
          <p:cNvCxnSpPr/>
          <p:nvPr/>
        </p:nvCxnSpPr>
        <p:spPr>
          <a:xfrm>
            <a:off x="983661" y="4203563"/>
            <a:ext cx="5164903" cy="7026"/>
          </a:xfrm>
          <a:prstGeom prst="straightConnector1">
            <a:avLst/>
          </a:prstGeom>
          <a:noFill/>
          <a:ln w="12700" cap="flat" cmpd="sng">
            <a:solidFill>
              <a:srgbClr val="CBCBCB"/>
            </a:solidFill>
            <a:prstDash val="solid"/>
            <a:round/>
            <a:headEnd type="none" w="sm" len="sm"/>
            <a:tailEnd type="none" w="sm" len="sm"/>
          </a:ln>
        </p:spPr>
      </p:cxnSp>
      <p:sp>
        <p:nvSpPr>
          <p:cNvPr id="243" name="Google Shape;243;p31"/>
          <p:cNvSpPr txBox="1">
            <a:spLocks noGrp="1"/>
          </p:cNvSpPr>
          <p:nvPr>
            <p:ph type="body" idx="16"/>
          </p:nvPr>
        </p:nvSpPr>
        <p:spPr>
          <a:xfrm>
            <a:off x="983661" y="4299549"/>
            <a:ext cx="5164903" cy="389572"/>
          </a:xfrm>
          <a:prstGeom prst="rect">
            <a:avLst/>
          </a:prstGeom>
          <a:noFill/>
          <a:ln>
            <a:noFill/>
          </a:ln>
        </p:spPr>
        <p:txBody>
          <a:bodyPr spcFirstLastPara="1" wrap="square" lIns="0" tIns="0" rIns="0" bIns="0" anchor="ctr" anchorCtr="0">
            <a:normAutofit/>
          </a:bodyPr>
          <a:lstStyle>
            <a:lvl1pPr marL="457200" lvl="0" indent="-228600" algn="l">
              <a:spcBef>
                <a:spcPts val="400"/>
              </a:spcBef>
              <a:spcAft>
                <a:spcPts val="0"/>
              </a:spcAft>
              <a:buClr>
                <a:srgbClr val="333333"/>
              </a:buClr>
              <a:buSzPts val="2000"/>
              <a:buNone/>
              <a:defRPr sz="2000" b="1">
                <a:solidFill>
                  <a:srgbClr val="333333"/>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31"/>
          <p:cNvSpPr txBox="1">
            <a:spLocks noGrp="1"/>
          </p:cNvSpPr>
          <p:nvPr>
            <p:ph type="body" idx="17"/>
          </p:nvPr>
        </p:nvSpPr>
        <p:spPr>
          <a:xfrm>
            <a:off x="468313" y="4299549"/>
            <a:ext cx="431573" cy="389572"/>
          </a:xfrm>
          <a:prstGeom prst="rect">
            <a:avLst/>
          </a:prstGeom>
          <a:solidFill>
            <a:schemeClr val="accent3"/>
          </a:solidFill>
          <a:ln>
            <a:noFill/>
          </a:ln>
        </p:spPr>
        <p:txBody>
          <a:bodyPr spcFirstLastPara="1" wrap="square" lIns="0" tIns="0" rIns="0" bIns="0" anchor="ctr" anchorCtr="0">
            <a:normAutofit/>
          </a:bodyPr>
          <a:lstStyle>
            <a:lvl1pPr marL="457200" lvl="0" indent="-228600" algn="ctr">
              <a:spcBef>
                <a:spcPts val="400"/>
              </a:spcBef>
              <a:spcAft>
                <a:spcPts val="0"/>
              </a:spcAft>
              <a:buClr>
                <a:schemeClr val="lt1"/>
              </a:buClr>
              <a:buSzPts val="2000"/>
              <a:buNone/>
              <a:defRPr sz="2000" b="1">
                <a:solidFill>
                  <a:schemeClr val="lt1"/>
                </a:solidFill>
              </a:defRPr>
            </a:lvl1pPr>
            <a:lvl2pPr marL="914400" lvl="1" indent="-228600" algn="l">
              <a:spcBef>
                <a:spcPts val="480"/>
              </a:spcBef>
              <a:spcAft>
                <a:spcPts val="0"/>
              </a:spcAft>
              <a:buClr>
                <a:schemeClr val="dk1"/>
              </a:buClr>
              <a:buSzPts val="2400"/>
              <a:buNone/>
              <a:defRPr sz="2400"/>
            </a:lvl2pPr>
            <a:lvl3pPr marL="1371600" lvl="2" indent="-228600" algn="l">
              <a:spcBef>
                <a:spcPts val="480"/>
              </a:spcBef>
              <a:spcAft>
                <a:spcPts val="0"/>
              </a:spcAft>
              <a:buClr>
                <a:schemeClr val="dk1"/>
              </a:buClr>
              <a:buSzPts val="2400"/>
              <a:buNone/>
              <a:defRPr sz="2400"/>
            </a:lvl3pPr>
            <a:lvl4pPr marL="1828800" lvl="3" indent="-228600" algn="l">
              <a:spcBef>
                <a:spcPts val="480"/>
              </a:spcBef>
              <a:spcAft>
                <a:spcPts val="0"/>
              </a:spcAft>
              <a:buClr>
                <a:schemeClr val="dk1"/>
              </a:buClr>
              <a:buSzPts val="2400"/>
              <a:buNone/>
              <a:defRPr sz="2400"/>
            </a:lvl4pPr>
            <a:lvl5pPr marL="2286000" lvl="4" indent="-228600" algn="l">
              <a:spcBef>
                <a:spcPts val="480"/>
              </a:spcBef>
              <a:spcAft>
                <a:spcPts val="0"/>
              </a:spcAft>
              <a:buClr>
                <a:schemeClr val="dk1"/>
              </a:buClr>
              <a:buSzPts val="2400"/>
              <a:buNone/>
              <a:defRPr sz="2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45" name="Google Shape;245;p31"/>
          <p:cNvCxnSpPr/>
          <p:nvPr/>
        </p:nvCxnSpPr>
        <p:spPr>
          <a:xfrm>
            <a:off x="983661" y="4689121"/>
            <a:ext cx="5164903" cy="7026"/>
          </a:xfrm>
          <a:prstGeom prst="straightConnector1">
            <a:avLst/>
          </a:prstGeom>
          <a:noFill/>
          <a:ln w="12700" cap="flat" cmpd="sng">
            <a:solidFill>
              <a:srgbClr val="CBCBCB"/>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ransition Slide - White">
  <p:cSld name="Transition Slide - White">
    <p:spTree>
      <p:nvGrpSpPr>
        <p:cNvPr id="1" name="Shape 246"/>
        <p:cNvGrpSpPr/>
        <p:nvPr/>
      </p:nvGrpSpPr>
      <p:grpSpPr>
        <a:xfrm>
          <a:off x="0" y="0"/>
          <a:ext cx="0" cy="0"/>
          <a:chOff x="0" y="0"/>
          <a:chExt cx="0" cy="0"/>
        </a:xfrm>
      </p:grpSpPr>
      <p:sp>
        <p:nvSpPr>
          <p:cNvPr id="247" name="Google Shape;247;p32"/>
          <p:cNvSpPr txBox="1">
            <a:spLocks noGrp="1"/>
          </p:cNvSpPr>
          <p:nvPr>
            <p:ph type="body" idx="1"/>
          </p:nvPr>
        </p:nvSpPr>
        <p:spPr>
          <a:xfrm>
            <a:off x="467454" y="1252017"/>
            <a:ext cx="3952146" cy="1348326"/>
          </a:xfrm>
          <a:prstGeom prst="rect">
            <a:avLst/>
          </a:prstGeom>
          <a:noFill/>
          <a:ln>
            <a:noFill/>
          </a:ln>
        </p:spPr>
        <p:txBody>
          <a:bodyPr spcFirstLastPara="1" wrap="square" lIns="91425" tIns="45700" rIns="91425" bIns="45700" anchor="b" anchorCtr="0">
            <a:noAutofit/>
          </a:bodyPr>
          <a:lstStyle>
            <a:lvl1pPr marL="457200" lvl="0" indent="-228600" algn="l">
              <a:spcBef>
                <a:spcPts val="600"/>
              </a:spcBef>
              <a:spcAft>
                <a:spcPts val="0"/>
              </a:spcAft>
              <a:buClr>
                <a:schemeClr val="dk1"/>
              </a:buClr>
              <a:buSzPts val="3000"/>
              <a:buNone/>
              <a:defRPr sz="30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248" name="Google Shape;248;p32"/>
          <p:cNvCxnSpPr/>
          <p:nvPr/>
        </p:nvCxnSpPr>
        <p:spPr>
          <a:xfrm>
            <a:off x="570335" y="2780783"/>
            <a:ext cx="4574979" cy="0"/>
          </a:xfrm>
          <a:prstGeom prst="straightConnector1">
            <a:avLst/>
          </a:prstGeom>
          <a:noFill/>
          <a:ln w="28575" cap="flat" cmpd="sng">
            <a:solidFill>
              <a:schemeClr val="accent1"/>
            </a:solidFill>
            <a:prstDash val="solid"/>
            <a:round/>
            <a:headEnd type="none" w="sm" len="sm"/>
            <a:tailEnd type="none" w="sm" len="sm"/>
          </a:ln>
        </p:spPr>
      </p:cxnSp>
      <p:sp>
        <p:nvSpPr>
          <p:cNvPr id="249" name="Google Shape;249;p32"/>
          <p:cNvSpPr txBox="1">
            <a:spLocks noGrp="1"/>
          </p:cNvSpPr>
          <p:nvPr>
            <p:ph type="body" idx="2"/>
          </p:nvPr>
        </p:nvSpPr>
        <p:spPr>
          <a:xfrm>
            <a:off x="467455" y="2961483"/>
            <a:ext cx="3952712" cy="1101551"/>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1800"/>
              <a:buNone/>
              <a:defRPr sz="1800"/>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Key Messaging - Large Photo">
  <p:cSld name="Key Messaging - Large Photo">
    <p:spTree>
      <p:nvGrpSpPr>
        <p:cNvPr id="1" name="Shape 250"/>
        <p:cNvGrpSpPr/>
        <p:nvPr/>
      </p:nvGrpSpPr>
      <p:grpSpPr>
        <a:xfrm>
          <a:off x="0" y="0"/>
          <a:ext cx="0" cy="0"/>
          <a:chOff x="0" y="0"/>
          <a:chExt cx="0" cy="0"/>
        </a:xfrm>
      </p:grpSpPr>
      <p:sp>
        <p:nvSpPr>
          <p:cNvPr id="251" name="Google Shape;251;p33"/>
          <p:cNvSpPr>
            <a:spLocks noGrp="1"/>
          </p:cNvSpPr>
          <p:nvPr>
            <p:ph type="pic" idx="2"/>
          </p:nvPr>
        </p:nvSpPr>
        <p:spPr>
          <a:xfrm>
            <a:off x="0" y="0"/>
            <a:ext cx="9144000" cy="5143500"/>
          </a:xfrm>
          <a:prstGeom prst="rect">
            <a:avLst/>
          </a:prstGeom>
          <a:solidFill>
            <a:srgbClr val="F2F2F2"/>
          </a:solidFill>
          <a:ln>
            <a:noFill/>
          </a:ln>
        </p:spPr>
      </p:sp>
      <p:sp>
        <p:nvSpPr>
          <p:cNvPr id="252" name="Google Shape;252;p33"/>
          <p:cNvSpPr txBox="1">
            <a:spLocks noGrp="1"/>
          </p:cNvSpPr>
          <p:nvPr>
            <p:ph type="body" idx="1"/>
          </p:nvPr>
        </p:nvSpPr>
        <p:spPr>
          <a:xfrm>
            <a:off x="-1" y="1590675"/>
            <a:ext cx="5565779" cy="628650"/>
          </a:xfrm>
          <a:prstGeom prst="rect">
            <a:avLst/>
          </a:prstGeom>
          <a:solidFill>
            <a:srgbClr val="000000">
              <a:alpha val="74901"/>
            </a:srgbClr>
          </a:solidFill>
          <a:ln>
            <a:noFill/>
          </a:ln>
        </p:spPr>
        <p:txBody>
          <a:bodyPr spcFirstLastPara="1" wrap="square" lIns="457200" tIns="0" rIns="457200" bIns="91425" anchor="ctr" anchorCtr="0">
            <a:noAutofit/>
          </a:bodyPr>
          <a:lstStyle>
            <a:lvl1pPr marL="457200" lvl="0" indent="-228600" algn="l">
              <a:spcBef>
                <a:spcPts val="720"/>
              </a:spcBef>
              <a:spcAft>
                <a:spcPts val="0"/>
              </a:spcAft>
              <a:buClr>
                <a:schemeClr val="lt1"/>
              </a:buClr>
              <a:buSzPts val="3600"/>
              <a:buNone/>
              <a:defRPr sz="3600">
                <a:solidFill>
                  <a:schemeClr val="lt1"/>
                </a:solidFill>
              </a:defRPr>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33"/>
          <p:cNvSpPr txBox="1">
            <a:spLocks noGrp="1"/>
          </p:cNvSpPr>
          <p:nvPr>
            <p:ph type="body" idx="3"/>
          </p:nvPr>
        </p:nvSpPr>
        <p:spPr>
          <a:xfrm>
            <a:off x="0" y="2281663"/>
            <a:ext cx="3747874" cy="628650"/>
          </a:xfrm>
          <a:prstGeom prst="rect">
            <a:avLst/>
          </a:prstGeom>
          <a:solidFill>
            <a:srgbClr val="000000">
              <a:alpha val="74901"/>
            </a:srgbClr>
          </a:solidFill>
          <a:ln>
            <a:noFill/>
          </a:ln>
        </p:spPr>
        <p:txBody>
          <a:bodyPr spcFirstLastPara="1" wrap="square" lIns="457200" tIns="0" rIns="457200" bIns="91425" anchor="ctr" anchorCtr="0">
            <a:noAutofit/>
          </a:bodyPr>
          <a:lstStyle>
            <a:lvl1pPr marL="457200" lvl="0" indent="-228600" algn="l">
              <a:spcBef>
                <a:spcPts val="720"/>
              </a:spcBef>
              <a:spcAft>
                <a:spcPts val="0"/>
              </a:spcAft>
              <a:buClr>
                <a:schemeClr val="lt1"/>
              </a:buClr>
              <a:buSzPts val="3600"/>
              <a:buNone/>
              <a:defRPr sz="3600">
                <a:solidFill>
                  <a:schemeClr val="lt1"/>
                </a:solidFill>
              </a:defRPr>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imple Slide - Text 2">
  <p:cSld name="Simple Slide - Text 2">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457199" y="0"/>
            <a:ext cx="5936343" cy="907143"/>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457200" y="1124857"/>
            <a:ext cx="8120063" cy="3621769"/>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5"/>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ata Slide - Charts">
  <p:cSld name="Data Slide - Charts">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xfrm>
            <a:off x="457200" y="0"/>
            <a:ext cx="3209739" cy="1699456"/>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34"/>
          <p:cNvSpPr txBox="1">
            <a:spLocks noGrp="1"/>
          </p:cNvSpPr>
          <p:nvPr>
            <p:ph type="body" idx="1"/>
          </p:nvPr>
        </p:nvSpPr>
        <p:spPr>
          <a:xfrm>
            <a:off x="4077835" y="417513"/>
            <a:ext cx="4769303" cy="1281943"/>
          </a:xfrm>
          <a:prstGeom prst="rect">
            <a:avLst/>
          </a:prstGeom>
          <a:noFill/>
          <a:ln>
            <a:noFill/>
          </a:ln>
        </p:spPr>
        <p:txBody>
          <a:bodyPr spcFirstLastPara="1" wrap="square" lIns="0" tIns="0" rIns="0" bIns="0" anchor="ctr" anchorCtr="0">
            <a:noAutofit/>
          </a:bodyPr>
          <a:lstStyle>
            <a:lvl1pPr marL="457200" lvl="0" indent="-228600" algn="l">
              <a:spcBef>
                <a:spcPts val="400"/>
              </a:spcBef>
              <a:spcAft>
                <a:spcPts val="0"/>
              </a:spcAft>
              <a:buClr>
                <a:schemeClr val="dk1"/>
              </a:buClr>
              <a:buSzPts val="2000"/>
              <a:buNone/>
              <a:defRPr sz="20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7" name="Google Shape;257;p34"/>
          <p:cNvSpPr>
            <a:spLocks noGrp="1"/>
          </p:cNvSpPr>
          <p:nvPr>
            <p:ph type="chart" idx="2"/>
          </p:nvPr>
        </p:nvSpPr>
        <p:spPr>
          <a:xfrm>
            <a:off x="468313" y="2081080"/>
            <a:ext cx="1883539" cy="1436109"/>
          </a:xfrm>
          <a:prstGeom prst="rect">
            <a:avLst/>
          </a:prstGeom>
          <a:noFill/>
          <a:ln>
            <a:noFill/>
          </a:ln>
        </p:spPr>
        <p:txBody>
          <a:bodyPr spcFirstLastPara="1" wrap="square" lIns="91425" tIns="45700" rIns="91425" bIns="45700" anchor="t" anchorCtr="0">
            <a:normAutofit/>
          </a:bodyPr>
          <a:lstStyle>
            <a:lvl1pPr marR="0" lvl="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8" name="Google Shape;258;p34"/>
          <p:cNvSpPr>
            <a:spLocks noGrp="1"/>
          </p:cNvSpPr>
          <p:nvPr>
            <p:ph type="chart" idx="3"/>
          </p:nvPr>
        </p:nvSpPr>
        <p:spPr>
          <a:xfrm>
            <a:off x="6963599" y="2081080"/>
            <a:ext cx="1883539" cy="1436109"/>
          </a:xfrm>
          <a:prstGeom prst="rect">
            <a:avLst/>
          </a:prstGeom>
          <a:noFill/>
          <a:ln>
            <a:noFill/>
          </a:ln>
        </p:spPr>
        <p:txBody>
          <a:bodyPr spcFirstLastPara="1" wrap="square" lIns="91425" tIns="45700" rIns="91425" bIns="45700" anchor="t" anchorCtr="0">
            <a:normAutofit/>
          </a:bodyPr>
          <a:lstStyle>
            <a:lvl1pPr marR="0" lvl="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9" name="Google Shape;259;p34"/>
          <p:cNvSpPr>
            <a:spLocks noGrp="1"/>
          </p:cNvSpPr>
          <p:nvPr>
            <p:ph type="chart" idx="4"/>
          </p:nvPr>
        </p:nvSpPr>
        <p:spPr>
          <a:xfrm>
            <a:off x="4765926" y="2081080"/>
            <a:ext cx="1883539" cy="1436109"/>
          </a:xfrm>
          <a:prstGeom prst="rect">
            <a:avLst/>
          </a:prstGeom>
          <a:noFill/>
          <a:ln>
            <a:noFill/>
          </a:ln>
        </p:spPr>
        <p:txBody>
          <a:bodyPr spcFirstLastPara="1" wrap="square" lIns="91425" tIns="45700" rIns="91425" bIns="45700" anchor="t" anchorCtr="0">
            <a:normAutofit/>
          </a:bodyPr>
          <a:lstStyle>
            <a:lvl1pPr marR="0" lvl="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4"/>
          <p:cNvSpPr>
            <a:spLocks noGrp="1"/>
          </p:cNvSpPr>
          <p:nvPr>
            <p:ph type="chart" idx="5"/>
          </p:nvPr>
        </p:nvSpPr>
        <p:spPr>
          <a:xfrm>
            <a:off x="2618059" y="2081080"/>
            <a:ext cx="1883539" cy="1436109"/>
          </a:xfrm>
          <a:prstGeom prst="rect">
            <a:avLst/>
          </a:prstGeom>
          <a:noFill/>
          <a:ln>
            <a:noFill/>
          </a:ln>
        </p:spPr>
        <p:txBody>
          <a:bodyPr spcFirstLastPara="1" wrap="square" lIns="91425" tIns="45700" rIns="91425" bIns="45700" anchor="t" anchorCtr="0">
            <a:normAutofit/>
          </a:bodyPr>
          <a:lstStyle>
            <a:lvl1pPr marR="0" lvl="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R="0" lvl="1"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1" name="Google Shape;261;p34"/>
          <p:cNvSpPr txBox="1">
            <a:spLocks noGrp="1"/>
          </p:cNvSpPr>
          <p:nvPr>
            <p:ph type="body" idx="6"/>
          </p:nvPr>
        </p:nvSpPr>
        <p:spPr>
          <a:xfrm>
            <a:off x="468312" y="3598863"/>
            <a:ext cx="1882775" cy="266700"/>
          </a:xfrm>
          <a:prstGeom prst="rect">
            <a:avLst/>
          </a:prstGeom>
          <a:noFill/>
          <a:ln>
            <a:noFill/>
          </a:ln>
        </p:spPr>
        <p:txBody>
          <a:bodyPr spcFirstLastPara="1" wrap="square" lIns="0" tIns="0" rIns="0" bIns="0" anchor="t" anchorCtr="0">
            <a:noAutofit/>
          </a:bodyPr>
          <a:lstStyle>
            <a:lvl1pPr marL="457200" lvl="0" indent="-228600" algn="ctr">
              <a:spcBef>
                <a:spcPts val="360"/>
              </a:spcBef>
              <a:spcAft>
                <a:spcPts val="0"/>
              </a:spcAft>
              <a:buClr>
                <a:schemeClr val="dk1"/>
              </a:buClr>
              <a:buSzPts val="1800"/>
              <a:buNone/>
              <a:defRPr sz="1800"/>
            </a:lvl1pPr>
            <a:lvl2pPr marL="914400" lvl="1" indent="-317500" algn="l">
              <a:spcBef>
                <a:spcPts val="280"/>
              </a:spcBef>
              <a:spcAft>
                <a:spcPts val="0"/>
              </a:spcAft>
              <a:buClr>
                <a:schemeClr val="dk1"/>
              </a:buClr>
              <a:buSzPts val="1400"/>
              <a:buChar char="–"/>
              <a:defRPr sz="1400"/>
            </a:lvl2pPr>
            <a:lvl3pPr marL="1371600" lvl="2" indent="-317500" algn="l">
              <a:spcBef>
                <a:spcPts val="280"/>
              </a:spcBef>
              <a:spcAft>
                <a:spcPts val="0"/>
              </a:spcAft>
              <a:buClr>
                <a:schemeClr val="dk1"/>
              </a:buClr>
              <a:buSzPts val="1400"/>
              <a:buChar char="•"/>
              <a:defRPr sz="14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2" name="Google Shape;262;p34"/>
          <p:cNvSpPr txBox="1">
            <a:spLocks noGrp="1"/>
          </p:cNvSpPr>
          <p:nvPr>
            <p:ph type="body" idx="7"/>
          </p:nvPr>
        </p:nvSpPr>
        <p:spPr>
          <a:xfrm>
            <a:off x="2618823" y="3598863"/>
            <a:ext cx="1882775" cy="266700"/>
          </a:xfrm>
          <a:prstGeom prst="rect">
            <a:avLst/>
          </a:prstGeom>
          <a:noFill/>
          <a:ln>
            <a:noFill/>
          </a:ln>
        </p:spPr>
        <p:txBody>
          <a:bodyPr spcFirstLastPara="1" wrap="square" lIns="0" tIns="0" rIns="0" bIns="0" anchor="t" anchorCtr="0">
            <a:noAutofit/>
          </a:bodyPr>
          <a:lstStyle>
            <a:lvl1pPr marL="457200" lvl="0" indent="-228600" algn="ctr">
              <a:spcBef>
                <a:spcPts val="360"/>
              </a:spcBef>
              <a:spcAft>
                <a:spcPts val="0"/>
              </a:spcAft>
              <a:buClr>
                <a:schemeClr val="dk1"/>
              </a:buClr>
              <a:buSzPts val="1800"/>
              <a:buNone/>
              <a:defRPr sz="1800"/>
            </a:lvl1pPr>
            <a:lvl2pPr marL="914400" lvl="1" indent="-317500" algn="l">
              <a:spcBef>
                <a:spcPts val="280"/>
              </a:spcBef>
              <a:spcAft>
                <a:spcPts val="0"/>
              </a:spcAft>
              <a:buClr>
                <a:schemeClr val="dk1"/>
              </a:buClr>
              <a:buSzPts val="1400"/>
              <a:buChar char="–"/>
              <a:defRPr sz="1400"/>
            </a:lvl2pPr>
            <a:lvl3pPr marL="1371600" lvl="2" indent="-317500" algn="l">
              <a:spcBef>
                <a:spcPts val="280"/>
              </a:spcBef>
              <a:spcAft>
                <a:spcPts val="0"/>
              </a:spcAft>
              <a:buClr>
                <a:schemeClr val="dk1"/>
              </a:buClr>
              <a:buSzPts val="1400"/>
              <a:buChar char="•"/>
              <a:defRPr sz="14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3" name="Google Shape;263;p34"/>
          <p:cNvSpPr txBox="1">
            <a:spLocks noGrp="1"/>
          </p:cNvSpPr>
          <p:nvPr>
            <p:ph type="body" idx="8"/>
          </p:nvPr>
        </p:nvSpPr>
        <p:spPr>
          <a:xfrm>
            <a:off x="4766690" y="3598863"/>
            <a:ext cx="1882775" cy="266700"/>
          </a:xfrm>
          <a:prstGeom prst="rect">
            <a:avLst/>
          </a:prstGeom>
          <a:noFill/>
          <a:ln>
            <a:noFill/>
          </a:ln>
        </p:spPr>
        <p:txBody>
          <a:bodyPr spcFirstLastPara="1" wrap="square" lIns="0" tIns="0" rIns="0" bIns="0" anchor="t" anchorCtr="0">
            <a:noAutofit/>
          </a:bodyPr>
          <a:lstStyle>
            <a:lvl1pPr marL="457200" lvl="0" indent="-228600" algn="ctr">
              <a:spcBef>
                <a:spcPts val="360"/>
              </a:spcBef>
              <a:spcAft>
                <a:spcPts val="0"/>
              </a:spcAft>
              <a:buClr>
                <a:schemeClr val="dk1"/>
              </a:buClr>
              <a:buSzPts val="1800"/>
              <a:buNone/>
              <a:defRPr sz="1800"/>
            </a:lvl1pPr>
            <a:lvl2pPr marL="914400" lvl="1" indent="-317500" algn="l">
              <a:spcBef>
                <a:spcPts val="280"/>
              </a:spcBef>
              <a:spcAft>
                <a:spcPts val="0"/>
              </a:spcAft>
              <a:buClr>
                <a:schemeClr val="dk1"/>
              </a:buClr>
              <a:buSzPts val="1400"/>
              <a:buChar char="–"/>
              <a:defRPr sz="1400"/>
            </a:lvl2pPr>
            <a:lvl3pPr marL="1371600" lvl="2" indent="-317500" algn="l">
              <a:spcBef>
                <a:spcPts val="280"/>
              </a:spcBef>
              <a:spcAft>
                <a:spcPts val="0"/>
              </a:spcAft>
              <a:buClr>
                <a:schemeClr val="dk1"/>
              </a:buClr>
              <a:buSzPts val="1400"/>
              <a:buChar char="•"/>
              <a:defRPr sz="14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4" name="Google Shape;264;p34"/>
          <p:cNvSpPr txBox="1">
            <a:spLocks noGrp="1"/>
          </p:cNvSpPr>
          <p:nvPr>
            <p:ph type="body" idx="9"/>
          </p:nvPr>
        </p:nvSpPr>
        <p:spPr>
          <a:xfrm>
            <a:off x="6963599" y="3598863"/>
            <a:ext cx="1882775" cy="266700"/>
          </a:xfrm>
          <a:prstGeom prst="rect">
            <a:avLst/>
          </a:prstGeom>
          <a:noFill/>
          <a:ln>
            <a:noFill/>
          </a:ln>
        </p:spPr>
        <p:txBody>
          <a:bodyPr spcFirstLastPara="1" wrap="square" lIns="0" tIns="0" rIns="0" bIns="0" anchor="t" anchorCtr="0">
            <a:noAutofit/>
          </a:bodyPr>
          <a:lstStyle>
            <a:lvl1pPr marL="457200" lvl="0" indent="-228600" algn="ctr">
              <a:spcBef>
                <a:spcPts val="360"/>
              </a:spcBef>
              <a:spcAft>
                <a:spcPts val="0"/>
              </a:spcAft>
              <a:buClr>
                <a:schemeClr val="dk1"/>
              </a:buClr>
              <a:buSzPts val="1800"/>
              <a:buNone/>
              <a:defRPr sz="1800"/>
            </a:lvl1pPr>
            <a:lvl2pPr marL="914400" lvl="1" indent="-317500" algn="l">
              <a:spcBef>
                <a:spcPts val="280"/>
              </a:spcBef>
              <a:spcAft>
                <a:spcPts val="0"/>
              </a:spcAft>
              <a:buClr>
                <a:schemeClr val="dk1"/>
              </a:buClr>
              <a:buSzPts val="1400"/>
              <a:buChar char="–"/>
              <a:defRPr sz="1400"/>
            </a:lvl2pPr>
            <a:lvl3pPr marL="1371600" lvl="2" indent="-317500" algn="l">
              <a:spcBef>
                <a:spcPts val="280"/>
              </a:spcBef>
              <a:spcAft>
                <a:spcPts val="0"/>
              </a:spcAft>
              <a:buClr>
                <a:schemeClr val="dk1"/>
              </a:buClr>
              <a:buSzPts val="1400"/>
              <a:buChar char="•"/>
              <a:defRPr sz="14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5" name="Google Shape;265;p34"/>
          <p:cNvSpPr txBox="1">
            <a:spLocks noGrp="1"/>
          </p:cNvSpPr>
          <p:nvPr>
            <p:ph type="body" idx="13"/>
          </p:nvPr>
        </p:nvSpPr>
        <p:spPr>
          <a:xfrm>
            <a:off x="468312" y="4675059"/>
            <a:ext cx="1882775" cy="205197"/>
          </a:xfrm>
          <a:prstGeom prst="rect">
            <a:avLst/>
          </a:prstGeom>
          <a:noFill/>
          <a:ln>
            <a:noFill/>
          </a:ln>
        </p:spPr>
        <p:txBody>
          <a:bodyPr spcFirstLastPara="1" wrap="square" lIns="0" tIns="0" rIns="0" bIns="0" anchor="t" anchorCtr="0">
            <a:noAutofit/>
          </a:bodyPr>
          <a:lstStyle>
            <a:lvl1pPr marL="457200" lvl="0" indent="-228600" algn="l">
              <a:spcBef>
                <a:spcPts val="200"/>
              </a:spcBef>
              <a:spcAft>
                <a:spcPts val="0"/>
              </a:spcAft>
              <a:buClr>
                <a:schemeClr val="dk1"/>
              </a:buClr>
              <a:buSzPts val="1000"/>
              <a:buNone/>
              <a:defRPr sz="1000"/>
            </a:lvl1pPr>
            <a:lvl2pPr marL="914400" lvl="1" indent="-317500" algn="l">
              <a:spcBef>
                <a:spcPts val="280"/>
              </a:spcBef>
              <a:spcAft>
                <a:spcPts val="0"/>
              </a:spcAft>
              <a:buClr>
                <a:schemeClr val="dk1"/>
              </a:buClr>
              <a:buSzPts val="1400"/>
              <a:buChar char="–"/>
              <a:defRPr sz="1400"/>
            </a:lvl2pPr>
            <a:lvl3pPr marL="1371600" lvl="2" indent="-317500" algn="l">
              <a:spcBef>
                <a:spcPts val="280"/>
              </a:spcBef>
              <a:spcAft>
                <a:spcPts val="0"/>
              </a:spcAft>
              <a:buClr>
                <a:schemeClr val="dk1"/>
              </a:buClr>
              <a:buSzPts val="1400"/>
              <a:buChar char="•"/>
              <a:defRPr sz="1400"/>
            </a:lvl3pPr>
            <a:lvl4pPr marL="1828800" lvl="3" indent="-317500" algn="l">
              <a:spcBef>
                <a:spcPts val="280"/>
              </a:spcBef>
              <a:spcAft>
                <a:spcPts val="0"/>
              </a:spcAft>
              <a:buClr>
                <a:schemeClr val="dk1"/>
              </a:buClr>
              <a:buSzPts val="1400"/>
              <a:buChar char="–"/>
              <a:defRPr sz="1400"/>
            </a:lvl4pPr>
            <a:lvl5pPr marL="2286000" lvl="4" indent="-317500" algn="l">
              <a:spcBef>
                <a:spcPts val="28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6" name="Google Shape;266;p34"/>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Content Slide - Infographic Large Photo">
  <p:cSld name="Content Slide - Infographic Large Photo">
    <p:spTree>
      <p:nvGrpSpPr>
        <p:cNvPr id="1" name="Shape 267"/>
        <p:cNvGrpSpPr/>
        <p:nvPr/>
      </p:nvGrpSpPr>
      <p:grpSpPr>
        <a:xfrm>
          <a:off x="0" y="0"/>
          <a:ext cx="0" cy="0"/>
          <a:chOff x="0" y="0"/>
          <a:chExt cx="0" cy="0"/>
        </a:xfrm>
      </p:grpSpPr>
      <p:sp>
        <p:nvSpPr>
          <p:cNvPr id="268" name="Google Shape;268;p35"/>
          <p:cNvSpPr>
            <a:spLocks noGrp="1"/>
          </p:cNvSpPr>
          <p:nvPr>
            <p:ph type="pic" idx="2"/>
          </p:nvPr>
        </p:nvSpPr>
        <p:spPr>
          <a:xfrm>
            <a:off x="0" y="0"/>
            <a:ext cx="9144000" cy="5143500"/>
          </a:xfrm>
          <a:prstGeom prst="rect">
            <a:avLst/>
          </a:prstGeom>
          <a:noFill/>
          <a:ln>
            <a:noFill/>
          </a:ln>
        </p:spPr>
      </p:sp>
      <p:sp>
        <p:nvSpPr>
          <p:cNvPr id="269" name="Google Shape;269;p35"/>
          <p:cNvSpPr txBox="1">
            <a:spLocks noGrp="1"/>
          </p:cNvSpPr>
          <p:nvPr>
            <p:ph type="body" idx="1"/>
          </p:nvPr>
        </p:nvSpPr>
        <p:spPr>
          <a:xfrm>
            <a:off x="0" y="2561212"/>
            <a:ext cx="9144000" cy="1983121"/>
          </a:xfrm>
          <a:prstGeom prst="rect">
            <a:avLst/>
          </a:prstGeom>
          <a:solidFill>
            <a:srgbClr val="F2F2F2">
              <a:alpha val="84705"/>
            </a:srgbClr>
          </a:solidFill>
          <a:ln>
            <a:noFill/>
          </a:ln>
        </p:spPr>
        <p:txBody>
          <a:bodyPr spcFirstLastPara="1" wrap="square" lIns="91425" tIns="45700" rIns="91425" bIns="45700" anchor="t" anchorCtr="0">
            <a:normAutofit/>
          </a:bodyPr>
          <a:lstStyle>
            <a:lvl1pPr marL="457200" lvl="0" indent="-228600" algn="ctr">
              <a:spcBef>
                <a:spcPts val="20"/>
              </a:spcBef>
              <a:spcAft>
                <a:spcPts val="0"/>
              </a:spcAft>
              <a:buClr>
                <a:srgbClr val="333333"/>
              </a:buClr>
              <a:buSzPts val="100"/>
              <a:buNone/>
              <a:defRPr sz="100">
                <a:solidFill>
                  <a:srgbClr val="333333"/>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0" name="Google Shape;270;p35"/>
          <p:cNvSpPr txBox="1">
            <a:spLocks noGrp="1"/>
          </p:cNvSpPr>
          <p:nvPr>
            <p:ph type="body" idx="3"/>
          </p:nvPr>
        </p:nvSpPr>
        <p:spPr>
          <a:xfrm>
            <a:off x="468312"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1" name="Google Shape;271;p35"/>
          <p:cNvSpPr txBox="1">
            <a:spLocks noGrp="1"/>
          </p:cNvSpPr>
          <p:nvPr>
            <p:ph type="body" idx="4"/>
          </p:nvPr>
        </p:nvSpPr>
        <p:spPr>
          <a:xfrm>
            <a:off x="468313"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2" name="Google Shape;272;p35"/>
          <p:cNvSpPr txBox="1">
            <a:spLocks noGrp="1"/>
          </p:cNvSpPr>
          <p:nvPr>
            <p:ph type="body" idx="5"/>
          </p:nvPr>
        </p:nvSpPr>
        <p:spPr>
          <a:xfrm>
            <a:off x="2194869"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3" name="Google Shape;273;p35"/>
          <p:cNvSpPr txBox="1">
            <a:spLocks noGrp="1"/>
          </p:cNvSpPr>
          <p:nvPr>
            <p:ph type="body" idx="6"/>
          </p:nvPr>
        </p:nvSpPr>
        <p:spPr>
          <a:xfrm>
            <a:off x="2194870"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4" name="Google Shape;274;p35"/>
          <p:cNvSpPr txBox="1">
            <a:spLocks noGrp="1"/>
          </p:cNvSpPr>
          <p:nvPr>
            <p:ph type="body" idx="7"/>
          </p:nvPr>
        </p:nvSpPr>
        <p:spPr>
          <a:xfrm>
            <a:off x="3931141"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5" name="Google Shape;275;p35"/>
          <p:cNvSpPr txBox="1">
            <a:spLocks noGrp="1"/>
          </p:cNvSpPr>
          <p:nvPr>
            <p:ph type="body" idx="8"/>
          </p:nvPr>
        </p:nvSpPr>
        <p:spPr>
          <a:xfrm>
            <a:off x="3931142"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6" name="Google Shape;276;p35"/>
          <p:cNvSpPr txBox="1">
            <a:spLocks noGrp="1"/>
          </p:cNvSpPr>
          <p:nvPr>
            <p:ph type="body" idx="9"/>
          </p:nvPr>
        </p:nvSpPr>
        <p:spPr>
          <a:xfrm>
            <a:off x="5655659"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7" name="Google Shape;277;p35"/>
          <p:cNvSpPr txBox="1">
            <a:spLocks noGrp="1"/>
          </p:cNvSpPr>
          <p:nvPr>
            <p:ph type="body" idx="13"/>
          </p:nvPr>
        </p:nvSpPr>
        <p:spPr>
          <a:xfrm>
            <a:off x="5655660"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8" name="Google Shape;278;p35"/>
          <p:cNvSpPr txBox="1">
            <a:spLocks noGrp="1"/>
          </p:cNvSpPr>
          <p:nvPr>
            <p:ph type="body" idx="14"/>
          </p:nvPr>
        </p:nvSpPr>
        <p:spPr>
          <a:xfrm>
            <a:off x="7336601"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9" name="Google Shape;279;p35"/>
          <p:cNvSpPr txBox="1">
            <a:spLocks noGrp="1"/>
          </p:cNvSpPr>
          <p:nvPr>
            <p:ph type="body" idx="15"/>
          </p:nvPr>
        </p:nvSpPr>
        <p:spPr>
          <a:xfrm>
            <a:off x="7336602"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0" name="Google Shape;280;p35"/>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281" name="Google Shape;281;p35"/>
          <p:cNvSpPr txBox="1">
            <a:spLocks noGrp="1"/>
          </p:cNvSpPr>
          <p:nvPr>
            <p:ph type="title"/>
          </p:nvPr>
        </p:nvSpPr>
        <p:spPr>
          <a:xfrm>
            <a:off x="457200" y="0"/>
            <a:ext cx="3213510" cy="1704258"/>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2" name="Google Shape;282;p35"/>
          <p:cNvSpPr>
            <a:spLocks noGrp="1"/>
          </p:cNvSpPr>
          <p:nvPr>
            <p:ph type="pic" idx="16"/>
          </p:nvPr>
        </p:nvSpPr>
        <p:spPr>
          <a:xfrm>
            <a:off x="490683"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283" name="Google Shape;283;p35"/>
          <p:cNvSpPr>
            <a:spLocks noGrp="1"/>
          </p:cNvSpPr>
          <p:nvPr>
            <p:ph type="pic" idx="17"/>
          </p:nvPr>
        </p:nvSpPr>
        <p:spPr>
          <a:xfrm>
            <a:off x="2239612"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284" name="Google Shape;284;p35"/>
          <p:cNvSpPr>
            <a:spLocks noGrp="1"/>
          </p:cNvSpPr>
          <p:nvPr>
            <p:ph type="pic" idx="18"/>
          </p:nvPr>
        </p:nvSpPr>
        <p:spPr>
          <a:xfrm>
            <a:off x="3926034"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285" name="Google Shape;285;p35"/>
          <p:cNvSpPr>
            <a:spLocks noGrp="1"/>
          </p:cNvSpPr>
          <p:nvPr>
            <p:ph type="pic" idx="19"/>
          </p:nvPr>
        </p:nvSpPr>
        <p:spPr>
          <a:xfrm>
            <a:off x="5675688"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286" name="Google Shape;286;p35"/>
          <p:cNvSpPr>
            <a:spLocks noGrp="1"/>
          </p:cNvSpPr>
          <p:nvPr>
            <p:ph type="pic" idx="20"/>
          </p:nvPr>
        </p:nvSpPr>
        <p:spPr>
          <a:xfrm>
            <a:off x="7336601"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ntent Slide - Infographic Half Photo">
  <p:cSld name="Content Slide - Infographic Half Photo">
    <p:spTree>
      <p:nvGrpSpPr>
        <p:cNvPr id="1" name="Shape 287"/>
        <p:cNvGrpSpPr/>
        <p:nvPr/>
      </p:nvGrpSpPr>
      <p:grpSpPr>
        <a:xfrm>
          <a:off x="0" y="0"/>
          <a:ext cx="0" cy="0"/>
          <a:chOff x="0" y="0"/>
          <a:chExt cx="0" cy="0"/>
        </a:xfrm>
      </p:grpSpPr>
      <p:sp>
        <p:nvSpPr>
          <p:cNvPr id="288" name="Google Shape;288;p36"/>
          <p:cNvSpPr>
            <a:spLocks noGrp="1"/>
          </p:cNvSpPr>
          <p:nvPr>
            <p:ph type="pic" idx="2"/>
          </p:nvPr>
        </p:nvSpPr>
        <p:spPr>
          <a:xfrm>
            <a:off x="0" y="0"/>
            <a:ext cx="9144000" cy="2682875"/>
          </a:xfrm>
          <a:prstGeom prst="rect">
            <a:avLst/>
          </a:prstGeom>
          <a:solidFill>
            <a:srgbClr val="D8D8D8"/>
          </a:solidFill>
          <a:ln>
            <a:noFill/>
          </a:ln>
        </p:spPr>
      </p:sp>
      <p:sp>
        <p:nvSpPr>
          <p:cNvPr id="289" name="Google Shape;289;p36"/>
          <p:cNvSpPr txBox="1">
            <a:spLocks noGrp="1"/>
          </p:cNvSpPr>
          <p:nvPr>
            <p:ph type="body" idx="1"/>
          </p:nvPr>
        </p:nvSpPr>
        <p:spPr>
          <a:xfrm>
            <a:off x="468312"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0" name="Google Shape;290;p36"/>
          <p:cNvSpPr txBox="1">
            <a:spLocks noGrp="1"/>
          </p:cNvSpPr>
          <p:nvPr>
            <p:ph type="body" idx="3"/>
          </p:nvPr>
        </p:nvSpPr>
        <p:spPr>
          <a:xfrm>
            <a:off x="468313"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1" name="Google Shape;291;p36"/>
          <p:cNvSpPr txBox="1">
            <a:spLocks noGrp="1"/>
          </p:cNvSpPr>
          <p:nvPr>
            <p:ph type="body" idx="4"/>
          </p:nvPr>
        </p:nvSpPr>
        <p:spPr>
          <a:xfrm>
            <a:off x="2194869"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2" name="Google Shape;292;p36"/>
          <p:cNvSpPr txBox="1">
            <a:spLocks noGrp="1"/>
          </p:cNvSpPr>
          <p:nvPr>
            <p:ph type="body" idx="5"/>
          </p:nvPr>
        </p:nvSpPr>
        <p:spPr>
          <a:xfrm>
            <a:off x="2194870"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3" name="Google Shape;293;p36"/>
          <p:cNvSpPr txBox="1">
            <a:spLocks noGrp="1"/>
          </p:cNvSpPr>
          <p:nvPr>
            <p:ph type="body" idx="6"/>
          </p:nvPr>
        </p:nvSpPr>
        <p:spPr>
          <a:xfrm>
            <a:off x="3931141"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4" name="Google Shape;294;p36"/>
          <p:cNvSpPr txBox="1">
            <a:spLocks noGrp="1"/>
          </p:cNvSpPr>
          <p:nvPr>
            <p:ph type="body" idx="7"/>
          </p:nvPr>
        </p:nvSpPr>
        <p:spPr>
          <a:xfrm>
            <a:off x="3931142"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5" name="Google Shape;295;p36"/>
          <p:cNvSpPr txBox="1">
            <a:spLocks noGrp="1"/>
          </p:cNvSpPr>
          <p:nvPr>
            <p:ph type="body" idx="8"/>
          </p:nvPr>
        </p:nvSpPr>
        <p:spPr>
          <a:xfrm>
            <a:off x="5655659"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36"/>
          <p:cNvSpPr txBox="1">
            <a:spLocks noGrp="1"/>
          </p:cNvSpPr>
          <p:nvPr>
            <p:ph type="body" idx="9"/>
          </p:nvPr>
        </p:nvSpPr>
        <p:spPr>
          <a:xfrm>
            <a:off x="5655660"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7" name="Google Shape;297;p36"/>
          <p:cNvSpPr txBox="1">
            <a:spLocks noGrp="1"/>
          </p:cNvSpPr>
          <p:nvPr>
            <p:ph type="body" idx="13"/>
          </p:nvPr>
        </p:nvSpPr>
        <p:spPr>
          <a:xfrm>
            <a:off x="7336601" y="3793135"/>
            <a:ext cx="1336675" cy="570668"/>
          </a:xfrm>
          <a:prstGeom prst="rect">
            <a:avLst/>
          </a:prstGeom>
          <a:noFill/>
          <a:ln>
            <a:noFill/>
          </a:ln>
        </p:spPr>
        <p:txBody>
          <a:bodyPr spcFirstLastPara="1" wrap="square" lIns="0" tIns="0" rIns="0" bIns="0" anchor="t" anchorCtr="0">
            <a:normAutofit/>
          </a:bodyPr>
          <a:lstStyle>
            <a:lvl1pPr marL="457200" lvl="0" indent="-228600" algn="ctr">
              <a:spcBef>
                <a:spcPts val="240"/>
              </a:spcBef>
              <a:spcAft>
                <a:spcPts val="0"/>
              </a:spcAft>
              <a:buClr>
                <a:schemeClr val="dk1"/>
              </a:buClr>
              <a:buSzPts val="1200"/>
              <a:buNone/>
              <a:defRPr sz="1200">
                <a:solidFill>
                  <a:schemeClr val="dk1"/>
                </a:solidFill>
              </a:defRPr>
            </a:lvl1pPr>
            <a:lvl2pPr marL="914400" lvl="1" indent="-228600" algn="l">
              <a:spcBef>
                <a:spcPts val="320"/>
              </a:spcBef>
              <a:spcAft>
                <a:spcPts val="0"/>
              </a:spcAft>
              <a:buClr>
                <a:schemeClr val="dk1"/>
              </a:buClr>
              <a:buSzPts val="1600"/>
              <a:buNone/>
              <a:defRPr sz="1600"/>
            </a:lvl2pPr>
            <a:lvl3pPr marL="1371600" lvl="2" indent="-228600" algn="l">
              <a:spcBef>
                <a:spcPts val="320"/>
              </a:spcBef>
              <a:spcAft>
                <a:spcPts val="0"/>
              </a:spcAft>
              <a:buClr>
                <a:schemeClr val="dk1"/>
              </a:buClr>
              <a:buSzPts val="1600"/>
              <a:buNone/>
              <a:defRPr sz="1600"/>
            </a:lvl3pPr>
            <a:lvl4pPr marL="1828800" lvl="3" indent="-228600" algn="l">
              <a:spcBef>
                <a:spcPts val="320"/>
              </a:spcBef>
              <a:spcAft>
                <a:spcPts val="0"/>
              </a:spcAft>
              <a:buClr>
                <a:schemeClr val="dk1"/>
              </a:buClr>
              <a:buSzPts val="1600"/>
              <a:buNone/>
              <a:defRPr sz="1600"/>
            </a:lvl4pPr>
            <a:lvl5pPr marL="2286000" lvl="4" indent="-228600" algn="l">
              <a:spcBef>
                <a:spcPts val="320"/>
              </a:spcBef>
              <a:spcAft>
                <a:spcPts val="0"/>
              </a:spcAft>
              <a:buClr>
                <a:schemeClr val="dk1"/>
              </a:buClr>
              <a:buSzPts val="1600"/>
              <a:buNone/>
              <a:defRPr sz="16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8" name="Google Shape;298;p36"/>
          <p:cNvSpPr txBox="1">
            <a:spLocks noGrp="1"/>
          </p:cNvSpPr>
          <p:nvPr>
            <p:ph type="body" idx="14"/>
          </p:nvPr>
        </p:nvSpPr>
        <p:spPr>
          <a:xfrm>
            <a:off x="7336602" y="3389856"/>
            <a:ext cx="1336675" cy="326535"/>
          </a:xfrm>
          <a:prstGeom prst="rect">
            <a:avLst/>
          </a:prstGeom>
          <a:noFill/>
          <a:ln>
            <a:noFill/>
          </a:ln>
        </p:spPr>
        <p:txBody>
          <a:bodyPr spcFirstLastPara="1" wrap="square" lIns="0" tIns="0" rIns="0" bIns="0" anchor="t" anchorCtr="0">
            <a:normAutofit/>
          </a:bodyPr>
          <a:lstStyle>
            <a:lvl1pPr marL="457200" lvl="0" indent="-228600" algn="ctr">
              <a:spcBef>
                <a:spcPts val="360"/>
              </a:spcBef>
              <a:spcAft>
                <a:spcPts val="0"/>
              </a:spcAft>
              <a:buClr>
                <a:schemeClr val="dk1"/>
              </a:buClr>
              <a:buSzPts val="1800"/>
              <a:buNone/>
              <a:defRPr sz="1800">
                <a:solidFill>
                  <a:schemeClr val="dk1"/>
                </a:solidFill>
              </a:defRPr>
            </a:lvl1pPr>
            <a:lvl2pPr marL="914400" lvl="1" indent="-228600" algn="l">
              <a:spcBef>
                <a:spcPts val="440"/>
              </a:spcBef>
              <a:spcAft>
                <a:spcPts val="0"/>
              </a:spcAft>
              <a:buClr>
                <a:srgbClr val="8DC63F"/>
              </a:buClr>
              <a:buSzPts val="2200"/>
              <a:buNone/>
              <a:defRPr sz="2200">
                <a:solidFill>
                  <a:srgbClr val="8DC63F"/>
                </a:solidFill>
              </a:defRPr>
            </a:lvl2pPr>
            <a:lvl3pPr marL="1371600" lvl="2" indent="-228600" algn="l">
              <a:spcBef>
                <a:spcPts val="440"/>
              </a:spcBef>
              <a:spcAft>
                <a:spcPts val="0"/>
              </a:spcAft>
              <a:buClr>
                <a:srgbClr val="8DC63F"/>
              </a:buClr>
              <a:buSzPts val="2200"/>
              <a:buNone/>
              <a:defRPr sz="2200">
                <a:solidFill>
                  <a:srgbClr val="8DC63F"/>
                </a:solidFill>
              </a:defRPr>
            </a:lvl3pPr>
            <a:lvl4pPr marL="1828800" lvl="3" indent="-228600" algn="l">
              <a:spcBef>
                <a:spcPts val="440"/>
              </a:spcBef>
              <a:spcAft>
                <a:spcPts val="0"/>
              </a:spcAft>
              <a:buClr>
                <a:srgbClr val="8DC63F"/>
              </a:buClr>
              <a:buSzPts val="2200"/>
              <a:buNone/>
              <a:defRPr sz="2200">
                <a:solidFill>
                  <a:srgbClr val="8DC63F"/>
                </a:solidFill>
              </a:defRPr>
            </a:lvl4pPr>
            <a:lvl5pPr marL="2286000" lvl="4" indent="-228600" algn="l">
              <a:spcBef>
                <a:spcPts val="440"/>
              </a:spcBef>
              <a:spcAft>
                <a:spcPts val="0"/>
              </a:spcAft>
              <a:buClr>
                <a:srgbClr val="8DC63F"/>
              </a:buClr>
              <a:buSzPts val="2200"/>
              <a:buNone/>
              <a:defRPr sz="2200">
                <a:solidFill>
                  <a:srgbClr val="8DC63F"/>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9" name="Google Shape;299;p36"/>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300" name="Google Shape;300;p36"/>
          <p:cNvSpPr txBox="1">
            <a:spLocks noGrp="1"/>
          </p:cNvSpPr>
          <p:nvPr>
            <p:ph type="title"/>
          </p:nvPr>
        </p:nvSpPr>
        <p:spPr>
          <a:xfrm>
            <a:off x="457200" y="0"/>
            <a:ext cx="3213510" cy="1704258"/>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1" name="Google Shape;301;p36"/>
          <p:cNvSpPr>
            <a:spLocks noGrp="1"/>
          </p:cNvSpPr>
          <p:nvPr>
            <p:ph type="pic" idx="15"/>
          </p:nvPr>
        </p:nvSpPr>
        <p:spPr>
          <a:xfrm>
            <a:off x="490683"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302" name="Google Shape;302;p36"/>
          <p:cNvSpPr>
            <a:spLocks noGrp="1"/>
          </p:cNvSpPr>
          <p:nvPr>
            <p:ph type="pic" idx="16"/>
          </p:nvPr>
        </p:nvSpPr>
        <p:spPr>
          <a:xfrm>
            <a:off x="2239612"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303" name="Google Shape;303;p36"/>
          <p:cNvSpPr>
            <a:spLocks noGrp="1"/>
          </p:cNvSpPr>
          <p:nvPr>
            <p:ph type="pic" idx="17"/>
          </p:nvPr>
        </p:nvSpPr>
        <p:spPr>
          <a:xfrm>
            <a:off x="3926034"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304" name="Google Shape;304;p36"/>
          <p:cNvSpPr>
            <a:spLocks noGrp="1"/>
          </p:cNvSpPr>
          <p:nvPr>
            <p:ph type="pic" idx="18"/>
          </p:nvPr>
        </p:nvSpPr>
        <p:spPr>
          <a:xfrm>
            <a:off x="5675688"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
        <p:nvSpPr>
          <p:cNvPr id="305" name="Google Shape;305;p36"/>
          <p:cNvSpPr>
            <a:spLocks noGrp="1"/>
          </p:cNvSpPr>
          <p:nvPr>
            <p:ph type="pic" idx="19"/>
          </p:nvPr>
        </p:nvSpPr>
        <p:spPr>
          <a:xfrm>
            <a:off x="7336601" y="1962045"/>
            <a:ext cx="1291932" cy="1291928"/>
          </a:xfrm>
          <a:prstGeom prst="ellipse">
            <a:avLst/>
          </a:prstGeom>
          <a:solidFill>
            <a:schemeClr val="accent1"/>
          </a:solidFill>
          <a:ln w="38100" cap="flat" cmpd="sng">
            <a:solidFill>
              <a:schemeClr val="lt1"/>
            </a:solidFill>
            <a:prstDash val="solid"/>
            <a:round/>
            <a:headEnd type="none" w="sm" len="sm"/>
            <a:tailEnd type="none" w="sm" len="sm"/>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Content Slide - Half Photo">
  <p:cSld name="Content Slide - Half Photo">
    <p:spTree>
      <p:nvGrpSpPr>
        <p:cNvPr id="1" name="Shape 306"/>
        <p:cNvGrpSpPr/>
        <p:nvPr/>
      </p:nvGrpSpPr>
      <p:grpSpPr>
        <a:xfrm>
          <a:off x="0" y="0"/>
          <a:ext cx="0" cy="0"/>
          <a:chOff x="0" y="0"/>
          <a:chExt cx="0" cy="0"/>
        </a:xfrm>
      </p:grpSpPr>
      <p:sp>
        <p:nvSpPr>
          <p:cNvPr id="307" name="Google Shape;307;p37"/>
          <p:cNvSpPr>
            <a:spLocks noGrp="1"/>
          </p:cNvSpPr>
          <p:nvPr>
            <p:ph type="pic" idx="2"/>
          </p:nvPr>
        </p:nvSpPr>
        <p:spPr>
          <a:xfrm>
            <a:off x="0" y="0"/>
            <a:ext cx="9144000" cy="2682875"/>
          </a:xfrm>
          <a:prstGeom prst="rect">
            <a:avLst/>
          </a:prstGeom>
          <a:solidFill>
            <a:srgbClr val="D8D8D8"/>
          </a:solidFill>
          <a:ln>
            <a:noFill/>
          </a:ln>
        </p:spPr>
      </p:sp>
      <p:sp>
        <p:nvSpPr>
          <p:cNvPr id="308" name="Google Shape;308;p37"/>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
        <p:nvSpPr>
          <p:cNvPr id="309" name="Google Shape;309;p37"/>
          <p:cNvSpPr txBox="1">
            <a:spLocks noGrp="1"/>
          </p:cNvSpPr>
          <p:nvPr>
            <p:ph type="body" idx="1"/>
          </p:nvPr>
        </p:nvSpPr>
        <p:spPr>
          <a:xfrm>
            <a:off x="479425" y="2968625"/>
            <a:ext cx="8267686" cy="1738313"/>
          </a:xfrm>
          <a:prstGeom prst="rect">
            <a:avLst/>
          </a:prstGeom>
          <a:noFill/>
          <a:ln>
            <a:noFill/>
          </a:ln>
        </p:spPr>
        <p:txBody>
          <a:bodyPr spcFirstLastPara="1" wrap="square" lIns="0" tIns="0" rIns="0" bIns="0" anchor="t" anchorCtr="0">
            <a:noAutofit/>
          </a:bodyPr>
          <a:lstStyle>
            <a:lvl1pPr marL="457200" lvl="0" indent="-228600" algn="l">
              <a:spcBef>
                <a:spcPts val="400"/>
              </a:spcBef>
              <a:spcAft>
                <a:spcPts val="0"/>
              </a:spcAft>
              <a:buClr>
                <a:schemeClr val="dk1"/>
              </a:buClr>
              <a:buSzPts val="2000"/>
              <a:buNone/>
              <a:defRPr sz="2000"/>
            </a:lvl1pPr>
            <a:lvl2pPr marL="914400" lvl="1" indent="-228600" algn="l">
              <a:spcBef>
                <a:spcPts val="400"/>
              </a:spcBef>
              <a:spcAft>
                <a:spcPts val="0"/>
              </a:spcAft>
              <a:buClr>
                <a:schemeClr val="dk1"/>
              </a:buClr>
              <a:buSzPts val="2000"/>
              <a:buNone/>
              <a:defRPr sz="2000"/>
            </a:lvl2pPr>
            <a:lvl3pPr marL="1371600" lvl="2" indent="-228600" algn="l">
              <a:spcBef>
                <a:spcPts val="400"/>
              </a:spcBef>
              <a:spcAft>
                <a:spcPts val="0"/>
              </a:spcAft>
              <a:buClr>
                <a:schemeClr val="dk1"/>
              </a:buClr>
              <a:buSzPts val="2000"/>
              <a:buNone/>
              <a:defRPr sz="2000"/>
            </a:lvl3pPr>
            <a:lvl4pPr marL="1828800" lvl="3" indent="-228600" algn="l">
              <a:spcBef>
                <a:spcPts val="400"/>
              </a:spcBef>
              <a:spcAft>
                <a:spcPts val="0"/>
              </a:spcAft>
              <a:buClr>
                <a:schemeClr val="dk1"/>
              </a:buClr>
              <a:buSzPts val="2000"/>
              <a:buNone/>
              <a:defRPr sz="2000"/>
            </a:lvl4pPr>
            <a:lvl5pPr marL="2286000" lvl="4" indent="-228600" algn="l">
              <a:spcBef>
                <a:spcPts val="400"/>
              </a:spcBef>
              <a:spcAft>
                <a:spcPts val="0"/>
              </a:spcAft>
              <a:buClr>
                <a:schemeClr val="dk1"/>
              </a:buClr>
              <a:buSzPts val="2000"/>
              <a:buNone/>
              <a:defRPr sz="20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0" name="Google Shape;310;p37"/>
          <p:cNvSpPr txBox="1">
            <a:spLocks noGrp="1"/>
          </p:cNvSpPr>
          <p:nvPr>
            <p:ph type="title"/>
          </p:nvPr>
        </p:nvSpPr>
        <p:spPr>
          <a:xfrm>
            <a:off x="0" y="2186187"/>
            <a:ext cx="4936982" cy="497572"/>
          </a:xfrm>
          <a:prstGeom prst="rect">
            <a:avLst/>
          </a:prstGeom>
          <a:solidFill>
            <a:schemeClr val="accent1"/>
          </a:solidFill>
          <a:ln>
            <a:noFill/>
          </a:ln>
        </p:spPr>
        <p:txBody>
          <a:bodyPr spcFirstLastPara="1" wrap="square" lIns="274300" tIns="91425" rIns="91425" bIns="45700" anchor="ctr" anchorCtr="0">
            <a:spAutoFit/>
          </a:bodyPr>
          <a:lstStyle>
            <a:lvl1pPr lvl="0" algn="l">
              <a:lnSpc>
                <a:spcPct val="93333"/>
              </a:lnSpc>
              <a:spcBef>
                <a:spcPts val="0"/>
              </a:spcBef>
              <a:spcAft>
                <a:spcPts val="0"/>
              </a:spcAft>
              <a:buClr>
                <a:schemeClr val="lt1"/>
              </a:buClr>
              <a:buSzPts val="3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hoto Slide - Multiple">
  <p:cSld name="Photo Slide - Multiple">
    <p:spTree>
      <p:nvGrpSpPr>
        <p:cNvPr id="1" name="Shape 311"/>
        <p:cNvGrpSpPr/>
        <p:nvPr/>
      </p:nvGrpSpPr>
      <p:grpSpPr>
        <a:xfrm>
          <a:off x="0" y="0"/>
          <a:ext cx="0" cy="0"/>
          <a:chOff x="0" y="0"/>
          <a:chExt cx="0" cy="0"/>
        </a:xfrm>
      </p:grpSpPr>
      <p:sp>
        <p:nvSpPr>
          <p:cNvPr id="312" name="Google Shape;312;p38"/>
          <p:cNvSpPr txBox="1">
            <a:spLocks noGrp="1"/>
          </p:cNvSpPr>
          <p:nvPr>
            <p:ph type="title"/>
          </p:nvPr>
        </p:nvSpPr>
        <p:spPr>
          <a:xfrm>
            <a:off x="457200" y="0"/>
            <a:ext cx="4123076"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3" name="Google Shape;313;p38"/>
          <p:cNvSpPr>
            <a:spLocks noGrp="1"/>
          </p:cNvSpPr>
          <p:nvPr>
            <p:ph type="pic" idx="2"/>
          </p:nvPr>
        </p:nvSpPr>
        <p:spPr>
          <a:xfrm>
            <a:off x="457200" y="1391881"/>
            <a:ext cx="4123076" cy="2542392"/>
          </a:xfrm>
          <a:prstGeom prst="rect">
            <a:avLst/>
          </a:prstGeom>
          <a:noFill/>
          <a:ln>
            <a:noFill/>
          </a:ln>
        </p:spPr>
      </p:sp>
      <p:sp>
        <p:nvSpPr>
          <p:cNvPr id="314" name="Google Shape;314;p38"/>
          <p:cNvSpPr txBox="1">
            <a:spLocks noGrp="1"/>
          </p:cNvSpPr>
          <p:nvPr>
            <p:ph type="body" idx="1"/>
          </p:nvPr>
        </p:nvSpPr>
        <p:spPr>
          <a:xfrm>
            <a:off x="457200" y="4090975"/>
            <a:ext cx="4123076" cy="727263"/>
          </a:xfrm>
          <a:prstGeom prst="rect">
            <a:avLst/>
          </a:prstGeom>
          <a:noFill/>
          <a:ln>
            <a:noFill/>
          </a:ln>
        </p:spPr>
        <p:txBody>
          <a:bodyPr spcFirstLastPara="1" wrap="square" lIns="0" tIns="0" rIns="0" bIns="0" anchor="t" anchorCtr="0">
            <a:normAutofit/>
          </a:bodyPr>
          <a:lstStyle>
            <a:lvl1pPr marL="457200" lvl="0" indent="-228600" algn="l">
              <a:spcBef>
                <a:spcPts val="1000"/>
              </a:spcBef>
              <a:spcAft>
                <a:spcPts val="0"/>
              </a:spcAft>
              <a:buClr>
                <a:schemeClr val="dk1"/>
              </a:buClr>
              <a:buSzPts val="1800"/>
              <a:buFont typeface="Arial"/>
              <a:buNone/>
              <a:defRPr sz="18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5" name="Google Shape;315;p38"/>
          <p:cNvSpPr>
            <a:spLocks noGrp="1"/>
          </p:cNvSpPr>
          <p:nvPr>
            <p:ph type="pic" idx="3"/>
          </p:nvPr>
        </p:nvSpPr>
        <p:spPr>
          <a:xfrm>
            <a:off x="4825308" y="182880"/>
            <a:ext cx="3871998" cy="2095512"/>
          </a:xfrm>
          <a:prstGeom prst="rect">
            <a:avLst/>
          </a:prstGeom>
          <a:noFill/>
          <a:ln>
            <a:noFill/>
          </a:ln>
        </p:spPr>
      </p:sp>
      <p:sp>
        <p:nvSpPr>
          <p:cNvPr id="316" name="Google Shape;316;p38"/>
          <p:cNvSpPr>
            <a:spLocks noGrp="1"/>
          </p:cNvSpPr>
          <p:nvPr>
            <p:ph type="pic" idx="4"/>
          </p:nvPr>
        </p:nvSpPr>
        <p:spPr>
          <a:xfrm>
            <a:off x="4825308" y="2479946"/>
            <a:ext cx="3871998" cy="2338291"/>
          </a:xfrm>
          <a:prstGeom prst="rect">
            <a:avLst/>
          </a:prstGeom>
          <a:noFill/>
          <a:ln>
            <a:noFill/>
          </a:ln>
        </p:spPr>
      </p:sp>
      <p:sp>
        <p:nvSpPr>
          <p:cNvPr id="317" name="Google Shape;317;p38"/>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318"/>
        <p:cNvGrpSpPr/>
        <p:nvPr/>
      </p:nvGrpSpPr>
      <p:grpSpPr>
        <a:xfrm>
          <a:off x="0" y="0"/>
          <a:ext cx="0" cy="0"/>
          <a:chOff x="0" y="0"/>
          <a:chExt cx="0" cy="0"/>
        </a:xfrm>
      </p:grpSpPr>
      <p:sp>
        <p:nvSpPr>
          <p:cNvPr id="319" name="Google Shape;319;p39"/>
          <p:cNvSpPr txBox="1">
            <a:spLocks noGrp="1"/>
          </p:cNvSpPr>
          <p:nvPr>
            <p:ph type="body" idx="1"/>
          </p:nvPr>
        </p:nvSpPr>
        <p:spPr>
          <a:xfrm>
            <a:off x="3673164" y="410296"/>
            <a:ext cx="4606372" cy="1348326"/>
          </a:xfrm>
          <a:prstGeom prst="rect">
            <a:avLst/>
          </a:prstGeom>
          <a:noFill/>
          <a:ln>
            <a:noFill/>
          </a:ln>
        </p:spPr>
        <p:txBody>
          <a:bodyPr spcFirstLastPara="1" wrap="square" lIns="91425" tIns="45700" rIns="91425" bIns="45700" anchor="b" anchorCtr="0">
            <a:noAutofit/>
          </a:bodyPr>
          <a:lstStyle>
            <a:lvl1pPr marL="457200" lvl="0" indent="-228600" algn="l">
              <a:spcBef>
                <a:spcPts val="800"/>
              </a:spcBef>
              <a:spcAft>
                <a:spcPts val="0"/>
              </a:spcAft>
              <a:buClr>
                <a:schemeClr val="dk1"/>
              </a:buClr>
              <a:buSzPts val="4000"/>
              <a:buNone/>
              <a:defRPr sz="4000"/>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cxnSp>
        <p:nvCxnSpPr>
          <p:cNvPr id="320" name="Google Shape;320;p39"/>
          <p:cNvCxnSpPr/>
          <p:nvPr/>
        </p:nvCxnSpPr>
        <p:spPr>
          <a:xfrm>
            <a:off x="3741647" y="1939062"/>
            <a:ext cx="4955659" cy="0"/>
          </a:xfrm>
          <a:prstGeom prst="straightConnector1">
            <a:avLst/>
          </a:prstGeom>
          <a:noFill/>
          <a:ln w="25400" cap="flat" cmpd="sng">
            <a:solidFill>
              <a:schemeClr val="accent1"/>
            </a:solidFill>
            <a:prstDash val="solid"/>
            <a:round/>
            <a:headEnd type="none" w="sm" len="sm"/>
            <a:tailEnd type="none" w="sm" len="sm"/>
          </a:ln>
        </p:spPr>
      </p:cxnSp>
      <p:sp>
        <p:nvSpPr>
          <p:cNvPr id="321" name="Google Shape;321;p39"/>
          <p:cNvSpPr txBox="1">
            <a:spLocks noGrp="1"/>
          </p:cNvSpPr>
          <p:nvPr>
            <p:ph type="body" idx="2"/>
          </p:nvPr>
        </p:nvSpPr>
        <p:spPr>
          <a:xfrm>
            <a:off x="3673071" y="2588317"/>
            <a:ext cx="4607032" cy="336156"/>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1000"/>
              <a:buNone/>
              <a:defRPr sz="1000"/>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2" name="Google Shape;322;p39"/>
          <p:cNvSpPr txBox="1"/>
          <p:nvPr/>
        </p:nvSpPr>
        <p:spPr>
          <a:xfrm>
            <a:off x="3673167" y="2069602"/>
            <a:ext cx="2116667" cy="353860"/>
          </a:xfrm>
          <a:prstGeom prst="rect">
            <a:avLst/>
          </a:prstGeom>
          <a:solidFill>
            <a:srgbClr val="FFFFFF">
              <a:alpha val="58823"/>
            </a:srgbClr>
          </a:solidFill>
          <a:ln>
            <a:noFill/>
          </a:ln>
        </p:spPr>
        <p:txBody>
          <a:bodyPr spcFirstLastPara="1" wrap="square" lIns="0" tIns="0" rIns="0" bIns="0" anchor="ctr" anchorCtr="0">
            <a:noAutofit/>
          </a:bodyPr>
          <a:lstStyle/>
          <a:p>
            <a:pPr marL="0" marR="0" lvl="0" indent="0" algn="l" rtl="0">
              <a:spcBef>
                <a:spcPts val="0"/>
              </a:spcBef>
              <a:spcAft>
                <a:spcPts val="0"/>
              </a:spcAft>
              <a:buNone/>
            </a:pPr>
            <a:r>
              <a:rPr lang="en-US" sz="1800" b="1">
                <a:solidFill>
                  <a:srgbClr val="333333"/>
                </a:solidFill>
                <a:latin typeface="Calibri"/>
                <a:ea typeface="Calibri"/>
                <a:cs typeface="Calibri"/>
                <a:sym typeface="Calibri"/>
              </a:rPr>
              <a:t>  www.nrel.gov</a:t>
            </a:r>
            <a:endParaRPr/>
          </a:p>
        </p:txBody>
      </p:sp>
      <p:pic>
        <p:nvPicPr>
          <p:cNvPr id="323" name="Google Shape;323;p3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112770" y="4013200"/>
            <a:ext cx="2413000" cy="113030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0"/>
            <a:ext cx="5936343" cy="907143"/>
          </a:xfrm>
        </p:spPr>
        <p:txBody>
          <a:bodyPr/>
          <a:lstStyle/>
          <a:p>
            <a:r>
              <a:rPr lang="en-US"/>
              <a:t>Simple Slide</a:t>
            </a:r>
          </a:p>
        </p:txBody>
      </p:sp>
      <p:sp>
        <p:nvSpPr>
          <p:cNvPr id="9" name="Text Placeholder 8"/>
          <p:cNvSpPr>
            <a:spLocks noGrp="1"/>
          </p:cNvSpPr>
          <p:nvPr>
            <p:ph type="body" sz="quarter" idx="10"/>
          </p:nvPr>
        </p:nvSpPr>
        <p:spPr>
          <a:xfrm>
            <a:off x="457200" y="1124857"/>
            <a:ext cx="8120063" cy="36217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6711702" y="4840514"/>
            <a:ext cx="2279522" cy="215444"/>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a:t>NREL</a:t>
            </a:r>
            <a:r>
              <a:rPr lang="en-US" sz="800" baseline="0"/>
              <a:t>    </a:t>
            </a:r>
            <a:r>
              <a:rPr lang="en-US" sz="800"/>
              <a:t>|    </a:t>
            </a:r>
            <a:fld id="{BFD71CF8-5198-8441-A7C0-DC22FD64CBE4}" type="slidenum">
              <a:rPr lang="en-US" sz="800"/>
              <a:pPr marL="0" marR="0" indent="0" algn="r" defTabSz="457200" rtl="0" eaLnBrk="1" fontAlgn="auto" latinLnBrk="0" hangingPunct="1">
                <a:lnSpc>
                  <a:spcPct val="100000"/>
                </a:lnSpc>
                <a:spcBef>
                  <a:spcPts val="0"/>
                </a:spcBef>
                <a:spcAft>
                  <a:spcPts val="0"/>
                </a:spcAft>
                <a:buClrTx/>
                <a:buSzTx/>
                <a:buFontTx/>
                <a:buNone/>
                <a:tabLst/>
                <a:defRPr/>
              </a:pPr>
              <a:t>‹#›</a:t>
            </a:fld>
            <a:endParaRPr lang="en-US" sz="800"/>
          </a:p>
        </p:txBody>
      </p:sp>
    </p:spTree>
    <p:extLst>
      <p:ext uri="{BB962C8B-B14F-4D97-AF65-F5344CB8AC3E}">
        <p14:creationId xmlns:p14="http://schemas.microsoft.com/office/powerpoint/2010/main" val="1775415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3673164" y="410296"/>
            <a:ext cx="4606372" cy="1348326"/>
          </a:xfrm>
        </p:spPr>
        <p:txBody>
          <a:bodyPr anchor="b" anchorCtr="0">
            <a:noAutofit/>
          </a:bodyPr>
          <a:lstStyle>
            <a:lvl1pPr marL="0" indent="0">
              <a:buNone/>
              <a:defRPr sz="4000" baseline="0"/>
            </a:lvl1pPr>
          </a:lstStyle>
          <a:p>
            <a:pPr lvl="0"/>
            <a:r>
              <a:rPr lang="en-US" dirty="0"/>
              <a:t>Q&amp;A or Thank You</a:t>
            </a:r>
          </a:p>
        </p:txBody>
      </p:sp>
      <p:cxnSp>
        <p:nvCxnSpPr>
          <p:cNvPr id="4" name="Straight Connector 3"/>
          <p:cNvCxnSpPr/>
          <p:nvPr userDrawn="1"/>
        </p:nvCxnSpPr>
        <p:spPr>
          <a:xfrm>
            <a:off x="3741647" y="1939062"/>
            <a:ext cx="4955659"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3673071" y="2588317"/>
            <a:ext cx="4607032" cy="336156"/>
          </a:xfrm>
        </p:spPr>
        <p:txBody>
          <a:bodyPr>
            <a:noAutofit/>
          </a:bodyPr>
          <a:lstStyle>
            <a:lvl1pPr marL="0" indent="0">
              <a:spcBef>
                <a:spcPts val="400"/>
              </a:spcBef>
              <a:buNone/>
              <a:defRPr sz="10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Publication Number</a:t>
            </a:r>
          </a:p>
        </p:txBody>
      </p:sp>
      <p:sp>
        <p:nvSpPr>
          <p:cNvPr id="9" name="TextBox 8"/>
          <p:cNvSpPr txBox="1"/>
          <p:nvPr userDrawn="1"/>
        </p:nvSpPr>
        <p:spPr>
          <a:xfrm>
            <a:off x="3673167" y="2069602"/>
            <a:ext cx="2116667" cy="353860"/>
          </a:xfrm>
          <a:prstGeom prst="rect">
            <a:avLst/>
          </a:prstGeom>
          <a:solidFill>
            <a:srgbClr val="FFFFFF">
              <a:alpha val="59000"/>
            </a:srgbClr>
          </a:solidFill>
        </p:spPr>
        <p:txBody>
          <a:bodyPr wrap="square" lIns="0" tIns="0" rIns="0" bIns="0" rtlCol="0" anchor="ctr">
            <a:noAutofit/>
          </a:bodyPr>
          <a:lstStyle/>
          <a:p>
            <a:pPr algn="l">
              <a:spcBef>
                <a:spcPts val="1200"/>
              </a:spcBef>
              <a:spcAft>
                <a:spcPts val="600"/>
              </a:spcAft>
            </a:pPr>
            <a:r>
              <a:rPr lang="en-US" b="1" dirty="0">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2770" y="4013200"/>
            <a:ext cx="2413000" cy="1130300"/>
          </a:xfrm>
          <a:prstGeom prst="rect">
            <a:avLst/>
          </a:prstGeom>
        </p:spPr>
      </p:pic>
    </p:spTree>
    <p:extLst>
      <p:ext uri="{BB962C8B-B14F-4D97-AF65-F5344CB8AC3E}">
        <p14:creationId xmlns:p14="http://schemas.microsoft.com/office/powerpoint/2010/main" val="191459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6"/>
        <p:cNvGrpSpPr/>
        <p:nvPr/>
      </p:nvGrpSpPr>
      <p:grpSpPr>
        <a:xfrm>
          <a:off x="0" y="0"/>
          <a:ext cx="0" cy="0"/>
          <a:chOff x="0" y="0"/>
          <a:chExt cx="0" cy="0"/>
        </a:xfrm>
      </p:grpSpPr>
      <p:pic>
        <p:nvPicPr>
          <p:cNvPr id="27" name="Google Shape;27;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644345" y="387178"/>
            <a:ext cx="6334897" cy="3039762"/>
          </a:xfrm>
          <a:prstGeom prst="rect">
            <a:avLst/>
          </a:prstGeom>
          <a:noFill/>
          <a:ln w="9525" cap="flat" cmpd="sng">
            <a:solidFill>
              <a:srgbClr val="D6D6D6"/>
            </a:solidFill>
            <a:prstDash val="solid"/>
            <a:round/>
            <a:headEnd type="none" w="sm" len="sm"/>
            <a:tailEnd type="none" w="sm" len="sm"/>
          </a:ln>
        </p:spPr>
      </p:pic>
      <p:sp>
        <p:nvSpPr>
          <p:cNvPr id="28" name="Google Shape;28;p17"/>
          <p:cNvSpPr txBox="1"/>
          <p:nvPr/>
        </p:nvSpPr>
        <p:spPr>
          <a:xfrm>
            <a:off x="321275" y="222424"/>
            <a:ext cx="2240692"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rgbClr val="FF0000"/>
                </a:solidFill>
                <a:latin typeface="Calibri"/>
                <a:ea typeface="Calibri"/>
                <a:cs typeface="Calibri"/>
                <a:sym typeface="Calibri"/>
              </a:rPr>
              <a:t>PC Users:</a:t>
            </a:r>
            <a:endParaRPr/>
          </a:p>
          <a:p>
            <a:pPr marL="0" marR="0" lvl="0" indent="0" algn="l" rtl="0">
              <a:spcBef>
                <a:spcPts val="0"/>
              </a:spcBef>
              <a:spcAft>
                <a:spcPts val="0"/>
              </a:spcAft>
              <a:buNone/>
            </a:pPr>
            <a:r>
              <a:rPr lang="en-US" sz="1800" i="1">
                <a:solidFill>
                  <a:srgbClr val="FF0000"/>
                </a:solidFill>
                <a:latin typeface="Calibri"/>
                <a:ea typeface="Calibri"/>
                <a:cs typeface="Calibri"/>
                <a:sym typeface="Calibri"/>
              </a:rPr>
              <a:t>Microsoft PowerPoint for Windows has default settings that continually compress images. To avoid loss of quality for photos and graphics within this presentation file, please follow these instructions to change your software settings.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Full Photo">
  <p:cSld name="Title Slide - Full Photo">
    <p:spTree>
      <p:nvGrpSpPr>
        <p:cNvPr id="1" name="Shape 29"/>
        <p:cNvGrpSpPr/>
        <p:nvPr/>
      </p:nvGrpSpPr>
      <p:grpSpPr>
        <a:xfrm>
          <a:off x="0" y="0"/>
          <a:ext cx="0" cy="0"/>
          <a:chOff x="0" y="0"/>
          <a:chExt cx="0" cy="0"/>
        </a:xfrm>
      </p:grpSpPr>
      <p:pic>
        <p:nvPicPr>
          <p:cNvPr id="30" name="Google Shape;30;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6949" cy="5143500"/>
          </a:xfrm>
          <a:prstGeom prst="rect">
            <a:avLst/>
          </a:prstGeom>
          <a:noFill/>
          <a:ln>
            <a:noFill/>
          </a:ln>
        </p:spPr>
      </p:pic>
      <p:sp>
        <p:nvSpPr>
          <p:cNvPr id="31" name="Google Shape;31;p18"/>
          <p:cNvSpPr txBox="1">
            <a:spLocks noGrp="1"/>
          </p:cNvSpPr>
          <p:nvPr>
            <p:ph type="body" idx="1"/>
          </p:nvPr>
        </p:nvSpPr>
        <p:spPr>
          <a:xfrm>
            <a:off x="3736975" y="1504827"/>
            <a:ext cx="5393498" cy="1095516"/>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3333"/>
              </a:lnSpc>
              <a:spcBef>
                <a:spcPts val="600"/>
              </a:spcBef>
              <a:spcAft>
                <a:spcPts val="0"/>
              </a:spcAft>
              <a:buClr>
                <a:schemeClr val="lt1"/>
              </a:buClr>
              <a:buSzPts val="3000"/>
              <a:buNone/>
              <a:defRPr sz="3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3736975" y="2744787"/>
            <a:ext cx="4322763" cy="1101551"/>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7777"/>
              </a:lnSpc>
              <a:spcBef>
                <a:spcPts val="400"/>
              </a:spcBef>
              <a:spcAft>
                <a:spcPts val="0"/>
              </a:spcAft>
              <a:buClr>
                <a:schemeClr val="lt1"/>
              </a:buClr>
              <a:buSzPts val="1800"/>
              <a:buNone/>
              <a:defRPr sz="1800">
                <a:solidFill>
                  <a:schemeClr val="lt1"/>
                </a:solidFill>
              </a:defRPr>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3" name="Google Shape;33;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454" y="0"/>
            <a:ext cx="2331892" cy="109230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_Title Slide - Full Photo">
  <p:cSld name="1_Title Slide - Full Photo">
    <p:spTree>
      <p:nvGrpSpPr>
        <p:cNvPr id="1" name="Shape 34"/>
        <p:cNvGrpSpPr/>
        <p:nvPr/>
      </p:nvGrpSpPr>
      <p:grpSpPr>
        <a:xfrm>
          <a:off x="0" y="0"/>
          <a:ext cx="0" cy="0"/>
          <a:chOff x="0" y="0"/>
          <a:chExt cx="0" cy="0"/>
        </a:xfrm>
      </p:grpSpPr>
      <p:pic>
        <p:nvPicPr>
          <p:cNvPr id="35" name="Google Shape;35;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74" y="0"/>
            <a:ext cx="9144000" cy="5143500"/>
          </a:xfrm>
          <a:prstGeom prst="rect">
            <a:avLst/>
          </a:prstGeom>
          <a:noFill/>
          <a:ln>
            <a:noFill/>
          </a:ln>
        </p:spPr>
      </p:pic>
      <p:sp>
        <p:nvSpPr>
          <p:cNvPr id="36" name="Google Shape;36;p19"/>
          <p:cNvSpPr txBox="1">
            <a:spLocks noGrp="1"/>
          </p:cNvSpPr>
          <p:nvPr>
            <p:ph type="body" idx="1"/>
          </p:nvPr>
        </p:nvSpPr>
        <p:spPr>
          <a:xfrm>
            <a:off x="3736975" y="1504827"/>
            <a:ext cx="5393498" cy="1095516"/>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3333"/>
              </a:lnSpc>
              <a:spcBef>
                <a:spcPts val="600"/>
              </a:spcBef>
              <a:spcAft>
                <a:spcPts val="0"/>
              </a:spcAft>
              <a:buClr>
                <a:schemeClr val="lt1"/>
              </a:buClr>
              <a:buSzPts val="3000"/>
              <a:buNone/>
              <a:defRPr sz="3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19"/>
          <p:cNvSpPr txBox="1">
            <a:spLocks noGrp="1"/>
          </p:cNvSpPr>
          <p:nvPr>
            <p:ph type="body" idx="2"/>
          </p:nvPr>
        </p:nvSpPr>
        <p:spPr>
          <a:xfrm>
            <a:off x="3736975" y="2744787"/>
            <a:ext cx="4322763" cy="1101551"/>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7777"/>
              </a:lnSpc>
              <a:spcBef>
                <a:spcPts val="400"/>
              </a:spcBef>
              <a:spcAft>
                <a:spcPts val="0"/>
              </a:spcAft>
              <a:buClr>
                <a:schemeClr val="lt1"/>
              </a:buClr>
              <a:buSzPts val="1800"/>
              <a:buNone/>
              <a:defRPr sz="1800">
                <a:solidFill>
                  <a:schemeClr val="lt1"/>
                </a:solidFill>
              </a:defRPr>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38" name="Google Shape;38;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454" y="0"/>
            <a:ext cx="2331892" cy="109230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Blue Background">
  <p:cSld name="Title Slide - Blue Background">
    <p:spTree>
      <p:nvGrpSpPr>
        <p:cNvPr id="1" name="Shape 39"/>
        <p:cNvGrpSpPr/>
        <p:nvPr/>
      </p:nvGrpSpPr>
      <p:grpSpPr>
        <a:xfrm>
          <a:off x="0" y="0"/>
          <a:ext cx="0" cy="0"/>
          <a:chOff x="0" y="0"/>
          <a:chExt cx="0" cy="0"/>
        </a:xfrm>
      </p:grpSpPr>
      <p:pic>
        <p:nvPicPr>
          <p:cNvPr id="40" name="Google Shape;40;p20" descr="iStock-505476426_FlareFree.jp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0"/>
            <a:ext cx="9144000" cy="5151120"/>
          </a:xfrm>
          <a:prstGeom prst="rect">
            <a:avLst/>
          </a:prstGeom>
          <a:noFill/>
          <a:ln>
            <a:noFill/>
          </a:ln>
        </p:spPr>
      </p:pic>
      <p:sp>
        <p:nvSpPr>
          <p:cNvPr id="41" name="Google Shape;41;p20"/>
          <p:cNvSpPr txBox="1">
            <a:spLocks noGrp="1"/>
          </p:cNvSpPr>
          <p:nvPr>
            <p:ph type="body" idx="1"/>
          </p:nvPr>
        </p:nvSpPr>
        <p:spPr>
          <a:xfrm>
            <a:off x="3736975" y="1504827"/>
            <a:ext cx="5393498" cy="1095516"/>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3333"/>
              </a:lnSpc>
              <a:spcBef>
                <a:spcPts val="600"/>
              </a:spcBef>
              <a:spcAft>
                <a:spcPts val="0"/>
              </a:spcAft>
              <a:buClr>
                <a:schemeClr val="lt1"/>
              </a:buClr>
              <a:buSzPts val="3000"/>
              <a:buNone/>
              <a:defRPr sz="3000">
                <a:solidFill>
                  <a:schemeClr val="lt1"/>
                </a:solidFil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20"/>
          <p:cNvSpPr txBox="1">
            <a:spLocks noGrp="1"/>
          </p:cNvSpPr>
          <p:nvPr>
            <p:ph type="body" idx="2"/>
          </p:nvPr>
        </p:nvSpPr>
        <p:spPr>
          <a:xfrm>
            <a:off x="3736975" y="2744787"/>
            <a:ext cx="4322763" cy="1101551"/>
          </a:xfrm>
          <a:prstGeom prst="rect">
            <a:avLst/>
          </a:prstGeom>
          <a:solidFill>
            <a:schemeClr val="accent1">
              <a:alpha val="74901"/>
            </a:schemeClr>
          </a:solidFill>
          <a:ln>
            <a:noFill/>
          </a:ln>
        </p:spPr>
        <p:txBody>
          <a:bodyPr spcFirstLastPara="1" wrap="square" lIns="182875" tIns="137150" rIns="182875" bIns="137150" anchor="ctr" anchorCtr="0">
            <a:noAutofit/>
          </a:bodyPr>
          <a:lstStyle>
            <a:lvl1pPr marL="457200" lvl="0" indent="-228600" algn="l">
              <a:lnSpc>
                <a:spcPct val="97777"/>
              </a:lnSpc>
              <a:spcBef>
                <a:spcPts val="400"/>
              </a:spcBef>
              <a:spcAft>
                <a:spcPts val="0"/>
              </a:spcAft>
              <a:buClr>
                <a:schemeClr val="lt1"/>
              </a:buClr>
              <a:buSzPts val="1800"/>
              <a:buNone/>
              <a:defRPr sz="1800">
                <a:solidFill>
                  <a:schemeClr val="lt1"/>
                </a:solidFill>
              </a:defRPr>
            </a:lvl1pPr>
            <a:lvl2pPr marL="914400" lvl="1" indent="-228600" algn="l">
              <a:spcBef>
                <a:spcPts val="480"/>
              </a:spcBef>
              <a:spcAft>
                <a:spcPts val="0"/>
              </a:spcAft>
              <a:buClr>
                <a:schemeClr val="dk1"/>
              </a:buClr>
              <a:buSzPts val="2400"/>
              <a:buNone/>
              <a:defRPr/>
            </a:lvl2pPr>
            <a:lvl3pPr marL="1371600" lvl="2" indent="-228600" algn="l">
              <a:spcBef>
                <a:spcPts val="440"/>
              </a:spcBef>
              <a:spcAft>
                <a:spcPts val="0"/>
              </a:spcAft>
              <a:buClr>
                <a:schemeClr val="dk1"/>
              </a:buClr>
              <a:buSzPts val="2200"/>
              <a:buNone/>
              <a:defRPr/>
            </a:lvl3pPr>
            <a:lvl4pPr marL="1828800" lvl="3" indent="-228600" algn="l">
              <a:spcBef>
                <a:spcPts val="400"/>
              </a:spcBef>
              <a:spcAft>
                <a:spcPts val="0"/>
              </a:spcAft>
              <a:buClr>
                <a:schemeClr val="dk1"/>
              </a:buClr>
              <a:buSzPts val="2000"/>
              <a:buNone/>
              <a:defRPr/>
            </a:lvl4pPr>
            <a:lvl5pPr marL="2286000" lvl="4" indent="-228600" algn="l">
              <a:spcBef>
                <a:spcPts val="360"/>
              </a:spcBef>
              <a:spcAft>
                <a:spcPts val="0"/>
              </a:spcAft>
              <a:buClr>
                <a:schemeClr val="dk1"/>
              </a:buClr>
              <a:buSzPts val="18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3" name="Google Shape;43;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7454" y="0"/>
            <a:ext cx="2331892" cy="109230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imple Slide - Any Content">
  <p:cSld name="Simple Slide - Any Content">
    <p:spTree>
      <p:nvGrpSpPr>
        <p:cNvPr id="1" name="Shape 44"/>
        <p:cNvGrpSpPr/>
        <p:nvPr/>
      </p:nvGrpSpPr>
      <p:grpSpPr>
        <a:xfrm>
          <a:off x="0" y="0"/>
          <a:ext cx="0" cy="0"/>
          <a:chOff x="0" y="0"/>
          <a:chExt cx="0" cy="0"/>
        </a:xfrm>
      </p:grpSpPr>
      <p:sp>
        <p:nvSpPr>
          <p:cNvPr id="45" name="Google Shape;45;p21"/>
          <p:cNvSpPr txBox="1">
            <a:spLocks noGrp="1"/>
          </p:cNvSpPr>
          <p:nvPr>
            <p:ph type="title"/>
          </p:nvPr>
        </p:nvSpPr>
        <p:spPr>
          <a:xfrm>
            <a:off x="457199" y="1"/>
            <a:ext cx="8236857" cy="776514"/>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1"/>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imple Slide - Text">
  <p:cSld name="Simple Slide - Text">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457200" y="0"/>
            <a:ext cx="4123076" cy="1200151"/>
          </a:xfrm>
          <a:prstGeom prst="rect">
            <a:avLst/>
          </a:prstGeom>
          <a:solidFill>
            <a:schemeClr val="accent1"/>
          </a:solidFill>
          <a:ln>
            <a:noFill/>
          </a:ln>
        </p:spPr>
        <p:txBody>
          <a:bodyPr spcFirstLastPara="1" wrap="square" lIns="91425" tIns="45700" rIns="91425" bIns="45700" anchor="ctr" anchorCtr="0">
            <a:noAutofit/>
          </a:bodyPr>
          <a:lstStyle>
            <a:lvl1pPr lvl="0" algn="ctr">
              <a:lnSpc>
                <a:spcPct val="155555"/>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457200" y="1371600"/>
            <a:ext cx="8120063" cy="337502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0" name="Google Shape;50;p22"/>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Slide">
  <p:cSld name="Blank Slide">
    <p:spTree>
      <p:nvGrpSpPr>
        <p:cNvPr id="1" name="Shape 51"/>
        <p:cNvGrpSpPr/>
        <p:nvPr/>
      </p:nvGrpSpPr>
      <p:grpSpPr>
        <a:xfrm>
          <a:off x="0" y="0"/>
          <a:ext cx="0" cy="0"/>
          <a:chOff x="0" y="0"/>
          <a:chExt cx="0" cy="0"/>
        </a:xfrm>
      </p:grpSpPr>
      <p:sp>
        <p:nvSpPr>
          <p:cNvPr id="52" name="Google Shape;52;p23"/>
          <p:cNvSpPr txBox="1">
            <a:spLocks noGrp="1"/>
          </p:cNvSpPr>
          <p:nvPr>
            <p:ph type="body" idx="1"/>
          </p:nvPr>
        </p:nvSpPr>
        <p:spPr>
          <a:xfrm>
            <a:off x="457200" y="2148571"/>
            <a:ext cx="8120063" cy="536572"/>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Clr>
                <a:schemeClr val="dk1"/>
              </a:buClr>
              <a:buSzPts val="2400"/>
              <a:buNone/>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23"/>
          <p:cNvSpPr txBox="1"/>
          <p:nvPr/>
        </p:nvSpPr>
        <p:spPr>
          <a:xfrm>
            <a:off x="6711702" y="4840514"/>
            <a:ext cx="2279522" cy="21544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800"/>
              <a:buFont typeface="Calibri"/>
              <a:buNone/>
            </a:pPr>
            <a:r>
              <a:rPr lang="en-US" sz="800">
                <a:solidFill>
                  <a:schemeClr val="dk1"/>
                </a:solidFill>
                <a:latin typeface="Calibri"/>
                <a:ea typeface="Calibri"/>
                <a:cs typeface="Calibri"/>
                <a:sym typeface="Calibri"/>
              </a:rPr>
              <a:t>NREL    |    </a:t>
            </a:r>
            <a:fld id="{00000000-1234-1234-1234-123412341234}" type="slidenum">
              <a:rPr lang="en-US" sz="800">
                <a:solidFill>
                  <a:schemeClr val="dk1"/>
                </a:solidFill>
                <a:latin typeface="Calibri"/>
                <a:ea typeface="Calibri"/>
                <a:cs typeface="Calibri"/>
                <a:sym typeface="Calibri"/>
              </a:rPr>
              <a:t>‹#›</a:t>
            </a:fld>
            <a:endParaRPr sz="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457200" y="0"/>
            <a:ext cx="4123076" cy="1200151"/>
          </a:xfrm>
          <a:prstGeom prst="rect">
            <a:avLst/>
          </a:prstGeom>
          <a:solidFill>
            <a:schemeClr val="accent1"/>
          </a:solidFill>
          <a:ln>
            <a:noFill/>
          </a:ln>
        </p:spPr>
        <p:txBody>
          <a:bodyPr spcFirstLastPara="1" wrap="square" lIns="91425" tIns="45700" rIns="91425" bIns="45700" anchor="ctr" anchorCtr="0">
            <a:noAutofit/>
          </a:bodyPr>
          <a:lstStyle>
            <a:lvl1pPr marR="0" lvl="0" algn="ctr" rtl="0">
              <a:lnSpc>
                <a:spcPct val="93333"/>
              </a:lnSpc>
              <a:spcBef>
                <a:spcPts val="0"/>
              </a:spcBef>
              <a:spcAft>
                <a:spcPts val="0"/>
              </a:spcAft>
              <a:buClr>
                <a:schemeClr val="lt1"/>
              </a:buClr>
              <a:buSzPts val="3000"/>
              <a:buFont typeface="Calibri"/>
              <a:buNone/>
              <a:defRPr sz="3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457200" y="1330267"/>
            <a:ext cx="8229600" cy="3264356"/>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hyperlink" Target="http://www.ecowind.uk/projects/pelagio/" TargetMode="External"/><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hyperlink" Target="mailto:cris.hein@nrel.gov" TargetMode="External"/><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327"/>
        <p:cNvGrpSpPr/>
        <p:nvPr/>
      </p:nvGrpSpPr>
      <p:grpSpPr>
        <a:xfrm>
          <a:off x="0" y="0"/>
          <a:ext cx="0" cy="0"/>
          <a:chOff x="0" y="0"/>
          <a:chExt cx="0" cy="0"/>
        </a:xfrm>
      </p:grpSpPr>
      <p:sp>
        <p:nvSpPr>
          <p:cNvPr id="328" name="Google Shape;328;p1"/>
          <p:cNvSpPr txBox="1">
            <a:spLocks noGrp="1"/>
          </p:cNvSpPr>
          <p:nvPr>
            <p:ph type="body" idx="1"/>
          </p:nvPr>
        </p:nvSpPr>
        <p:spPr>
          <a:xfrm>
            <a:off x="3735799" y="1048535"/>
            <a:ext cx="5025425" cy="1348326"/>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3000"/>
              <a:buNone/>
            </a:pPr>
            <a:r>
              <a:rPr lang="en-US" dirty="0">
                <a:latin typeface="+mj-lt"/>
              </a:rPr>
              <a:t>Environmental Co-Design</a:t>
            </a:r>
            <a:endParaRPr dirty="0">
              <a:latin typeface="+mj-lt"/>
            </a:endParaRPr>
          </a:p>
        </p:txBody>
      </p:sp>
      <p:sp>
        <p:nvSpPr>
          <p:cNvPr id="329" name="Google Shape;329;p1"/>
          <p:cNvSpPr txBox="1">
            <a:spLocks noGrp="1"/>
          </p:cNvSpPr>
          <p:nvPr>
            <p:ph type="body" idx="2"/>
          </p:nvPr>
        </p:nvSpPr>
        <p:spPr>
          <a:xfrm>
            <a:off x="3736974" y="2442191"/>
            <a:ext cx="5407026" cy="2307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dirty="0">
                <a:latin typeface="+mj-lt"/>
              </a:rPr>
              <a:t>Cris Hein, National Renewable Energy Laboratory</a:t>
            </a:r>
          </a:p>
          <a:p>
            <a:pPr marL="0" lvl="0" indent="0" algn="l" rtl="0">
              <a:spcBef>
                <a:spcPts val="0"/>
              </a:spcBef>
              <a:spcAft>
                <a:spcPts val="0"/>
              </a:spcAft>
              <a:buClr>
                <a:schemeClr val="dk1"/>
              </a:buClr>
              <a:buSzPts val="1800"/>
              <a:buNone/>
            </a:pPr>
            <a:endParaRPr lang="en-US" sz="1000" dirty="0"/>
          </a:p>
          <a:p>
            <a:pPr marL="0" lvl="0" indent="0" algn="l" rtl="0">
              <a:spcBef>
                <a:spcPts val="0"/>
              </a:spcBef>
              <a:spcAft>
                <a:spcPts val="0"/>
              </a:spcAft>
              <a:buClr>
                <a:schemeClr val="dk1"/>
              </a:buClr>
              <a:buSzPts val="1800"/>
              <a:buNone/>
            </a:pPr>
            <a:endParaRPr lang="en-US" dirty="0"/>
          </a:p>
          <a:p>
            <a:pPr marL="0" lvl="0" indent="0" algn="l" rtl="0">
              <a:spcBef>
                <a:spcPts val="0"/>
              </a:spcBef>
              <a:spcAft>
                <a:spcPts val="0"/>
              </a:spcAft>
              <a:buClr>
                <a:schemeClr val="dk1"/>
              </a:buClr>
              <a:buSzPts val="1800"/>
              <a:buNone/>
            </a:pPr>
            <a:endParaRPr lang="en-US" dirty="0"/>
          </a:p>
          <a:p>
            <a:pPr marL="0" lvl="0" indent="0" algn="l" rtl="0">
              <a:spcBef>
                <a:spcPts val="0"/>
              </a:spcBef>
              <a:spcAft>
                <a:spcPts val="0"/>
              </a:spcAft>
              <a:buClr>
                <a:schemeClr val="dk1"/>
              </a:buClr>
              <a:buSzPts val="1800"/>
              <a:buNone/>
            </a:pPr>
            <a:endParaRPr lang="en-US" dirty="0"/>
          </a:p>
          <a:p>
            <a:pPr marL="0" lvl="0" indent="0" algn="l" rtl="0">
              <a:spcBef>
                <a:spcPts val="0"/>
              </a:spcBef>
              <a:spcAft>
                <a:spcPts val="0"/>
              </a:spcAft>
              <a:buClr>
                <a:schemeClr val="dk1"/>
              </a:buClr>
              <a:buSzPts val="1800"/>
              <a:buNone/>
            </a:pPr>
            <a:r>
              <a:rPr lang="en-US" sz="1600" dirty="0">
                <a:latin typeface="+mn-lt"/>
              </a:rPr>
              <a:t>Grand Challenges in Wind Renewable Energy: from technology and sustainability to social acceptance and economics</a:t>
            </a:r>
          </a:p>
          <a:p>
            <a:pPr marL="0" lvl="0" indent="0" algn="l" rtl="0">
              <a:spcBef>
                <a:spcPts val="0"/>
              </a:spcBef>
              <a:spcAft>
                <a:spcPts val="0"/>
              </a:spcAft>
              <a:buClr>
                <a:schemeClr val="dk1"/>
              </a:buClr>
              <a:buSzPts val="1800"/>
              <a:buNone/>
            </a:pPr>
            <a:endParaRPr sz="1000" dirty="0">
              <a:latin typeface="+mn-lt"/>
            </a:endParaRPr>
          </a:p>
          <a:p>
            <a:pPr marL="0" lvl="0" indent="0" algn="l" rtl="0">
              <a:spcBef>
                <a:spcPts val="400"/>
              </a:spcBef>
              <a:spcAft>
                <a:spcPts val="0"/>
              </a:spcAft>
              <a:buClr>
                <a:schemeClr val="dk1"/>
              </a:buClr>
              <a:buSzPts val="1800"/>
              <a:buNone/>
            </a:pPr>
            <a:r>
              <a:rPr lang="en-US" sz="1600" dirty="0">
                <a:latin typeface="+mn-lt"/>
              </a:rPr>
              <a:t>4 December 2024</a:t>
            </a:r>
            <a:endParaRPr sz="1600" dirty="0">
              <a:latin typeface="+mn-lt"/>
            </a:endParaRPr>
          </a:p>
        </p:txBody>
      </p:sp>
      <p:pic>
        <p:nvPicPr>
          <p:cNvPr id="330" name="Google Shape;330;p1" descr="IMG_2519.JPG"/>
          <p:cNvPicPr preferRelativeResize="0"/>
          <p:nvPr/>
        </p:nvPicPr>
        <p:blipFill rotWithShape="1">
          <a:blip r:embed="rId3" cstate="email">
            <a:alphaModFix/>
            <a:extLst>
              <a:ext uri="{28A0092B-C50C-407E-A947-70E740481C1C}">
                <a14:useLocalDpi xmlns:a14="http://schemas.microsoft.com/office/drawing/2010/main"/>
              </a:ext>
            </a:extLst>
          </a:blip>
          <a:srcRect t="-340" b="-225"/>
          <a:stretch/>
        </p:blipFill>
        <p:spPr>
          <a:xfrm flipH="1">
            <a:off x="0" y="-28039"/>
            <a:ext cx="3619946" cy="5172443"/>
          </a:xfrm>
          <a:prstGeom prst="rect">
            <a:avLst/>
          </a:prstGeom>
          <a:noFill/>
          <a:ln>
            <a:noFill/>
          </a:ln>
        </p:spPr>
      </p:pic>
      <p:sp>
        <p:nvSpPr>
          <p:cNvPr id="331" name="Google Shape;331;p1"/>
          <p:cNvSpPr txBox="1"/>
          <p:nvPr/>
        </p:nvSpPr>
        <p:spPr>
          <a:xfrm>
            <a:off x="-53340" y="4905375"/>
            <a:ext cx="27432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chemeClr val="lt1"/>
                </a:solidFill>
                <a:latin typeface="Calibri"/>
                <a:ea typeface="Calibri"/>
                <a:cs typeface="Calibri"/>
                <a:sym typeface="Calibri"/>
              </a:rPr>
              <a:t>Photo by C. Hein, NREL</a:t>
            </a:r>
            <a:endParaRPr/>
          </a:p>
        </p:txBody>
      </p:sp>
      <p:pic>
        <p:nvPicPr>
          <p:cNvPr id="332" name="Google Shape;332;p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143750" y="0"/>
            <a:ext cx="2000251" cy="1537798"/>
          </a:xfrm>
          <a:prstGeom prst="rect">
            <a:avLst/>
          </a:prstGeom>
          <a:noFill/>
          <a:ln>
            <a:noFill/>
          </a:ln>
        </p:spPr>
      </p:pic>
      <p:pic>
        <p:nvPicPr>
          <p:cNvPr id="333" name="Google Shape;333;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55350" y="0"/>
            <a:ext cx="1701949" cy="1537802"/>
          </a:xfrm>
          <a:prstGeom prst="rect">
            <a:avLst/>
          </a:prstGeom>
          <a:noFill/>
          <a:ln>
            <a:noFill/>
          </a:ln>
        </p:spPr>
      </p:pic>
      <p:sp>
        <p:nvSpPr>
          <p:cNvPr id="334" name="Google Shape;334;p1"/>
          <p:cNvSpPr txBox="1"/>
          <p:nvPr/>
        </p:nvSpPr>
        <p:spPr>
          <a:xfrm>
            <a:off x="7257300" y="1199100"/>
            <a:ext cx="1886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lt1"/>
                </a:solidFill>
                <a:latin typeface="Calibri"/>
                <a:ea typeface="Calibri"/>
                <a:cs typeface="Calibri"/>
                <a:sym typeface="Calibri"/>
              </a:rPr>
              <a:t>Photo by C. Hein, NREL</a:t>
            </a:r>
            <a:endParaRPr sz="1000">
              <a:solidFill>
                <a:schemeClr val="lt1"/>
              </a:solidFill>
              <a:latin typeface="Calibri"/>
              <a:ea typeface="Calibri"/>
              <a:cs typeface="Calibri"/>
              <a:sym typeface="Calibri"/>
            </a:endParaRPr>
          </a:p>
        </p:txBody>
      </p:sp>
      <p:sp>
        <p:nvSpPr>
          <p:cNvPr id="335" name="Google Shape;335;p1"/>
          <p:cNvSpPr txBox="1"/>
          <p:nvPr/>
        </p:nvSpPr>
        <p:spPr>
          <a:xfrm>
            <a:off x="5651000" y="1199100"/>
            <a:ext cx="406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b="1">
                <a:solidFill>
                  <a:schemeClr val="dk1"/>
                </a:solidFill>
                <a:latin typeface="Calibri"/>
                <a:ea typeface="Calibri"/>
                <a:cs typeface="Calibri"/>
                <a:sym typeface="Calibri"/>
              </a:rPr>
              <a:t>Photo by iStock</a:t>
            </a:r>
            <a:endParaRPr sz="1000" b="1">
              <a:solidFill>
                <a:schemeClr val="dk1"/>
              </a:solidFill>
              <a:latin typeface="Calibri"/>
              <a:ea typeface="Calibri"/>
              <a:cs typeface="Calibri"/>
              <a:sym typeface="Calibri"/>
            </a:endParaRPr>
          </a:p>
        </p:txBody>
      </p:sp>
      <p:pic>
        <p:nvPicPr>
          <p:cNvPr id="336" name="Google Shape;336;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19950" y="0"/>
            <a:ext cx="1935400" cy="1537800"/>
          </a:xfrm>
          <a:prstGeom prst="rect">
            <a:avLst/>
          </a:prstGeom>
          <a:noFill/>
          <a:ln>
            <a:noFill/>
          </a:ln>
        </p:spPr>
      </p:pic>
      <p:sp>
        <p:nvSpPr>
          <p:cNvPr id="337" name="Google Shape;337;p1"/>
          <p:cNvSpPr txBox="1"/>
          <p:nvPr/>
        </p:nvSpPr>
        <p:spPr>
          <a:xfrm>
            <a:off x="3603717" y="1199100"/>
            <a:ext cx="1935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00">
                <a:solidFill>
                  <a:schemeClr val="lt1"/>
                </a:solidFill>
                <a:latin typeface="Calibri"/>
                <a:ea typeface="Calibri"/>
                <a:cs typeface="Calibri"/>
                <a:sym typeface="Calibri"/>
              </a:rPr>
              <a:t>Photo by NOAA/NMFS</a:t>
            </a:r>
            <a:endParaRPr sz="1000">
              <a:solidFill>
                <a:schemeClr val="lt1"/>
              </a:solidFill>
              <a:latin typeface="Calibri"/>
              <a:ea typeface="Calibri"/>
              <a:cs typeface="Calibri"/>
              <a:sym typeface="Calibri"/>
            </a:endParaRPr>
          </a:p>
        </p:txBody>
      </p:sp>
      <p:pic>
        <p:nvPicPr>
          <p:cNvPr id="5" name="Picture 4" descr="Logo&#10;&#10;Description automatically generated with medium confidence">
            <a:extLst>
              <a:ext uri="{FF2B5EF4-FFF2-40B4-BE49-F238E27FC236}">
                <a16:creationId xmlns:a16="http://schemas.microsoft.com/office/drawing/2014/main" id="{E46D353F-DAA1-9423-C65D-C9090A17830D}"/>
              </a:ext>
            </a:extLst>
          </p:cNvPr>
          <p:cNvPicPr>
            <a:picLocks noChangeAspect="1"/>
          </p:cNvPicPr>
          <p:nvPr/>
        </p:nvPicPr>
        <p:blipFill>
          <a:blip r:embed="rId7"/>
          <a:stretch>
            <a:fillRect/>
          </a:stretch>
        </p:blipFill>
        <p:spPr>
          <a:xfrm>
            <a:off x="3735799" y="2978390"/>
            <a:ext cx="1469136" cy="7254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
          <p:cNvSpPr txBox="1">
            <a:spLocks noGrp="1"/>
          </p:cNvSpPr>
          <p:nvPr>
            <p:ph type="title"/>
          </p:nvPr>
        </p:nvSpPr>
        <p:spPr>
          <a:xfrm>
            <a:off x="457199" y="0"/>
            <a:ext cx="5936343" cy="90714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3333"/>
              </a:lnSpc>
              <a:spcBef>
                <a:spcPts val="0"/>
              </a:spcBef>
              <a:spcAft>
                <a:spcPts val="0"/>
              </a:spcAft>
              <a:buClr>
                <a:schemeClr val="lt1"/>
              </a:buClr>
              <a:buSzPts val="3000"/>
              <a:buFont typeface="Calibri"/>
              <a:buNone/>
            </a:pPr>
            <a:r>
              <a:rPr lang="en-US" dirty="0">
                <a:latin typeface="+mj-lt"/>
              </a:rPr>
              <a:t>Transdisciplinary Research</a:t>
            </a:r>
            <a:endParaRPr dirty="0">
              <a:latin typeface="+mj-lt"/>
            </a:endParaRPr>
          </a:p>
        </p:txBody>
      </p:sp>
      <p:sp>
        <p:nvSpPr>
          <p:cNvPr id="343" name="Google Shape;343;p2"/>
          <p:cNvSpPr txBox="1">
            <a:spLocks noGrp="1"/>
          </p:cNvSpPr>
          <p:nvPr>
            <p:ph type="body" idx="1"/>
          </p:nvPr>
        </p:nvSpPr>
        <p:spPr>
          <a:xfrm>
            <a:off x="457200" y="908957"/>
            <a:ext cx="8686800" cy="423136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sz="2000" b="1" dirty="0"/>
              <a:t>Multidisciplinary: </a:t>
            </a:r>
            <a:r>
              <a:rPr lang="en-US" sz="2000" dirty="0"/>
              <a:t>Disciplines working with little to no collaboration </a:t>
            </a:r>
          </a:p>
          <a:p>
            <a:pPr marL="800100" lvl="1">
              <a:spcBef>
                <a:spcPts val="0"/>
              </a:spcBef>
              <a:buSzPts val="2400"/>
            </a:pPr>
            <a:r>
              <a:rPr lang="en-US" sz="1800" dirty="0"/>
              <a:t>Solutions developed for one discipline may not be feasible for another</a:t>
            </a:r>
          </a:p>
          <a:p>
            <a:pPr marL="800100" lvl="1">
              <a:spcBef>
                <a:spcPts val="0"/>
              </a:spcBef>
              <a:buSzPts val="2400"/>
            </a:pPr>
            <a:endParaRPr lang="en-US" sz="800" dirty="0"/>
          </a:p>
          <a:p>
            <a:pPr marL="342900">
              <a:spcBef>
                <a:spcPts val="0"/>
              </a:spcBef>
              <a:buSzPts val="2400"/>
            </a:pPr>
            <a:r>
              <a:rPr lang="en-US" sz="2000" b="1" dirty="0"/>
              <a:t>Interdisciplinary</a:t>
            </a:r>
            <a:r>
              <a:rPr lang="en-US" sz="2000" dirty="0"/>
              <a:t>: Disciplines integrated at some level</a:t>
            </a:r>
          </a:p>
          <a:p>
            <a:pPr marL="800100" lvl="1">
              <a:spcBef>
                <a:spcPts val="0"/>
              </a:spcBef>
              <a:buSzPts val="2400"/>
            </a:pPr>
            <a:r>
              <a:rPr lang="en-US" sz="1800" dirty="0"/>
              <a:t>Solutions developed by one team used to guide others</a:t>
            </a:r>
          </a:p>
          <a:p>
            <a:pPr marL="800100" lvl="1">
              <a:spcBef>
                <a:spcPts val="0"/>
              </a:spcBef>
              <a:buSzPts val="2400"/>
            </a:pPr>
            <a:endParaRPr lang="en-US" sz="800" dirty="0"/>
          </a:p>
          <a:p>
            <a:pPr marL="342900">
              <a:spcBef>
                <a:spcPts val="0"/>
              </a:spcBef>
              <a:buSzPts val="2400"/>
            </a:pPr>
            <a:r>
              <a:rPr lang="en-US" sz="2000" b="1" dirty="0"/>
              <a:t>Transdisciplinary: </a:t>
            </a:r>
            <a:r>
              <a:rPr lang="en-US" sz="2000" dirty="0"/>
              <a:t>Disciplines work together as a single team</a:t>
            </a:r>
          </a:p>
          <a:p>
            <a:pPr marL="800100" lvl="1">
              <a:spcBef>
                <a:spcPts val="0"/>
              </a:spcBef>
              <a:buSzPts val="2400"/>
            </a:pPr>
            <a:r>
              <a:rPr lang="en-US" sz="1800" dirty="0"/>
              <a:t>Solutions developed through seamless integration</a:t>
            </a:r>
          </a:p>
          <a:p>
            <a:pPr marL="800100" lvl="1">
              <a:spcBef>
                <a:spcPts val="0"/>
              </a:spcBef>
              <a:buSzPts val="2400"/>
            </a:pPr>
            <a:endParaRPr lang="en-US" sz="2000" dirty="0"/>
          </a:p>
          <a:p>
            <a:pPr marL="800100" lvl="1">
              <a:spcBef>
                <a:spcPts val="0"/>
              </a:spcBef>
              <a:buSzPts val="2400"/>
            </a:pPr>
            <a:endParaRPr lang="en-US" sz="2000" dirty="0"/>
          </a:p>
        </p:txBody>
      </p:sp>
      <p:grpSp>
        <p:nvGrpSpPr>
          <p:cNvPr id="7" name="Group 6">
            <a:extLst>
              <a:ext uri="{FF2B5EF4-FFF2-40B4-BE49-F238E27FC236}">
                <a16:creationId xmlns:a16="http://schemas.microsoft.com/office/drawing/2014/main" id="{FD400A5F-FCA7-7624-165E-9304D6332998}"/>
              </a:ext>
            </a:extLst>
          </p:cNvPr>
          <p:cNvGrpSpPr/>
          <p:nvPr/>
        </p:nvGrpSpPr>
        <p:grpSpPr>
          <a:xfrm>
            <a:off x="1442749" y="2989690"/>
            <a:ext cx="6326417" cy="2114327"/>
            <a:chOff x="1442749" y="2989690"/>
            <a:chExt cx="6326417" cy="2114327"/>
          </a:xfrm>
        </p:grpSpPr>
        <p:pic>
          <p:nvPicPr>
            <p:cNvPr id="5" name="Picture 4">
              <a:extLst>
                <a:ext uri="{FF2B5EF4-FFF2-40B4-BE49-F238E27FC236}">
                  <a16:creationId xmlns:a16="http://schemas.microsoft.com/office/drawing/2014/main" id="{EDAB1789-4F67-8996-8CF0-4BD6F4F214AC}"/>
                </a:ext>
              </a:extLst>
            </p:cNvPr>
            <p:cNvPicPr>
              <a:picLocks noChangeAspect="1"/>
            </p:cNvPicPr>
            <p:nvPr/>
          </p:nvPicPr>
          <p:blipFill>
            <a:blip r:embed="rId3"/>
            <a:stretch>
              <a:fillRect/>
            </a:stretch>
          </p:blipFill>
          <p:spPr>
            <a:xfrm>
              <a:off x="1442749" y="2989690"/>
              <a:ext cx="6258501" cy="2078019"/>
            </a:xfrm>
            <a:prstGeom prst="rect">
              <a:avLst/>
            </a:prstGeom>
          </p:spPr>
        </p:pic>
        <p:sp>
          <p:nvSpPr>
            <p:cNvPr id="6" name="TextBox 5">
              <a:extLst>
                <a:ext uri="{FF2B5EF4-FFF2-40B4-BE49-F238E27FC236}">
                  <a16:creationId xmlns:a16="http://schemas.microsoft.com/office/drawing/2014/main" id="{C1C8145D-8340-372E-53CA-4B2A6F65066A}"/>
                </a:ext>
              </a:extLst>
            </p:cNvPr>
            <p:cNvSpPr txBox="1"/>
            <p:nvPr/>
          </p:nvSpPr>
          <p:spPr>
            <a:xfrm>
              <a:off x="6015160" y="4857796"/>
              <a:ext cx="1754006" cy="246221"/>
            </a:xfrm>
            <a:prstGeom prst="rect">
              <a:avLst/>
            </a:prstGeom>
            <a:noFill/>
          </p:spPr>
          <p:txBody>
            <a:bodyPr wrap="none" rtlCol="0">
              <a:spAutoFit/>
            </a:bodyPr>
            <a:lstStyle/>
            <a:p>
              <a:r>
                <a:rPr lang="en-US" sz="1000" dirty="0">
                  <a:solidFill>
                    <a:schemeClr val="bg1"/>
                  </a:solidFill>
                </a:rPr>
                <a:t>G. T. Aguinaldo, </a:t>
              </a:r>
              <a:r>
                <a:rPr lang="en-US" sz="1000" dirty="0" err="1">
                  <a:solidFill>
                    <a:schemeClr val="bg1"/>
                  </a:solidFill>
                </a:rPr>
                <a:t>Envilearn</a:t>
              </a:r>
              <a:r>
                <a:rPr lang="en-US" sz="1000" dirty="0">
                  <a:solidFill>
                    <a:schemeClr val="bg1"/>
                  </a:solidFill>
                </a:rPr>
                <a:t>, LLC</a:t>
              </a:r>
            </a:p>
          </p:txBody>
        </p:sp>
      </p:grpSp>
    </p:spTree>
    <p:extLst>
      <p:ext uri="{BB962C8B-B14F-4D97-AF65-F5344CB8AC3E}">
        <p14:creationId xmlns:p14="http://schemas.microsoft.com/office/powerpoint/2010/main" val="377376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Transdisciplinary Approach to Curtailing Wind Turbines for Bats</a:t>
            </a:r>
          </a:p>
        </p:txBody>
      </p:sp>
      <p:sp>
        <p:nvSpPr>
          <p:cNvPr id="3" name="Text Placeholder 2">
            <a:extLst>
              <a:ext uri="{FF2B5EF4-FFF2-40B4-BE49-F238E27FC236}">
                <a16:creationId xmlns:a16="http://schemas.microsoft.com/office/drawing/2014/main" id="{3B7F4D50-A10B-02E4-0D30-B872A13EF5C3}"/>
              </a:ext>
            </a:extLst>
          </p:cNvPr>
          <p:cNvSpPr>
            <a:spLocks noGrp="1"/>
          </p:cNvSpPr>
          <p:nvPr>
            <p:ph type="body" sz="quarter" idx="10"/>
          </p:nvPr>
        </p:nvSpPr>
        <p:spPr>
          <a:xfrm>
            <a:off x="352697" y="907143"/>
            <a:ext cx="8120063" cy="3621769"/>
          </a:xfrm>
        </p:spPr>
        <p:txBody>
          <a:bodyPr/>
          <a:lstStyle/>
          <a:p>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1" name="Picture 20">
            <a:extLst>
              <a:ext uri="{FF2B5EF4-FFF2-40B4-BE49-F238E27FC236}">
                <a16:creationId xmlns:a16="http://schemas.microsoft.com/office/drawing/2014/main" id="{C14FA6F3-6A95-FF07-49E1-9A53752F714F}"/>
              </a:ext>
            </a:extLst>
          </p:cNvPr>
          <p:cNvPicPr>
            <a:picLocks noChangeAspect="1"/>
          </p:cNvPicPr>
          <p:nvPr/>
        </p:nvPicPr>
        <p:blipFill rotWithShape="1">
          <a:blip r:embed="rId3"/>
          <a:srcRect l="27177" t="30707" r="35645" b="17637"/>
          <a:stretch/>
        </p:blipFill>
        <p:spPr>
          <a:xfrm>
            <a:off x="2901898" y="1389557"/>
            <a:ext cx="2720528" cy="2656939"/>
          </a:xfrm>
          <a:prstGeom prst="rect">
            <a:avLst/>
          </a:prstGeom>
        </p:spPr>
      </p:pic>
      <p:sp>
        <p:nvSpPr>
          <p:cNvPr id="22" name="TextBox 21">
            <a:extLst>
              <a:ext uri="{FF2B5EF4-FFF2-40B4-BE49-F238E27FC236}">
                <a16:creationId xmlns:a16="http://schemas.microsoft.com/office/drawing/2014/main" id="{4F3BF25C-A8EA-8D83-01B2-21A87B1A556C}"/>
              </a:ext>
            </a:extLst>
          </p:cNvPr>
          <p:cNvSpPr txBox="1"/>
          <p:nvPr/>
        </p:nvSpPr>
        <p:spPr>
          <a:xfrm>
            <a:off x="309497" y="2549971"/>
            <a:ext cx="2817436" cy="923330"/>
          </a:xfrm>
          <a:prstGeom prst="rect">
            <a:avLst/>
          </a:prstGeom>
          <a:noFill/>
        </p:spPr>
        <p:txBody>
          <a:bodyPr wrap="square" rtlCol="0">
            <a:spAutoFit/>
          </a:bodyPr>
          <a:lstStyle/>
          <a:p>
            <a:pPr algn="ctr"/>
            <a:r>
              <a:rPr lang="en-US" dirty="0">
                <a:solidFill>
                  <a:schemeClr val="tx1"/>
                </a:solidFill>
              </a:rPr>
              <a:t>Socialize with investors, power purchasers, &amp; consumers</a:t>
            </a:r>
          </a:p>
        </p:txBody>
      </p:sp>
      <p:sp>
        <p:nvSpPr>
          <p:cNvPr id="23" name="TextBox 22">
            <a:extLst>
              <a:ext uri="{FF2B5EF4-FFF2-40B4-BE49-F238E27FC236}">
                <a16:creationId xmlns:a16="http://schemas.microsoft.com/office/drawing/2014/main" id="{773D9535-CA1B-8F45-7D37-44AE0D04153C}"/>
              </a:ext>
            </a:extLst>
          </p:cNvPr>
          <p:cNvSpPr txBox="1"/>
          <p:nvPr/>
        </p:nvSpPr>
        <p:spPr>
          <a:xfrm>
            <a:off x="2781890" y="4083789"/>
            <a:ext cx="3261676" cy="923330"/>
          </a:xfrm>
          <a:prstGeom prst="rect">
            <a:avLst/>
          </a:prstGeom>
          <a:noFill/>
        </p:spPr>
        <p:txBody>
          <a:bodyPr wrap="square" rtlCol="0">
            <a:spAutoFit/>
          </a:bodyPr>
          <a:lstStyle/>
          <a:p>
            <a:r>
              <a:rPr lang="en-US" dirty="0">
                <a:solidFill>
                  <a:schemeClr val="tx1"/>
                </a:solidFill>
              </a:rPr>
              <a:t>Quantify changes in power production &amp; impact to the grid</a:t>
            </a:r>
          </a:p>
          <a:p>
            <a:endParaRPr lang="en-US" dirty="0"/>
          </a:p>
        </p:txBody>
      </p:sp>
      <p:sp>
        <p:nvSpPr>
          <p:cNvPr id="24" name="TextBox 23">
            <a:extLst>
              <a:ext uri="{FF2B5EF4-FFF2-40B4-BE49-F238E27FC236}">
                <a16:creationId xmlns:a16="http://schemas.microsoft.com/office/drawing/2014/main" id="{40CA87D5-5A5A-C4D9-C114-353FDAF89E55}"/>
              </a:ext>
            </a:extLst>
          </p:cNvPr>
          <p:cNvSpPr txBox="1"/>
          <p:nvPr/>
        </p:nvSpPr>
        <p:spPr>
          <a:xfrm>
            <a:off x="5622426" y="2619421"/>
            <a:ext cx="2720528" cy="923330"/>
          </a:xfrm>
          <a:prstGeom prst="rect">
            <a:avLst/>
          </a:prstGeom>
          <a:noFill/>
        </p:spPr>
        <p:txBody>
          <a:bodyPr wrap="square" rtlCol="0">
            <a:spAutoFit/>
          </a:bodyPr>
          <a:lstStyle/>
          <a:p>
            <a:r>
              <a:rPr lang="en-US" dirty="0">
                <a:solidFill>
                  <a:schemeClr val="tx1"/>
                </a:solidFill>
              </a:rPr>
              <a:t>Relate bat interactions to atmospheric conditions</a:t>
            </a:r>
          </a:p>
          <a:p>
            <a:endParaRPr lang="en-US" dirty="0"/>
          </a:p>
        </p:txBody>
      </p:sp>
      <p:sp>
        <p:nvSpPr>
          <p:cNvPr id="25" name="TextBox 24">
            <a:extLst>
              <a:ext uri="{FF2B5EF4-FFF2-40B4-BE49-F238E27FC236}">
                <a16:creationId xmlns:a16="http://schemas.microsoft.com/office/drawing/2014/main" id="{AF4A3BCB-30A2-A7D8-9D78-D59A8FAE1419}"/>
              </a:ext>
            </a:extLst>
          </p:cNvPr>
          <p:cNvSpPr txBox="1"/>
          <p:nvPr/>
        </p:nvSpPr>
        <p:spPr>
          <a:xfrm>
            <a:off x="5152131" y="1192347"/>
            <a:ext cx="3559971" cy="923330"/>
          </a:xfrm>
          <a:prstGeom prst="rect">
            <a:avLst/>
          </a:prstGeom>
          <a:noFill/>
        </p:spPr>
        <p:txBody>
          <a:bodyPr wrap="square" rtlCol="0">
            <a:spAutoFit/>
          </a:bodyPr>
          <a:lstStyle/>
          <a:p>
            <a:r>
              <a:rPr lang="en-US" dirty="0">
                <a:solidFill>
                  <a:schemeClr val="tx1"/>
                </a:solidFill>
              </a:rPr>
              <a:t>Build sophisticated control systems to account for several variables</a:t>
            </a:r>
          </a:p>
          <a:p>
            <a:endParaRPr lang="en-US" dirty="0"/>
          </a:p>
        </p:txBody>
      </p:sp>
      <p:sp>
        <p:nvSpPr>
          <p:cNvPr id="26" name="TextBox 25">
            <a:extLst>
              <a:ext uri="{FF2B5EF4-FFF2-40B4-BE49-F238E27FC236}">
                <a16:creationId xmlns:a16="http://schemas.microsoft.com/office/drawing/2014/main" id="{9B24BC8E-7DD8-DE52-09C2-945704EDB3B4}"/>
              </a:ext>
            </a:extLst>
          </p:cNvPr>
          <p:cNvSpPr txBox="1"/>
          <p:nvPr/>
        </p:nvSpPr>
        <p:spPr>
          <a:xfrm>
            <a:off x="1336777" y="1182171"/>
            <a:ext cx="2501376" cy="646331"/>
          </a:xfrm>
          <a:prstGeom prst="rect">
            <a:avLst/>
          </a:prstGeom>
          <a:noFill/>
        </p:spPr>
        <p:txBody>
          <a:bodyPr wrap="square" rtlCol="0">
            <a:spAutoFit/>
          </a:bodyPr>
          <a:lstStyle/>
          <a:p>
            <a:r>
              <a:rPr lang="en-US" dirty="0"/>
              <a:t>Quantify bat interactions with wind turbines</a:t>
            </a:r>
          </a:p>
        </p:txBody>
      </p:sp>
    </p:spTree>
    <p:extLst>
      <p:ext uri="{BB962C8B-B14F-4D97-AF65-F5344CB8AC3E}">
        <p14:creationId xmlns:p14="http://schemas.microsoft.com/office/powerpoint/2010/main" val="412210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1480" y="1113800"/>
            <a:ext cx="7626485" cy="3477875"/>
          </a:xfrm>
          <a:prstGeom prst="rect">
            <a:avLst/>
          </a:prstGeom>
        </p:spPr>
        <p:txBody>
          <a:bodyPr wrap="square">
            <a:spAutoFit/>
          </a:bodyPr>
          <a:lstStyle/>
          <a:p>
            <a:pPr marL="342900" indent="-342900">
              <a:spcAft>
                <a:spcPts val="1200"/>
              </a:spcAft>
              <a:buFont typeface="+mj-lt"/>
              <a:buAutoNum type="arabicPeriod"/>
            </a:pPr>
            <a:r>
              <a:rPr lang="en-US" sz="2000" b="1" dirty="0"/>
              <a:t>Network of wind farms for transdisciplinary research. </a:t>
            </a:r>
            <a:r>
              <a:rPr lang="en-US" sz="2000" dirty="0"/>
              <a:t>Establish a strategic network of research-driven commercial-scale projects to conduct transdisciplinary studies and validate monitoring and minimization technologies across all phases of development </a:t>
            </a:r>
          </a:p>
          <a:p>
            <a:pPr marL="342900" indent="-342900">
              <a:spcAft>
                <a:spcPts val="1200"/>
              </a:spcAft>
              <a:buFont typeface="+mj-lt"/>
              <a:buAutoNum type="arabicPeriod"/>
            </a:pPr>
            <a:r>
              <a:rPr lang="en-US" sz="2000" b="1" dirty="0"/>
              <a:t>Cost and benefit metrics. </a:t>
            </a:r>
            <a:r>
              <a:rPr lang="en-US" sz="2000" dirty="0"/>
              <a:t>Adapt existing frameworks to identify and convey metrics for environmental costs and benefits for project developers </a:t>
            </a:r>
          </a:p>
          <a:p>
            <a:pPr marL="342900" indent="-342900">
              <a:spcAft>
                <a:spcPts val="1200"/>
              </a:spcAft>
              <a:buFont typeface="+mj-lt"/>
              <a:buAutoNum type="arabicPeriod"/>
            </a:pPr>
            <a:r>
              <a:rPr lang="en-US" sz="2000" b="1" dirty="0"/>
              <a:t>Standardized practices. </a:t>
            </a:r>
            <a:r>
              <a:rPr lang="en-US" sz="2000" dirty="0"/>
              <a:t>Develop an ISO-like standardization (or recommended practices) for data collection, analysis, and reporting to facilitate comparability across projects </a:t>
            </a:r>
            <a:endParaRPr lang="en-US" dirty="0"/>
          </a:p>
        </p:txBody>
      </p:sp>
      <p:sp>
        <p:nvSpPr>
          <p:cNvPr id="5" name="Title 4"/>
          <p:cNvSpPr>
            <a:spLocks noGrp="1"/>
          </p:cNvSpPr>
          <p:nvPr>
            <p:ph type="title"/>
          </p:nvPr>
        </p:nvSpPr>
        <p:spPr>
          <a:xfrm>
            <a:off x="301556" y="0"/>
            <a:ext cx="6126480" cy="907143"/>
          </a:xfrm>
        </p:spPr>
        <p:txBody>
          <a:bodyPr/>
          <a:lstStyle/>
          <a:p>
            <a:r>
              <a:rPr lang="en-US" dirty="0">
                <a:latin typeface="+mj-lt"/>
              </a:rPr>
              <a:t>Initiatives Needed to Address the Critical Issues</a:t>
            </a:r>
          </a:p>
        </p:txBody>
      </p:sp>
    </p:spTree>
    <p:extLst>
      <p:ext uri="{BB962C8B-B14F-4D97-AF65-F5344CB8AC3E}">
        <p14:creationId xmlns:p14="http://schemas.microsoft.com/office/powerpoint/2010/main" val="641346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1831" y="0"/>
            <a:ext cx="6126480" cy="907143"/>
          </a:xfrm>
        </p:spPr>
        <p:txBody>
          <a:bodyPr/>
          <a:lstStyle/>
          <a:p>
            <a:r>
              <a:rPr lang="en-US" dirty="0"/>
              <a:t>Initiatives Needed to Address the Critical Issues cont.</a:t>
            </a:r>
          </a:p>
        </p:txBody>
      </p:sp>
      <p:sp>
        <p:nvSpPr>
          <p:cNvPr id="4" name="Rectangle 3"/>
          <p:cNvSpPr/>
          <p:nvPr/>
        </p:nvSpPr>
        <p:spPr>
          <a:xfrm>
            <a:off x="398834" y="1078079"/>
            <a:ext cx="8210145" cy="3477875"/>
          </a:xfrm>
          <a:prstGeom prst="rect">
            <a:avLst/>
          </a:prstGeom>
        </p:spPr>
        <p:txBody>
          <a:bodyPr wrap="square">
            <a:spAutoFit/>
          </a:bodyPr>
          <a:lstStyle/>
          <a:p>
            <a:pPr marL="342900" indent="-342900">
              <a:spcAft>
                <a:spcPts val="1200"/>
              </a:spcAft>
              <a:buFont typeface="+mj-lt"/>
              <a:buAutoNum type="arabicPeriod" startAt="4"/>
            </a:pPr>
            <a:r>
              <a:rPr lang="en-US" sz="2000" b="1" dirty="0"/>
              <a:t>Data sharing framework. </a:t>
            </a:r>
            <a:r>
              <a:rPr lang="en-US" sz="2000" dirty="0"/>
              <a:t>Develop a publicly available data framework that is transparent, standardized, and objective-based, for multi-scale decision making </a:t>
            </a:r>
          </a:p>
          <a:p>
            <a:pPr marL="342900" indent="-342900">
              <a:spcAft>
                <a:spcPts val="1200"/>
              </a:spcAft>
              <a:buFont typeface="+mj-lt"/>
              <a:buAutoNum type="arabicPeriod" startAt="4"/>
            </a:pPr>
            <a:r>
              <a:rPr lang="en-US" sz="2000" b="1" dirty="0"/>
              <a:t>Transdisciplinary data. </a:t>
            </a:r>
            <a:r>
              <a:rPr lang="en-US" sz="2000" dirty="0"/>
              <a:t>Identify and aggregate data and metrics from other research areas (atmosphere, turbine, plant/grid, economic, social) to facilitate environmental co-design</a:t>
            </a:r>
          </a:p>
          <a:p>
            <a:pPr marL="342900" indent="-342900">
              <a:spcAft>
                <a:spcPts val="1200"/>
              </a:spcAft>
              <a:buFont typeface="+mj-lt"/>
              <a:buAutoNum type="arabicPeriod" startAt="4"/>
            </a:pPr>
            <a:r>
              <a:rPr lang="en-US" sz="2000" b="1" dirty="0"/>
              <a:t>Mitigation system. </a:t>
            </a:r>
            <a:r>
              <a:rPr lang="en-US" sz="2000" dirty="0"/>
              <a:t>Design a mitigation system for all stages of wind farm development (i.e., evaluation through decommissioning), incorporating measures for avoidance, minimization, and compensation, that are additional, achievable, and verifiable </a:t>
            </a:r>
          </a:p>
        </p:txBody>
      </p:sp>
    </p:spTree>
    <p:extLst>
      <p:ext uri="{BB962C8B-B14F-4D97-AF65-F5344CB8AC3E}">
        <p14:creationId xmlns:p14="http://schemas.microsoft.com/office/powerpoint/2010/main" val="231657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50195" y="0"/>
            <a:ext cx="6126480"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dirty="0"/>
              <a:t>Further Research and Actions</a:t>
            </a:r>
          </a:p>
        </p:txBody>
      </p:sp>
      <p:sp>
        <p:nvSpPr>
          <p:cNvPr id="10" name="Rectangle 9"/>
          <p:cNvSpPr/>
          <p:nvPr/>
        </p:nvSpPr>
        <p:spPr>
          <a:xfrm>
            <a:off x="350195" y="1019294"/>
            <a:ext cx="8492248" cy="3323987"/>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t>Engage with participants at non-environmental conferences and promote multidisciplinary panels/sessions at environmental conferences </a:t>
            </a:r>
          </a:p>
          <a:p>
            <a:pPr marL="285750" indent="-285750">
              <a:spcAft>
                <a:spcPts val="1200"/>
              </a:spcAft>
              <a:buFont typeface="Arial" panose="020B0604020202020204" pitchFamily="34" charset="0"/>
              <a:buChar char="•"/>
            </a:pPr>
            <a:r>
              <a:rPr lang="en-US" sz="2000" dirty="0"/>
              <a:t>Establish multidisciplinary working groups with other research fields to define research gaps and recommendations for follow-on work   </a:t>
            </a:r>
          </a:p>
          <a:p>
            <a:pPr marL="285750" indent="-285750">
              <a:spcAft>
                <a:spcPts val="1200"/>
              </a:spcAft>
              <a:buFont typeface="Arial" panose="020B0604020202020204" pitchFamily="34" charset="0"/>
              <a:buChar char="•"/>
            </a:pPr>
            <a:r>
              <a:rPr lang="en-US" sz="2000" dirty="0"/>
              <a:t>Conduct a horizon scan of the potential environmental impacts of future deployment scenarios to help with long-term decision making  </a:t>
            </a:r>
          </a:p>
          <a:p>
            <a:pPr marL="285750" indent="-285750">
              <a:spcAft>
                <a:spcPts val="1200"/>
              </a:spcAft>
              <a:buFont typeface="Arial" panose="020B0604020202020204" pitchFamily="34" charset="0"/>
              <a:buChar char="•"/>
            </a:pPr>
            <a:r>
              <a:rPr lang="en-US" sz="2000" dirty="0"/>
              <a:t>Establish a common language of terminology to facilitate interdisciplinary discussions   </a:t>
            </a:r>
          </a:p>
        </p:txBody>
      </p:sp>
    </p:spTree>
    <p:extLst>
      <p:ext uri="{BB962C8B-B14F-4D97-AF65-F5344CB8AC3E}">
        <p14:creationId xmlns:p14="http://schemas.microsoft.com/office/powerpoint/2010/main" val="1911179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90EA59-304D-5733-E142-AC9A53524B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6C75FD-6081-1CFB-6439-204A08143DCB}"/>
              </a:ext>
            </a:extLst>
          </p:cNvPr>
          <p:cNvSpPr>
            <a:spLocks noGrp="1"/>
          </p:cNvSpPr>
          <p:nvPr>
            <p:ph type="title"/>
          </p:nvPr>
        </p:nvSpPr>
        <p:spPr/>
        <p:txBody>
          <a:bodyPr/>
          <a:lstStyle/>
          <a:p>
            <a:r>
              <a:rPr lang="en-US" dirty="0"/>
              <a:t>Wind Turbine Design</a:t>
            </a:r>
          </a:p>
        </p:txBody>
      </p:sp>
      <p:sp>
        <p:nvSpPr>
          <p:cNvPr id="3" name="Text Placeholder 2">
            <a:extLst>
              <a:ext uri="{FF2B5EF4-FFF2-40B4-BE49-F238E27FC236}">
                <a16:creationId xmlns:a16="http://schemas.microsoft.com/office/drawing/2014/main" id="{A365B645-0BC6-5BFA-00B3-14F3E85E9D0E}"/>
              </a:ext>
            </a:extLst>
          </p:cNvPr>
          <p:cNvSpPr>
            <a:spLocks noGrp="1"/>
          </p:cNvSpPr>
          <p:nvPr>
            <p:ph type="body" sz="quarter" idx="10"/>
          </p:nvPr>
        </p:nvSpPr>
        <p:spPr>
          <a:xfrm>
            <a:off x="457200" y="908957"/>
            <a:ext cx="5000400" cy="4234543"/>
          </a:xfrm>
        </p:spPr>
        <p:txBody>
          <a:bodyPr vert="horz" lIns="91440" tIns="45720" rIns="91440" bIns="45720" rtlCol="0" anchor="t">
            <a:normAutofit/>
          </a:bodyPr>
          <a:lstStyle/>
          <a:p>
            <a:pPr marL="457200">
              <a:spcBef>
                <a:spcPts val="600"/>
              </a:spcBef>
            </a:pPr>
            <a:r>
              <a:rPr lang="en-US" sz="2000" dirty="0"/>
              <a:t>Turbine size &amp; bat fatalities </a:t>
            </a:r>
            <a:r>
              <a:rPr lang="en-US" sz="1200" dirty="0"/>
              <a:t>(</a:t>
            </a:r>
            <a:r>
              <a:rPr lang="en-US" sz="1200" dirty="0">
                <a:ea typeface="+mn-lt"/>
                <a:cs typeface="+mn-lt"/>
              </a:rPr>
              <a:t>Garvin et al. 2024)</a:t>
            </a:r>
          </a:p>
          <a:p>
            <a:pPr marL="914400" lvl="1">
              <a:spcBef>
                <a:spcPts val="600"/>
              </a:spcBef>
            </a:pPr>
            <a:r>
              <a:rPr lang="en-US" sz="1600" dirty="0">
                <a:ea typeface="+mn-lt"/>
                <a:cs typeface="+mn-lt"/>
              </a:rPr>
              <a:t>Shorter ground clearance increased bat fatality</a:t>
            </a:r>
          </a:p>
          <a:p>
            <a:pPr>
              <a:spcBef>
                <a:spcPts val="600"/>
              </a:spcBef>
            </a:pPr>
            <a:r>
              <a:rPr lang="en-US" sz="1800" dirty="0" err="1">
                <a:ea typeface="+mn-lt"/>
                <a:cs typeface="+mn-lt"/>
              </a:rPr>
              <a:t>PELAgIO</a:t>
            </a:r>
            <a:r>
              <a:rPr lang="en-US" sz="1800" dirty="0">
                <a:ea typeface="+mn-lt"/>
                <a:cs typeface="+mn-lt"/>
              </a:rPr>
              <a:t> </a:t>
            </a:r>
            <a:r>
              <a:rPr lang="en-US" sz="1200" dirty="0">
                <a:ea typeface="+mn-lt"/>
                <a:cs typeface="+mn-lt"/>
              </a:rPr>
              <a:t>(</a:t>
            </a:r>
            <a:r>
              <a:rPr lang="en-US" sz="1200" dirty="0">
                <a:ea typeface="+mn-lt"/>
                <a:cs typeface="+mn-lt"/>
                <a:hlinkClick r:id="rId3"/>
              </a:rPr>
              <a:t>www.ecowind.uk/projects/pelagio/</a:t>
            </a:r>
            <a:r>
              <a:rPr lang="en-US" sz="1200" dirty="0">
                <a:ea typeface="+mn-lt"/>
                <a:cs typeface="+mn-lt"/>
              </a:rPr>
              <a:t>) </a:t>
            </a:r>
          </a:p>
          <a:p>
            <a:pPr lvl="1">
              <a:spcBef>
                <a:spcPts val="600"/>
              </a:spcBef>
            </a:pPr>
            <a:r>
              <a:rPr lang="en-US" sz="1600" dirty="0">
                <a:ea typeface="+mn-lt"/>
                <a:cs typeface="+mn-lt"/>
              </a:rPr>
              <a:t>Physics-to-Ecosystem Level Assessment of Impacts of Offshore Windfarms</a:t>
            </a:r>
          </a:p>
          <a:p>
            <a:pPr lvl="1">
              <a:spcBef>
                <a:spcPts val="600"/>
              </a:spcBef>
            </a:pPr>
            <a:r>
              <a:rPr lang="en-US" sz="1600" dirty="0">
                <a:ea typeface="+mn-lt"/>
                <a:cs typeface="+mn-lt"/>
              </a:rPr>
              <a:t>Effects of wind energy extraction on the water column (e.g., nutrient density, oxygen, etc.)</a:t>
            </a:r>
          </a:p>
          <a:p>
            <a:pPr>
              <a:spcBef>
                <a:spcPts val="600"/>
              </a:spcBef>
            </a:pPr>
            <a:r>
              <a:rPr lang="en-US" sz="1800" dirty="0">
                <a:ea typeface="+mn-lt"/>
                <a:cs typeface="+mn-lt"/>
              </a:rPr>
              <a:t>OPEN-C Foundation Test Facility, France</a:t>
            </a:r>
          </a:p>
          <a:p>
            <a:pPr lvl="1">
              <a:spcBef>
                <a:spcPts val="600"/>
              </a:spcBef>
            </a:pPr>
            <a:r>
              <a:rPr lang="en-US" sz="1600" dirty="0">
                <a:ea typeface="+mn-lt"/>
                <a:cs typeface="+mn-lt"/>
              </a:rPr>
              <a:t>Europe’s largest offshore testing facility</a:t>
            </a:r>
          </a:p>
          <a:p>
            <a:pPr lvl="1">
              <a:spcBef>
                <a:spcPts val="600"/>
              </a:spcBef>
            </a:pPr>
            <a:r>
              <a:rPr lang="en-US" sz="1600" dirty="0">
                <a:ea typeface="+mn-lt"/>
                <a:cs typeface="+mn-lt"/>
              </a:rPr>
              <a:t>Grid innovation, technology validation, environmental monitoring</a:t>
            </a:r>
            <a:endParaRPr lang="en-US" sz="1600" dirty="0"/>
          </a:p>
        </p:txBody>
      </p:sp>
      <p:sp>
        <p:nvSpPr>
          <p:cNvPr id="11" name="Title 1">
            <a:extLst>
              <a:ext uri="{FF2B5EF4-FFF2-40B4-BE49-F238E27FC236}">
                <a16:creationId xmlns:a16="http://schemas.microsoft.com/office/drawing/2014/main" id="{198EB2DB-517A-56BB-957A-69AEAEFCC19A}"/>
              </a:ext>
            </a:extLst>
          </p:cNvPr>
          <p:cNvSpPr txBox="1">
            <a:spLocks/>
          </p:cNvSpPr>
          <p:nvPr/>
        </p:nvSpPr>
        <p:spPr>
          <a:xfrm>
            <a:off x="457199" y="0"/>
            <a:ext cx="6361890"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dirty="0"/>
              <a:t>Opportunities for Cross-disciplinary Research</a:t>
            </a:r>
          </a:p>
        </p:txBody>
      </p:sp>
      <p:pic>
        <p:nvPicPr>
          <p:cNvPr id="7" name="Picture 6">
            <a:extLst>
              <a:ext uri="{FF2B5EF4-FFF2-40B4-BE49-F238E27FC236}">
                <a16:creationId xmlns:a16="http://schemas.microsoft.com/office/drawing/2014/main" id="{6AA3DBD0-9D39-56C8-C7AB-DEDBC008067B}"/>
              </a:ext>
            </a:extLst>
          </p:cNvPr>
          <p:cNvPicPr>
            <a:picLocks noChangeAspect="1"/>
          </p:cNvPicPr>
          <p:nvPr/>
        </p:nvPicPr>
        <p:blipFill>
          <a:blip r:embed="rId4"/>
          <a:stretch>
            <a:fillRect/>
          </a:stretch>
        </p:blipFill>
        <p:spPr>
          <a:xfrm>
            <a:off x="6031188" y="907143"/>
            <a:ext cx="2097612" cy="2134198"/>
          </a:xfrm>
          <a:prstGeom prst="rect">
            <a:avLst/>
          </a:prstGeom>
        </p:spPr>
      </p:pic>
      <p:pic>
        <p:nvPicPr>
          <p:cNvPr id="8" name="Picture 7">
            <a:extLst>
              <a:ext uri="{FF2B5EF4-FFF2-40B4-BE49-F238E27FC236}">
                <a16:creationId xmlns:a16="http://schemas.microsoft.com/office/drawing/2014/main" id="{507F1C04-CAC2-FDB0-DAC3-BBCFB92C6F95}"/>
              </a:ext>
            </a:extLst>
          </p:cNvPr>
          <p:cNvPicPr>
            <a:picLocks noChangeAspect="1"/>
          </p:cNvPicPr>
          <p:nvPr/>
        </p:nvPicPr>
        <p:blipFill>
          <a:blip r:embed="rId5"/>
          <a:stretch>
            <a:fillRect/>
          </a:stretch>
        </p:blipFill>
        <p:spPr>
          <a:xfrm>
            <a:off x="5580030" y="3240059"/>
            <a:ext cx="2779170" cy="1903442"/>
          </a:xfrm>
          <a:prstGeom prst="rect">
            <a:avLst/>
          </a:prstGeom>
        </p:spPr>
      </p:pic>
    </p:spTree>
    <p:extLst>
      <p:ext uri="{BB962C8B-B14F-4D97-AF65-F5344CB8AC3E}">
        <p14:creationId xmlns:p14="http://schemas.microsoft.com/office/powerpoint/2010/main" val="326411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F6542-B980-3E82-5E61-CCEE29CA74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FA20A6-12F3-62AE-9587-0F10BD754889}"/>
              </a:ext>
            </a:extLst>
          </p:cNvPr>
          <p:cNvSpPr>
            <a:spLocks noGrp="1"/>
          </p:cNvSpPr>
          <p:nvPr>
            <p:ph type="title"/>
          </p:nvPr>
        </p:nvSpPr>
        <p:spPr/>
        <p:txBody>
          <a:bodyPr/>
          <a:lstStyle/>
          <a:p>
            <a:r>
              <a:rPr lang="en-US" dirty="0"/>
              <a:t>Wind Turbine Design</a:t>
            </a:r>
          </a:p>
        </p:txBody>
      </p:sp>
      <p:sp>
        <p:nvSpPr>
          <p:cNvPr id="3" name="Text Placeholder 2">
            <a:extLst>
              <a:ext uri="{FF2B5EF4-FFF2-40B4-BE49-F238E27FC236}">
                <a16:creationId xmlns:a16="http://schemas.microsoft.com/office/drawing/2014/main" id="{95852D9B-5E88-7556-3344-59D6EC54FA54}"/>
              </a:ext>
            </a:extLst>
          </p:cNvPr>
          <p:cNvSpPr>
            <a:spLocks noGrp="1"/>
          </p:cNvSpPr>
          <p:nvPr>
            <p:ph type="body" sz="quarter" idx="10"/>
          </p:nvPr>
        </p:nvSpPr>
        <p:spPr>
          <a:xfrm>
            <a:off x="457200" y="908957"/>
            <a:ext cx="5749200" cy="4234543"/>
          </a:xfrm>
        </p:spPr>
        <p:txBody>
          <a:bodyPr vert="horz" lIns="91440" tIns="45720" rIns="91440" bIns="45720" rtlCol="0" anchor="t">
            <a:normAutofit fontScale="92500"/>
          </a:bodyPr>
          <a:lstStyle/>
          <a:p>
            <a:r>
              <a:rPr lang="en-US" sz="2200" dirty="0"/>
              <a:t>WP2: Collaborations with IEA Wind Tasks </a:t>
            </a:r>
          </a:p>
          <a:p>
            <a:pPr lvl="1"/>
            <a:r>
              <a:rPr lang="en-US" sz="1900" dirty="0"/>
              <a:t>Host other Tasks at WREN meetings / represent WREN at other Task meetings</a:t>
            </a:r>
          </a:p>
          <a:p>
            <a:pPr lvl="2"/>
            <a:r>
              <a:rPr lang="en-US" sz="1700" dirty="0"/>
              <a:t>Wind energy digitization, blade recycling, wind energy economics, integrated design of floating wind arrays, wind farm controls &amp; social sciences</a:t>
            </a:r>
          </a:p>
          <a:p>
            <a:pPr lvl="1"/>
            <a:r>
              <a:rPr lang="en-US" sz="1800" dirty="0"/>
              <a:t>Produce outreach materials on research priorities</a:t>
            </a:r>
          </a:p>
          <a:p>
            <a:pPr lvl="1"/>
            <a:r>
              <a:rPr lang="en-US" sz="1800" dirty="0"/>
              <a:t>Develop &amp; implement cross-cutting research</a:t>
            </a:r>
          </a:p>
          <a:p>
            <a:r>
              <a:rPr lang="en-US" sz="2200" dirty="0"/>
              <a:t>WP3: Engagement &amp; Outreach on State of the Science</a:t>
            </a:r>
          </a:p>
          <a:p>
            <a:pPr lvl="1"/>
            <a:r>
              <a:rPr lang="en-US" sz="1900" dirty="0"/>
              <a:t>Focus on Environmental Co-design Critical Issues</a:t>
            </a:r>
          </a:p>
          <a:p>
            <a:pPr lvl="1"/>
            <a:r>
              <a:rPr lang="en-US" sz="1900" dirty="0"/>
              <a:t>Address broader spatiotemporal scales (e.g., life cycle analysis, cumulative effects)</a:t>
            </a:r>
          </a:p>
          <a:p>
            <a:pPr marL="457200">
              <a:spcBef>
                <a:spcPts val="600"/>
              </a:spcBef>
            </a:pPr>
            <a:endParaRPr lang="en-US" sz="1600" dirty="0"/>
          </a:p>
        </p:txBody>
      </p:sp>
      <p:sp>
        <p:nvSpPr>
          <p:cNvPr id="11" name="Title 1">
            <a:extLst>
              <a:ext uri="{FF2B5EF4-FFF2-40B4-BE49-F238E27FC236}">
                <a16:creationId xmlns:a16="http://schemas.microsoft.com/office/drawing/2014/main" id="{834A1D61-61E5-D89E-ECF8-89002A2270F7}"/>
              </a:ext>
            </a:extLst>
          </p:cNvPr>
          <p:cNvSpPr txBox="1">
            <a:spLocks/>
          </p:cNvSpPr>
          <p:nvPr/>
        </p:nvSpPr>
        <p:spPr>
          <a:xfrm>
            <a:off x="457199" y="0"/>
            <a:ext cx="6361890"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dirty="0"/>
              <a:t>WREN Activities to Address the Grand Challenges</a:t>
            </a:r>
          </a:p>
        </p:txBody>
      </p:sp>
      <p:pic>
        <p:nvPicPr>
          <p:cNvPr id="4" name="Picture 3">
            <a:extLst>
              <a:ext uri="{FF2B5EF4-FFF2-40B4-BE49-F238E27FC236}">
                <a16:creationId xmlns:a16="http://schemas.microsoft.com/office/drawing/2014/main" id="{417848F0-638F-4E0C-E435-B95D020EA1BF}"/>
              </a:ext>
            </a:extLst>
          </p:cNvPr>
          <p:cNvPicPr>
            <a:picLocks noChangeAspect="1"/>
          </p:cNvPicPr>
          <p:nvPr/>
        </p:nvPicPr>
        <p:blipFill>
          <a:blip r:embed="rId3"/>
          <a:stretch>
            <a:fillRect/>
          </a:stretch>
        </p:blipFill>
        <p:spPr>
          <a:xfrm>
            <a:off x="6044937" y="1733323"/>
            <a:ext cx="3023582" cy="1921654"/>
          </a:xfrm>
          <a:prstGeom prst="rect">
            <a:avLst/>
          </a:prstGeom>
        </p:spPr>
      </p:pic>
    </p:spTree>
    <p:extLst>
      <p:ext uri="{BB962C8B-B14F-4D97-AF65-F5344CB8AC3E}">
        <p14:creationId xmlns:p14="http://schemas.microsoft.com/office/powerpoint/2010/main" val="135519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2A71A0-D9E5-D1B4-1CDB-57E3BED1DC47}"/>
              </a:ext>
            </a:extLst>
          </p:cNvPr>
          <p:cNvPicPr>
            <a:picLocks noChangeAspect="1"/>
          </p:cNvPicPr>
          <p:nvPr/>
        </p:nvPicPr>
        <p:blipFill>
          <a:blip r:embed="rId2"/>
          <a:stretch>
            <a:fillRect/>
          </a:stretch>
        </p:blipFill>
        <p:spPr>
          <a:xfrm>
            <a:off x="-52898" y="0"/>
            <a:ext cx="9196898" cy="5143500"/>
          </a:xfrm>
          <a:prstGeom prst="rect">
            <a:avLst/>
          </a:prstGeom>
        </p:spPr>
      </p:pic>
      <p:sp>
        <p:nvSpPr>
          <p:cNvPr id="2" name="Text Placeholder 1">
            <a:extLst>
              <a:ext uri="{FF2B5EF4-FFF2-40B4-BE49-F238E27FC236}">
                <a16:creationId xmlns:a16="http://schemas.microsoft.com/office/drawing/2014/main" id="{9C4E3089-D448-BE84-0CD0-DC8EB8E07E00}"/>
              </a:ext>
            </a:extLst>
          </p:cNvPr>
          <p:cNvSpPr>
            <a:spLocks noGrp="1"/>
          </p:cNvSpPr>
          <p:nvPr>
            <p:ph type="body" sz="quarter" idx="10"/>
          </p:nvPr>
        </p:nvSpPr>
        <p:spPr>
          <a:xfrm>
            <a:off x="68013" y="0"/>
            <a:ext cx="5929301" cy="1173600"/>
          </a:xfrm>
        </p:spPr>
        <p:txBody>
          <a:bodyPr/>
          <a:lstStyle/>
          <a:p>
            <a:pPr algn="ctr"/>
            <a:r>
              <a:rPr lang="en-US" sz="4800" dirty="0">
                <a:solidFill>
                  <a:schemeClr val="bg1"/>
                </a:solidFill>
              </a:rPr>
              <a:t>Thank You</a:t>
            </a:r>
          </a:p>
          <a:p>
            <a:pPr algn="ctr"/>
            <a:r>
              <a:rPr lang="en-US" sz="2400" dirty="0">
                <a:solidFill>
                  <a:schemeClr val="bg1"/>
                </a:solidFill>
              </a:rPr>
              <a:t>Cris Hein, </a:t>
            </a:r>
            <a:r>
              <a:rPr lang="en-US" sz="2400" dirty="0">
                <a:solidFill>
                  <a:schemeClr val="bg1"/>
                </a:solidFill>
                <a:hlinkClick r:id="rId3"/>
              </a:rPr>
              <a:t>cris.hein@nrel.gov</a:t>
            </a:r>
            <a:r>
              <a:rPr lang="en-US" sz="2400" dirty="0">
                <a:solidFill>
                  <a:schemeClr val="bg1"/>
                </a:solidFill>
              </a:rPr>
              <a:t> </a:t>
            </a:r>
          </a:p>
        </p:txBody>
      </p:sp>
    </p:spTree>
    <p:extLst>
      <p:ext uri="{BB962C8B-B14F-4D97-AF65-F5344CB8AC3E}">
        <p14:creationId xmlns:p14="http://schemas.microsoft.com/office/powerpoint/2010/main" val="160971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
          <p:cNvSpPr txBox="1">
            <a:spLocks noGrp="1"/>
          </p:cNvSpPr>
          <p:nvPr>
            <p:ph type="title"/>
          </p:nvPr>
        </p:nvSpPr>
        <p:spPr>
          <a:xfrm>
            <a:off x="457199" y="0"/>
            <a:ext cx="5936343" cy="90714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3333"/>
              </a:lnSpc>
              <a:spcBef>
                <a:spcPts val="0"/>
              </a:spcBef>
              <a:spcAft>
                <a:spcPts val="0"/>
              </a:spcAft>
              <a:buClr>
                <a:schemeClr val="lt1"/>
              </a:buClr>
              <a:buSzPts val="3000"/>
              <a:buFont typeface="Calibri"/>
              <a:buNone/>
            </a:pPr>
            <a:r>
              <a:rPr lang="en-US" dirty="0"/>
              <a:t>Environmental Challenges associated with Wind Energy</a:t>
            </a:r>
            <a:endParaRPr dirty="0"/>
          </a:p>
        </p:txBody>
      </p:sp>
      <p:sp>
        <p:nvSpPr>
          <p:cNvPr id="343" name="Google Shape;343;p2"/>
          <p:cNvSpPr txBox="1">
            <a:spLocks noGrp="1"/>
          </p:cNvSpPr>
          <p:nvPr>
            <p:ph type="body" idx="1"/>
          </p:nvPr>
        </p:nvSpPr>
        <p:spPr>
          <a:xfrm>
            <a:off x="457198" y="908957"/>
            <a:ext cx="8142695" cy="4231369"/>
          </a:xfrm>
          <a:prstGeom prst="rect">
            <a:avLst/>
          </a:prstGeom>
          <a:noFill/>
          <a:ln>
            <a:noFill/>
          </a:ln>
        </p:spPr>
        <p:txBody>
          <a:bodyPr spcFirstLastPara="1" wrap="square" lIns="91425" tIns="45700" rIns="91425" bIns="45700" anchor="t" anchorCtr="0">
            <a:normAutofit lnSpcReduction="10000"/>
          </a:bodyPr>
          <a:lstStyle/>
          <a:p>
            <a:pPr>
              <a:spcBef>
                <a:spcPts val="600"/>
              </a:spcBef>
            </a:pPr>
            <a:r>
              <a:rPr lang="en-US" sz="2000" dirty="0">
                <a:ea typeface="+mn-lt"/>
                <a:cs typeface="+mn-lt"/>
              </a:rPr>
              <a:t>Ecology</a:t>
            </a:r>
          </a:p>
          <a:p>
            <a:pPr lvl="1">
              <a:spcBef>
                <a:spcPts val="600"/>
              </a:spcBef>
            </a:pPr>
            <a:r>
              <a:rPr lang="en-US" sz="1800" dirty="0">
                <a:ea typeface="+mn-lt"/>
                <a:cs typeface="+mn-lt"/>
              </a:rPr>
              <a:t>Population size &amp; trends</a:t>
            </a:r>
          </a:p>
          <a:p>
            <a:pPr lvl="1">
              <a:spcBef>
                <a:spcPts val="600"/>
              </a:spcBef>
            </a:pPr>
            <a:r>
              <a:rPr lang="en-US" sz="1800" dirty="0">
                <a:ea typeface="+mn-lt"/>
                <a:cs typeface="+mn-lt"/>
              </a:rPr>
              <a:t>Activity &amp; migratory patterns</a:t>
            </a:r>
          </a:p>
          <a:p>
            <a:pPr>
              <a:spcBef>
                <a:spcPts val="600"/>
              </a:spcBef>
            </a:pPr>
            <a:r>
              <a:rPr lang="en-US" sz="2000" dirty="0">
                <a:ea typeface="+mn-lt"/>
                <a:cs typeface="+mn-lt"/>
              </a:rPr>
              <a:t>Impacts</a:t>
            </a:r>
          </a:p>
          <a:p>
            <a:pPr lvl="1">
              <a:spcBef>
                <a:spcPts val="600"/>
              </a:spcBef>
            </a:pPr>
            <a:r>
              <a:rPr lang="en-US" sz="1800" dirty="0">
                <a:ea typeface="+mn-lt"/>
                <a:cs typeface="+mn-lt"/>
              </a:rPr>
              <a:t>Influence on environmental processes</a:t>
            </a:r>
          </a:p>
          <a:p>
            <a:pPr lvl="1">
              <a:spcBef>
                <a:spcPts val="600"/>
              </a:spcBef>
            </a:pPr>
            <a:r>
              <a:rPr lang="en-US" sz="1800" dirty="0">
                <a:ea typeface="+mn-lt"/>
                <a:cs typeface="+mn-lt"/>
              </a:rPr>
              <a:t>Collision/avoidance/entanglement</a:t>
            </a:r>
          </a:p>
          <a:p>
            <a:pPr>
              <a:spcBef>
                <a:spcPts val="600"/>
              </a:spcBef>
            </a:pPr>
            <a:r>
              <a:rPr lang="en-US" sz="2000" dirty="0">
                <a:ea typeface="+mn-lt"/>
                <a:cs typeface="+mn-lt"/>
              </a:rPr>
              <a:t>Technology </a:t>
            </a:r>
          </a:p>
          <a:p>
            <a:pPr lvl="1">
              <a:spcBef>
                <a:spcPts val="600"/>
              </a:spcBef>
            </a:pPr>
            <a:r>
              <a:rPr lang="en-US" sz="1800" dirty="0">
                <a:ea typeface="+mn-lt"/>
                <a:cs typeface="+mn-lt"/>
              </a:rPr>
              <a:t>Integrating technologies with wind turbines</a:t>
            </a:r>
          </a:p>
          <a:p>
            <a:pPr lvl="1">
              <a:spcBef>
                <a:spcPts val="600"/>
              </a:spcBef>
            </a:pPr>
            <a:r>
              <a:rPr lang="en-US" sz="1800" dirty="0">
                <a:cs typeface="Calibri"/>
              </a:rPr>
              <a:t>Adapting to changes in wind turbines</a:t>
            </a:r>
          </a:p>
          <a:p>
            <a:pPr>
              <a:spcBef>
                <a:spcPts val="600"/>
              </a:spcBef>
            </a:pPr>
            <a:r>
              <a:rPr lang="en-US" sz="2000" dirty="0">
                <a:ea typeface="+mn-lt"/>
                <a:cs typeface="+mn-lt"/>
              </a:rPr>
              <a:t>Costs </a:t>
            </a:r>
          </a:p>
          <a:p>
            <a:pPr lvl="1">
              <a:spcBef>
                <a:spcPts val="600"/>
              </a:spcBef>
            </a:pPr>
            <a:r>
              <a:rPr lang="en-US" sz="1800" dirty="0">
                <a:ea typeface="+mn-lt"/>
                <a:cs typeface="+mn-lt"/>
              </a:rPr>
              <a:t>Monitoring &amp; research</a:t>
            </a:r>
          </a:p>
          <a:p>
            <a:pPr lvl="1">
              <a:spcBef>
                <a:spcPts val="600"/>
              </a:spcBef>
            </a:pPr>
            <a:r>
              <a:rPr lang="en-US" sz="1800" dirty="0">
                <a:ea typeface="+mn-lt"/>
                <a:cs typeface="+mn-lt"/>
              </a:rPr>
              <a:t>Permitting &amp; mitigation</a:t>
            </a:r>
          </a:p>
          <a:p>
            <a:pPr lvl="1">
              <a:spcBef>
                <a:spcPts val="600"/>
              </a:spcBef>
            </a:pPr>
            <a:endParaRPr lang="en-US" sz="1800" dirty="0">
              <a:ea typeface="+mn-lt"/>
              <a:cs typeface="+mn-lt"/>
            </a:endParaRPr>
          </a:p>
        </p:txBody>
      </p:sp>
      <p:pic>
        <p:nvPicPr>
          <p:cNvPr id="5" name="Picture 4">
            <a:extLst>
              <a:ext uri="{FF2B5EF4-FFF2-40B4-BE49-F238E27FC236}">
                <a16:creationId xmlns:a16="http://schemas.microsoft.com/office/drawing/2014/main" id="{5E1ABC2C-2A57-0720-CA26-7134BAD81458}"/>
              </a:ext>
            </a:extLst>
          </p:cNvPr>
          <p:cNvPicPr>
            <a:picLocks noChangeAspect="1"/>
          </p:cNvPicPr>
          <p:nvPr/>
        </p:nvPicPr>
        <p:blipFill>
          <a:blip r:embed="rId3"/>
          <a:stretch>
            <a:fillRect/>
          </a:stretch>
        </p:blipFill>
        <p:spPr>
          <a:xfrm>
            <a:off x="5700043" y="3231835"/>
            <a:ext cx="3355625" cy="1960090"/>
          </a:xfrm>
          <a:prstGeom prst="rect">
            <a:avLst/>
          </a:prstGeom>
        </p:spPr>
      </p:pic>
      <p:pic>
        <p:nvPicPr>
          <p:cNvPr id="2" name="Picture 1">
            <a:extLst>
              <a:ext uri="{FF2B5EF4-FFF2-40B4-BE49-F238E27FC236}">
                <a16:creationId xmlns:a16="http://schemas.microsoft.com/office/drawing/2014/main" id="{0F0BFD50-2A77-BDE0-9F34-DB2FFAAB7F47}"/>
              </a:ext>
            </a:extLst>
          </p:cNvPr>
          <p:cNvPicPr>
            <a:picLocks noChangeAspect="1"/>
          </p:cNvPicPr>
          <p:nvPr/>
        </p:nvPicPr>
        <p:blipFill>
          <a:blip r:embed="rId4"/>
          <a:stretch>
            <a:fillRect/>
          </a:stretch>
        </p:blipFill>
        <p:spPr>
          <a:xfrm>
            <a:off x="6073478" y="931620"/>
            <a:ext cx="2608756" cy="2093021"/>
          </a:xfrm>
          <a:prstGeom prst="rect">
            <a:avLst/>
          </a:prstGeom>
        </p:spPr>
      </p:pic>
      <p:pic>
        <p:nvPicPr>
          <p:cNvPr id="3" name="Picture 2">
            <a:extLst>
              <a:ext uri="{FF2B5EF4-FFF2-40B4-BE49-F238E27FC236}">
                <a16:creationId xmlns:a16="http://schemas.microsoft.com/office/drawing/2014/main" id="{35B888EE-BBD1-E9C5-FFE3-3C9FB9B58DA4}"/>
              </a:ext>
            </a:extLst>
          </p:cNvPr>
          <p:cNvPicPr>
            <a:picLocks noChangeAspect="1"/>
          </p:cNvPicPr>
          <p:nvPr/>
        </p:nvPicPr>
        <p:blipFill>
          <a:blip r:embed="rId5"/>
          <a:stretch>
            <a:fillRect/>
          </a:stretch>
        </p:blipFill>
        <p:spPr>
          <a:xfrm>
            <a:off x="6006137" y="2966727"/>
            <a:ext cx="2743438" cy="286537"/>
          </a:xfrm>
          <a:prstGeom prst="rect">
            <a:avLst/>
          </a:prstGeom>
        </p:spPr>
      </p:pic>
    </p:spTree>
    <p:extLst>
      <p:ext uri="{BB962C8B-B14F-4D97-AF65-F5344CB8AC3E}">
        <p14:creationId xmlns:p14="http://schemas.microsoft.com/office/powerpoint/2010/main" val="364539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370"/>
        <p:cNvGrpSpPr/>
        <p:nvPr/>
      </p:nvGrpSpPr>
      <p:grpSpPr>
        <a:xfrm>
          <a:off x="0" y="0"/>
          <a:ext cx="0" cy="0"/>
          <a:chOff x="0" y="0"/>
          <a:chExt cx="0" cy="0"/>
        </a:xfrm>
      </p:grpSpPr>
      <p:sp>
        <p:nvSpPr>
          <p:cNvPr id="371" name="Google Shape;371;p5"/>
          <p:cNvSpPr txBox="1">
            <a:spLocks noGrp="1"/>
          </p:cNvSpPr>
          <p:nvPr>
            <p:ph type="title"/>
          </p:nvPr>
        </p:nvSpPr>
        <p:spPr>
          <a:xfrm>
            <a:off x="457199" y="0"/>
            <a:ext cx="5936343" cy="907143"/>
          </a:xfrm>
          <a:prstGeom prst="rect">
            <a:avLst/>
          </a:prstGeom>
          <a:solidFill>
            <a:schemeClr val="accent1"/>
          </a:solidFill>
          <a:ln>
            <a:noFill/>
          </a:ln>
        </p:spPr>
        <p:txBody>
          <a:bodyPr spcFirstLastPara="1" wrap="square" lIns="91425" tIns="45700" rIns="91425" bIns="45700" anchor="ctr" anchorCtr="0">
            <a:noAutofit/>
          </a:bodyPr>
          <a:lstStyle/>
          <a:p>
            <a:pPr marL="0" lvl="0" indent="0" algn="ctr" rtl="0">
              <a:lnSpc>
                <a:spcPct val="93333"/>
              </a:lnSpc>
              <a:spcBef>
                <a:spcPts val="0"/>
              </a:spcBef>
              <a:spcAft>
                <a:spcPts val="0"/>
              </a:spcAft>
              <a:buClr>
                <a:schemeClr val="lt1"/>
              </a:buClr>
              <a:buSzPts val="3000"/>
              <a:buFont typeface="Calibri"/>
              <a:buNone/>
            </a:pPr>
            <a:r>
              <a:rPr lang="en-US" dirty="0">
                <a:latin typeface="+mj-lt"/>
              </a:rPr>
              <a:t>Mitigation Hierarchy</a:t>
            </a:r>
            <a:endParaRPr dirty="0">
              <a:latin typeface="+mj-lt"/>
            </a:endParaRPr>
          </a:p>
        </p:txBody>
      </p:sp>
      <p:sp>
        <p:nvSpPr>
          <p:cNvPr id="372" name="Google Shape;372;p5"/>
          <p:cNvSpPr txBox="1">
            <a:spLocks noGrp="1"/>
          </p:cNvSpPr>
          <p:nvPr>
            <p:ph type="body" idx="1"/>
          </p:nvPr>
        </p:nvSpPr>
        <p:spPr>
          <a:xfrm>
            <a:off x="457200" y="1081384"/>
            <a:ext cx="8637181" cy="400399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US"/>
              <a:t>Lessen negative impacts of an action leading to no net loss</a:t>
            </a:r>
            <a:endParaRPr/>
          </a:p>
          <a:p>
            <a:pPr marL="342900" lvl="0" indent="-190500" algn="l" rtl="0">
              <a:spcBef>
                <a:spcPts val="480"/>
              </a:spcBef>
              <a:spcAft>
                <a:spcPts val="0"/>
              </a:spcAft>
              <a:buClr>
                <a:schemeClr val="dk1"/>
              </a:buClr>
              <a:buSzPts val="2400"/>
              <a:buNone/>
            </a:pPr>
            <a:endParaRPr/>
          </a:p>
        </p:txBody>
      </p:sp>
      <p:pic>
        <p:nvPicPr>
          <p:cNvPr id="373" name="Google Shape;373;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90253" y="1518796"/>
            <a:ext cx="7202508" cy="3578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83" y="0"/>
            <a:ext cx="8297695" cy="907143"/>
          </a:xfrm>
        </p:spPr>
        <p:txBody>
          <a:bodyPr/>
          <a:lstStyle/>
          <a:p>
            <a:r>
              <a:rPr lang="en-US" sz="2400" dirty="0">
                <a:latin typeface="+mj-lt"/>
              </a:rPr>
              <a:t>1. Critical Issue: Avoiding, Minimizing, and Compensating for the Direct and Indirect Environmental Impacts </a:t>
            </a:r>
            <a:endParaRPr lang="en-US" dirty="0">
              <a:latin typeface="+mj-lt"/>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94651" y="1115660"/>
            <a:ext cx="7244677" cy="3253236"/>
          </a:xfrm>
          <a:prstGeom prst="rect">
            <a:avLst/>
          </a:prstGeom>
          <a:noFill/>
          <a:ln>
            <a:noFill/>
          </a:ln>
        </p:spPr>
      </p:pic>
      <p:sp>
        <p:nvSpPr>
          <p:cNvPr id="5" name="Rectangle 4"/>
          <p:cNvSpPr/>
          <p:nvPr/>
        </p:nvSpPr>
        <p:spPr>
          <a:xfrm>
            <a:off x="994651" y="4388153"/>
            <a:ext cx="7244677" cy="707886"/>
          </a:xfrm>
          <a:prstGeom prst="rect">
            <a:avLst/>
          </a:prstGeom>
        </p:spPr>
        <p:txBody>
          <a:bodyPr wrap="square">
            <a:spAutoFit/>
          </a:bodyPr>
          <a:lstStyle/>
          <a:p>
            <a:pPr algn="ctr"/>
            <a:r>
              <a:rPr lang="en-US" sz="2000" kern="0" dirty="0">
                <a:solidFill>
                  <a:srgbClr val="000000"/>
                </a:solidFill>
                <a:ea typeface="Times New Roman" panose="02020603050405020304" pitchFamily="18" charset="0"/>
              </a:rPr>
              <a:t>Opportunities for mitigating environmental impacts occur at each stage of the wind turbine and wind plant lifecycle</a:t>
            </a:r>
            <a:r>
              <a:rPr lang="en-US" b="1" kern="0" dirty="0">
                <a:solidFill>
                  <a:srgbClr val="000000"/>
                </a:solidFill>
                <a:latin typeface="Arial" panose="020B060402020202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91750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83" y="0"/>
            <a:ext cx="8297695" cy="907143"/>
          </a:xfrm>
        </p:spPr>
        <p:txBody>
          <a:bodyPr/>
          <a:lstStyle/>
          <a:p>
            <a:r>
              <a:rPr lang="en-US" sz="2400" dirty="0">
                <a:latin typeface="+mj-lt"/>
              </a:rPr>
              <a:t>2. Critical Issue: Incorporating Environmental Costs and Benefits into Every Decision Point </a:t>
            </a:r>
          </a:p>
        </p:txBody>
      </p:sp>
      <p:sp>
        <p:nvSpPr>
          <p:cNvPr id="7" name="Rectangle 6"/>
          <p:cNvSpPr/>
          <p:nvPr/>
        </p:nvSpPr>
        <p:spPr>
          <a:xfrm>
            <a:off x="302400" y="4030008"/>
            <a:ext cx="8904796" cy="892552"/>
          </a:xfrm>
          <a:prstGeom prst="rect">
            <a:avLst/>
          </a:prstGeom>
        </p:spPr>
        <p:txBody>
          <a:bodyPr wrap="square">
            <a:spAutoFit/>
          </a:bodyPr>
          <a:lstStyle/>
          <a:p>
            <a:pPr algn="ctr"/>
            <a:r>
              <a:rPr lang="en-US" sz="2000" kern="0" dirty="0">
                <a:solidFill>
                  <a:srgbClr val="000000"/>
                </a:solidFill>
                <a:ea typeface="Times New Roman" panose="02020603050405020304" pitchFamily="18" charset="0"/>
              </a:rPr>
              <a:t>Transition from the current approach (Left) where social &amp; environmental aspects are considered after the fact, to a co-design approach (Right). </a:t>
            </a:r>
          </a:p>
          <a:p>
            <a:pPr algn="ctr"/>
            <a:r>
              <a:rPr lang="en-US" sz="1200" dirty="0">
                <a:ea typeface="Times New Roman" panose="02020603050405020304" pitchFamily="18" charset="0"/>
              </a:rPr>
              <a:t>Image by Carlo Bottasso, Technical University of Munich.</a:t>
            </a:r>
            <a:endParaRPr lang="en-US" sz="1200" dirty="0"/>
          </a:p>
        </p:txBody>
      </p:sp>
      <p:pic>
        <p:nvPicPr>
          <p:cNvPr id="3" name="Picture 2">
            <a:extLst>
              <a:ext uri="{FF2B5EF4-FFF2-40B4-BE49-F238E27FC236}">
                <a16:creationId xmlns:a16="http://schemas.microsoft.com/office/drawing/2014/main" id="{2BD570B2-FA56-82D9-6A4D-C3C801B8858C}"/>
              </a:ext>
            </a:extLst>
          </p:cNvPr>
          <p:cNvPicPr>
            <a:picLocks noChangeAspect="1"/>
          </p:cNvPicPr>
          <p:nvPr/>
        </p:nvPicPr>
        <p:blipFill>
          <a:blip r:embed="rId2"/>
          <a:stretch>
            <a:fillRect/>
          </a:stretch>
        </p:blipFill>
        <p:spPr>
          <a:xfrm>
            <a:off x="88003" y="1571351"/>
            <a:ext cx="8967993" cy="2316681"/>
          </a:xfrm>
          <a:prstGeom prst="rect">
            <a:avLst/>
          </a:prstGeom>
        </p:spPr>
      </p:pic>
    </p:spTree>
    <p:extLst>
      <p:ext uri="{BB962C8B-B14F-4D97-AF65-F5344CB8AC3E}">
        <p14:creationId xmlns:p14="http://schemas.microsoft.com/office/powerpoint/2010/main" val="320934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383" y="0"/>
            <a:ext cx="8297695" cy="907143"/>
          </a:xfrm>
        </p:spPr>
        <p:txBody>
          <a:bodyPr/>
          <a:lstStyle/>
          <a:p>
            <a:r>
              <a:rPr lang="en-US" sz="2400" dirty="0">
                <a:latin typeface="+mj-lt"/>
              </a:rPr>
              <a:t>3. Critical Issue: Accounting for Immediate Concerns While Addressing Future Impacts and Tradeoffs</a:t>
            </a:r>
          </a:p>
        </p:txBody>
      </p:sp>
      <p:sp>
        <p:nvSpPr>
          <p:cNvPr id="13" name="Rectangle 12"/>
          <p:cNvSpPr/>
          <p:nvPr/>
        </p:nvSpPr>
        <p:spPr>
          <a:xfrm>
            <a:off x="368382" y="1087883"/>
            <a:ext cx="4002017" cy="3323987"/>
          </a:xfrm>
          <a:prstGeom prst="rect">
            <a:avLst/>
          </a:prstGeom>
        </p:spPr>
        <p:txBody>
          <a:bodyPr wrap="square">
            <a:spAutoFit/>
          </a:bodyPr>
          <a:lstStyle/>
          <a:p>
            <a:pPr marL="285750" indent="-285750">
              <a:spcAft>
                <a:spcPts val="1200"/>
              </a:spcAft>
              <a:buFont typeface="Arial" panose="020B0604020202020204" pitchFamily="34" charset="0"/>
              <a:buChar char="•"/>
            </a:pPr>
            <a:r>
              <a:rPr lang="en-US" sz="2000" dirty="0"/>
              <a:t>Awareness of relevant spatial and temporal scales</a:t>
            </a:r>
          </a:p>
          <a:p>
            <a:pPr marL="285750" indent="-285750">
              <a:spcAft>
                <a:spcPts val="1200"/>
              </a:spcAft>
              <a:buFont typeface="Arial" panose="020B0604020202020204" pitchFamily="34" charset="0"/>
              <a:buChar char="•"/>
            </a:pPr>
            <a:r>
              <a:rPr lang="en-US" sz="2000" dirty="0"/>
              <a:t>Define tradeoffs</a:t>
            </a:r>
          </a:p>
          <a:p>
            <a:pPr marL="285750" indent="-285750">
              <a:spcAft>
                <a:spcPts val="1200"/>
              </a:spcAft>
              <a:buFont typeface="Arial" panose="020B0604020202020204" pitchFamily="34" charset="0"/>
              <a:buChar char="•"/>
            </a:pPr>
            <a:r>
              <a:rPr lang="en-US" sz="2000" dirty="0"/>
              <a:t>Model build-out and transmission based on different scenarios</a:t>
            </a:r>
          </a:p>
          <a:p>
            <a:pPr marL="285750" indent="-285750">
              <a:spcAft>
                <a:spcPts val="1200"/>
              </a:spcAft>
              <a:buFont typeface="Arial" panose="020B0604020202020204" pitchFamily="34" charset="0"/>
              <a:buChar char="•"/>
            </a:pPr>
            <a:r>
              <a:rPr lang="en-US" sz="2000" dirty="0"/>
              <a:t>Balance climate consequences with environmental impacts from wind &amp; other renewables</a:t>
            </a:r>
          </a:p>
        </p:txBody>
      </p:sp>
      <p:pic>
        <p:nvPicPr>
          <p:cNvPr id="20" name="Picture 19">
            <a:extLst>
              <a:ext uri="{FF2B5EF4-FFF2-40B4-BE49-F238E27FC236}">
                <a16:creationId xmlns:a16="http://schemas.microsoft.com/office/drawing/2014/main" id="{62FBAD9D-D6CC-C898-90D1-AB9E060CFAE5}"/>
              </a:ext>
            </a:extLst>
          </p:cNvPr>
          <p:cNvPicPr>
            <a:picLocks noChangeAspect="1"/>
          </p:cNvPicPr>
          <p:nvPr/>
        </p:nvPicPr>
        <p:blipFill>
          <a:blip r:embed="rId2"/>
          <a:stretch>
            <a:fillRect/>
          </a:stretch>
        </p:blipFill>
        <p:spPr>
          <a:xfrm>
            <a:off x="5111802" y="1071384"/>
            <a:ext cx="3554276" cy="1950889"/>
          </a:xfrm>
          <a:prstGeom prst="rect">
            <a:avLst/>
          </a:prstGeom>
        </p:spPr>
      </p:pic>
      <p:pic>
        <p:nvPicPr>
          <p:cNvPr id="21" name="Picture 20">
            <a:extLst>
              <a:ext uri="{FF2B5EF4-FFF2-40B4-BE49-F238E27FC236}">
                <a16:creationId xmlns:a16="http://schemas.microsoft.com/office/drawing/2014/main" id="{5D2CF73E-ED69-B55B-B2CE-BBC3D4501AB9}"/>
              </a:ext>
            </a:extLst>
          </p:cNvPr>
          <p:cNvPicPr>
            <a:picLocks noChangeAspect="1"/>
          </p:cNvPicPr>
          <p:nvPr/>
        </p:nvPicPr>
        <p:blipFill>
          <a:blip r:embed="rId3"/>
          <a:stretch>
            <a:fillRect/>
          </a:stretch>
        </p:blipFill>
        <p:spPr>
          <a:xfrm>
            <a:off x="5221342" y="3186514"/>
            <a:ext cx="3554276" cy="1956986"/>
          </a:xfrm>
          <a:prstGeom prst="rect">
            <a:avLst/>
          </a:prstGeom>
        </p:spPr>
      </p:pic>
      <p:pic>
        <p:nvPicPr>
          <p:cNvPr id="22" name="Picture 21">
            <a:extLst>
              <a:ext uri="{FF2B5EF4-FFF2-40B4-BE49-F238E27FC236}">
                <a16:creationId xmlns:a16="http://schemas.microsoft.com/office/drawing/2014/main" id="{A4812902-CDC2-B808-2B6B-A24928932ABB}"/>
              </a:ext>
            </a:extLst>
          </p:cNvPr>
          <p:cNvPicPr>
            <a:picLocks noChangeAspect="1"/>
          </p:cNvPicPr>
          <p:nvPr/>
        </p:nvPicPr>
        <p:blipFill>
          <a:blip r:embed="rId4"/>
          <a:stretch>
            <a:fillRect/>
          </a:stretch>
        </p:blipFill>
        <p:spPr>
          <a:xfrm>
            <a:off x="8199085" y="2400607"/>
            <a:ext cx="792549" cy="908383"/>
          </a:xfrm>
          <a:prstGeom prst="rect">
            <a:avLst/>
          </a:prstGeom>
        </p:spPr>
      </p:pic>
      <p:pic>
        <p:nvPicPr>
          <p:cNvPr id="23" name="Picture 22">
            <a:extLst>
              <a:ext uri="{FF2B5EF4-FFF2-40B4-BE49-F238E27FC236}">
                <a16:creationId xmlns:a16="http://schemas.microsoft.com/office/drawing/2014/main" id="{5ACE7CF3-82BB-D658-11E3-4E36E235B3BB}"/>
              </a:ext>
            </a:extLst>
          </p:cNvPr>
          <p:cNvPicPr>
            <a:picLocks noChangeAspect="1"/>
          </p:cNvPicPr>
          <p:nvPr/>
        </p:nvPicPr>
        <p:blipFill>
          <a:blip r:embed="rId5"/>
          <a:stretch>
            <a:fillRect/>
          </a:stretch>
        </p:blipFill>
        <p:spPr>
          <a:xfrm>
            <a:off x="6282335" y="907143"/>
            <a:ext cx="1213209" cy="377985"/>
          </a:xfrm>
          <a:prstGeom prst="rect">
            <a:avLst/>
          </a:prstGeom>
        </p:spPr>
      </p:pic>
      <p:pic>
        <p:nvPicPr>
          <p:cNvPr id="24" name="Picture 23">
            <a:extLst>
              <a:ext uri="{FF2B5EF4-FFF2-40B4-BE49-F238E27FC236}">
                <a16:creationId xmlns:a16="http://schemas.microsoft.com/office/drawing/2014/main" id="{830A5C9B-2613-98BC-3A2F-BC81B9D0C346}"/>
              </a:ext>
            </a:extLst>
          </p:cNvPr>
          <p:cNvPicPr>
            <a:picLocks noChangeAspect="1"/>
          </p:cNvPicPr>
          <p:nvPr/>
        </p:nvPicPr>
        <p:blipFill>
          <a:blip r:embed="rId6"/>
          <a:stretch>
            <a:fillRect/>
          </a:stretch>
        </p:blipFill>
        <p:spPr>
          <a:xfrm>
            <a:off x="6057886" y="3010873"/>
            <a:ext cx="1883827" cy="377985"/>
          </a:xfrm>
          <a:prstGeom prst="rect">
            <a:avLst/>
          </a:prstGeom>
        </p:spPr>
      </p:pic>
    </p:spTree>
    <p:extLst>
      <p:ext uri="{BB962C8B-B14F-4D97-AF65-F5344CB8AC3E}">
        <p14:creationId xmlns:p14="http://schemas.microsoft.com/office/powerpoint/2010/main" val="203034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Research Opportunities: </a:t>
            </a:r>
            <a:br>
              <a:rPr lang="en-US" dirty="0">
                <a:latin typeface="+mj-lt"/>
              </a:rPr>
            </a:br>
            <a:r>
              <a:rPr lang="en-US" dirty="0">
                <a:latin typeface="+mj-lt"/>
              </a:rPr>
              <a:t>Atmosphere &amp; Environment</a:t>
            </a:r>
          </a:p>
        </p:txBody>
      </p:sp>
      <p:sp>
        <p:nvSpPr>
          <p:cNvPr id="3" name="Text Placeholder 2"/>
          <p:cNvSpPr>
            <a:spLocks noGrp="1"/>
          </p:cNvSpPr>
          <p:nvPr>
            <p:ph type="body" sz="quarter" idx="10"/>
          </p:nvPr>
        </p:nvSpPr>
        <p:spPr>
          <a:xfrm>
            <a:off x="286186" y="911113"/>
            <a:ext cx="8686800" cy="4018643"/>
          </a:xfrm>
        </p:spPr>
        <p:txBody>
          <a:bodyPr vert="horz" lIns="91440" tIns="45720" rIns="91440" bIns="45720" rtlCol="0" anchor="t">
            <a:normAutofit/>
          </a:bodyPr>
          <a:lstStyle/>
          <a:p>
            <a:pPr marL="457200">
              <a:spcBef>
                <a:spcPts val="600"/>
              </a:spcBef>
            </a:pPr>
            <a:r>
              <a:rPr lang="en-US" sz="2000" dirty="0"/>
              <a:t>Atmospheric conditions &amp;</a:t>
            </a:r>
          </a:p>
          <a:p>
            <a:pPr marL="857250" lvl="1">
              <a:spcBef>
                <a:spcPts val="600"/>
              </a:spcBef>
            </a:pPr>
            <a:r>
              <a:rPr lang="en-US" sz="1800" dirty="0"/>
              <a:t>Wildlife use/movement patterns </a:t>
            </a:r>
            <a:endParaRPr lang="en-US" sz="1800" dirty="0">
              <a:cs typeface="Calibri"/>
            </a:endParaRPr>
          </a:p>
          <a:p>
            <a:pPr marL="857250" lvl="1">
              <a:spcBef>
                <a:spcPts val="600"/>
              </a:spcBef>
            </a:pPr>
            <a:r>
              <a:rPr lang="en-US" sz="1800" dirty="0"/>
              <a:t>Ocean surface/subsurface conditions (e.g., turbidity, food webs)</a:t>
            </a:r>
          </a:p>
          <a:p>
            <a:pPr marL="457200">
              <a:spcBef>
                <a:spcPts val="600"/>
              </a:spcBef>
            </a:pPr>
            <a:r>
              <a:rPr lang="en-US" sz="2000" dirty="0"/>
              <a:t>Wake effects on local vegetation &amp; microclimate (e.g., aridification)</a:t>
            </a:r>
          </a:p>
        </p:txBody>
      </p:sp>
      <p:grpSp>
        <p:nvGrpSpPr>
          <p:cNvPr id="12" name="Group 11">
            <a:extLst>
              <a:ext uri="{FF2B5EF4-FFF2-40B4-BE49-F238E27FC236}">
                <a16:creationId xmlns:a16="http://schemas.microsoft.com/office/drawing/2014/main" id="{EF4367FD-B529-1006-71AF-8C4625563AE8}"/>
              </a:ext>
            </a:extLst>
          </p:cNvPr>
          <p:cNvGrpSpPr/>
          <p:nvPr/>
        </p:nvGrpSpPr>
        <p:grpSpPr>
          <a:xfrm>
            <a:off x="4818214" y="2455818"/>
            <a:ext cx="3539513" cy="2645989"/>
            <a:chOff x="4800844" y="2833449"/>
            <a:chExt cx="2854716" cy="2026817"/>
          </a:xfrm>
        </p:grpSpPr>
        <p:pic>
          <p:nvPicPr>
            <p:cNvPr id="4" name="Picture 4" descr="Wake-interactions-in-Horns-Rev-Offshore-Wind-Farm-Denmark-Photo-by-Christian.png">
              <a:extLst>
                <a:ext uri="{FF2B5EF4-FFF2-40B4-BE49-F238E27FC236}">
                  <a16:creationId xmlns:a16="http://schemas.microsoft.com/office/drawing/2014/main" id="{ED091C6E-2BAF-CC2C-F3C0-F9911D97D36D}"/>
                </a:ext>
              </a:extLst>
            </p:cNvPr>
            <p:cNvPicPr>
              <a:picLocks noChangeAspect="1"/>
            </p:cNvPicPr>
            <p:nvPr/>
          </p:nvPicPr>
          <p:blipFill>
            <a:blip r:embed="rId2"/>
            <a:stretch>
              <a:fillRect/>
            </a:stretch>
          </p:blipFill>
          <p:spPr>
            <a:xfrm>
              <a:off x="4912360" y="2833449"/>
              <a:ext cx="2743200" cy="1838801"/>
            </a:xfrm>
            <a:prstGeom prst="rect">
              <a:avLst/>
            </a:prstGeom>
          </p:spPr>
        </p:pic>
        <p:sp>
          <p:nvSpPr>
            <p:cNvPr id="6" name="TextBox 5">
              <a:extLst>
                <a:ext uri="{FF2B5EF4-FFF2-40B4-BE49-F238E27FC236}">
                  <a16:creationId xmlns:a16="http://schemas.microsoft.com/office/drawing/2014/main" id="{86198ECA-E0A8-22C3-8969-FD6A0F8191D6}"/>
                </a:ext>
              </a:extLst>
            </p:cNvPr>
            <p:cNvSpPr txBox="1"/>
            <p:nvPr/>
          </p:nvSpPr>
          <p:spPr>
            <a:xfrm>
              <a:off x="4800844" y="4635500"/>
              <a:ext cx="2743200" cy="224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 Photo by Christian Steiness, </a:t>
              </a:r>
              <a:r>
                <a:rPr lang="en-US" sz="1000" dirty="0" err="1"/>
                <a:t>Vattenfall</a:t>
              </a:r>
              <a:endParaRPr lang="en-US" sz="1000" dirty="0">
                <a:cs typeface="Calibri"/>
              </a:endParaRPr>
            </a:p>
          </p:txBody>
        </p:sp>
      </p:grpSp>
      <p:pic>
        <p:nvPicPr>
          <p:cNvPr id="5" name="Picture 4">
            <a:extLst>
              <a:ext uri="{FF2B5EF4-FFF2-40B4-BE49-F238E27FC236}">
                <a16:creationId xmlns:a16="http://schemas.microsoft.com/office/drawing/2014/main" id="{0273FE4F-0D76-73C1-2BF8-10092C726698}"/>
              </a:ext>
            </a:extLst>
          </p:cNvPr>
          <p:cNvPicPr>
            <a:picLocks noChangeAspect="1"/>
          </p:cNvPicPr>
          <p:nvPr/>
        </p:nvPicPr>
        <p:blipFill>
          <a:blip r:embed="rId3"/>
          <a:stretch>
            <a:fillRect/>
          </a:stretch>
        </p:blipFill>
        <p:spPr>
          <a:xfrm>
            <a:off x="786273" y="2455818"/>
            <a:ext cx="3843313" cy="2580810"/>
          </a:xfrm>
          <a:prstGeom prst="rect">
            <a:avLst/>
          </a:prstGeom>
        </p:spPr>
      </p:pic>
    </p:spTree>
    <p:extLst>
      <p:ext uri="{BB962C8B-B14F-4D97-AF65-F5344CB8AC3E}">
        <p14:creationId xmlns:p14="http://schemas.microsoft.com/office/powerpoint/2010/main" val="1664362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 Turbine Design</a:t>
            </a:r>
          </a:p>
        </p:txBody>
      </p:sp>
      <p:sp>
        <p:nvSpPr>
          <p:cNvPr id="3" name="Text Placeholder 2"/>
          <p:cNvSpPr>
            <a:spLocks noGrp="1"/>
          </p:cNvSpPr>
          <p:nvPr>
            <p:ph type="body" sz="quarter" idx="10"/>
          </p:nvPr>
        </p:nvSpPr>
        <p:spPr>
          <a:xfrm>
            <a:off x="457200" y="908957"/>
            <a:ext cx="8120063" cy="4018643"/>
          </a:xfrm>
        </p:spPr>
        <p:txBody>
          <a:bodyPr vert="horz" lIns="91440" tIns="45720" rIns="91440" bIns="45720" rtlCol="0" anchor="t">
            <a:normAutofit/>
          </a:bodyPr>
          <a:lstStyle/>
          <a:p>
            <a:pPr marL="457200">
              <a:spcBef>
                <a:spcPts val="600"/>
              </a:spcBef>
            </a:pPr>
            <a:r>
              <a:rPr lang="en-US" sz="2000" dirty="0"/>
              <a:t>Foundation type (Fixed or Floating)</a:t>
            </a:r>
            <a:endParaRPr lang="en-US" sz="2000" dirty="0">
              <a:cs typeface="Calibri"/>
            </a:endParaRPr>
          </a:p>
          <a:p>
            <a:pPr marL="914400" lvl="1">
              <a:spcBef>
                <a:spcPts val="600"/>
              </a:spcBef>
            </a:pPr>
            <a:r>
              <a:rPr lang="en-US" sz="1800" dirty="0">
                <a:ea typeface="+mn-lt"/>
                <a:cs typeface="+mn-lt"/>
              </a:rPr>
              <a:t>Turbines &amp; subsurface flow </a:t>
            </a:r>
            <a:endParaRPr lang="en-US" sz="1800" dirty="0">
              <a:cs typeface="Calibri"/>
            </a:endParaRPr>
          </a:p>
          <a:p>
            <a:pPr marL="457200">
              <a:spcBef>
                <a:spcPts val="600"/>
              </a:spcBef>
            </a:pPr>
            <a:r>
              <a:rPr lang="en-US" sz="2000" dirty="0">
                <a:cs typeface="Calibri"/>
              </a:rPr>
              <a:t>Specifications of wind turbines </a:t>
            </a:r>
            <a:endParaRPr lang="en-US" sz="2000" dirty="0"/>
          </a:p>
          <a:p>
            <a:pPr marL="914400" lvl="1">
              <a:spcBef>
                <a:spcPts val="600"/>
              </a:spcBef>
            </a:pPr>
            <a:r>
              <a:rPr lang="en-US" sz="1800" dirty="0">
                <a:cs typeface="Calibri"/>
              </a:rPr>
              <a:t>Height, blade length, cut-in speed</a:t>
            </a:r>
          </a:p>
          <a:p>
            <a:pPr marL="457200">
              <a:spcBef>
                <a:spcPts val="600"/>
              </a:spcBef>
            </a:pPr>
            <a:r>
              <a:rPr lang="en-US" sz="2000" dirty="0"/>
              <a:t>Lifecycle analyses</a:t>
            </a:r>
            <a:endParaRPr lang="en-US" sz="2000" dirty="0">
              <a:cs typeface="Calibri"/>
            </a:endParaRPr>
          </a:p>
          <a:p>
            <a:pPr marL="914400" lvl="1">
              <a:spcBef>
                <a:spcPts val="600"/>
              </a:spcBef>
            </a:pPr>
            <a:r>
              <a:rPr lang="en-US" sz="1800" dirty="0">
                <a:cs typeface="Calibri"/>
              </a:rPr>
              <a:t>Material components</a:t>
            </a:r>
            <a:endParaRPr lang="en-US" sz="1800" dirty="0"/>
          </a:p>
          <a:p>
            <a:pPr marL="914400" lvl="1">
              <a:spcBef>
                <a:spcPts val="600"/>
              </a:spcBef>
            </a:pPr>
            <a:r>
              <a:rPr lang="en-US" sz="1800" dirty="0"/>
              <a:t>Recycling v. landfills</a:t>
            </a:r>
          </a:p>
          <a:p>
            <a:pPr marL="457200">
              <a:spcBef>
                <a:spcPts val="600"/>
              </a:spcBef>
            </a:pPr>
            <a:r>
              <a:rPr lang="en-US" sz="2000" dirty="0"/>
              <a:t>Integrating monitoring &amp; minimization technologies</a:t>
            </a:r>
          </a:p>
          <a:p>
            <a:pPr marL="914400" lvl="1">
              <a:spcBef>
                <a:spcPts val="600"/>
              </a:spcBef>
            </a:pPr>
            <a:r>
              <a:rPr lang="en-US" sz="1800" dirty="0"/>
              <a:t>Safety, cybersecurity, installation, warranties</a:t>
            </a:r>
          </a:p>
          <a:p>
            <a:pPr marL="914400" lvl="1">
              <a:spcBef>
                <a:spcPts val="600"/>
              </a:spcBef>
            </a:pPr>
            <a:r>
              <a:rPr lang="en-US" sz="1800" dirty="0"/>
              <a:t>Importance of blades for technology</a:t>
            </a:r>
          </a:p>
        </p:txBody>
      </p:sp>
      <p:grpSp>
        <p:nvGrpSpPr>
          <p:cNvPr id="5" name="Group 4">
            <a:extLst>
              <a:ext uri="{FF2B5EF4-FFF2-40B4-BE49-F238E27FC236}">
                <a16:creationId xmlns:a16="http://schemas.microsoft.com/office/drawing/2014/main" id="{B134083A-72F8-307C-5146-4600B826D5ED}"/>
              </a:ext>
            </a:extLst>
          </p:cNvPr>
          <p:cNvGrpSpPr/>
          <p:nvPr/>
        </p:nvGrpSpPr>
        <p:grpSpPr>
          <a:xfrm>
            <a:off x="6393542" y="967590"/>
            <a:ext cx="2743199" cy="1858608"/>
            <a:chOff x="6451355" y="2863951"/>
            <a:chExt cx="2743199" cy="1858608"/>
          </a:xfrm>
        </p:grpSpPr>
        <p:pic>
          <p:nvPicPr>
            <p:cNvPr id="4" name="Picture 4" descr="OSW Turbine Anchor Comparison Illustration by Joshua Bauer-NREL.jpg">
              <a:extLst>
                <a:ext uri="{FF2B5EF4-FFF2-40B4-BE49-F238E27FC236}">
                  <a16:creationId xmlns:a16="http://schemas.microsoft.com/office/drawing/2014/main" id="{E4D94768-36E3-5069-B856-E7376C0DFD9C}"/>
                </a:ext>
              </a:extLst>
            </p:cNvPr>
            <p:cNvPicPr>
              <a:picLocks noChangeAspect="1"/>
            </p:cNvPicPr>
            <p:nvPr/>
          </p:nvPicPr>
          <p:blipFill rotWithShape="1">
            <a:blip r:embed="rId3"/>
            <a:srcRect t="24335" b="3802"/>
            <a:stretch/>
          </p:blipFill>
          <p:spPr>
            <a:xfrm>
              <a:off x="6538544" y="2863951"/>
              <a:ext cx="2578591" cy="1695286"/>
            </a:xfrm>
            <a:prstGeom prst="rect">
              <a:avLst/>
            </a:prstGeom>
          </p:spPr>
        </p:pic>
        <p:sp>
          <p:nvSpPr>
            <p:cNvPr id="9" name="TextBox 8">
              <a:extLst>
                <a:ext uri="{FF2B5EF4-FFF2-40B4-BE49-F238E27FC236}">
                  <a16:creationId xmlns:a16="http://schemas.microsoft.com/office/drawing/2014/main" id="{00E422CA-5A05-CB20-180F-01D590E9F597}"/>
                </a:ext>
              </a:extLst>
            </p:cNvPr>
            <p:cNvSpPr txBox="1"/>
            <p:nvPr/>
          </p:nvSpPr>
          <p:spPr>
            <a:xfrm>
              <a:off x="6451355" y="4507115"/>
              <a:ext cx="27431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cs typeface="Calibri"/>
                </a:rPr>
                <a:t>Image by J. Bauer, NREL</a:t>
              </a:r>
            </a:p>
          </p:txBody>
        </p:sp>
      </p:grpSp>
      <p:sp>
        <p:nvSpPr>
          <p:cNvPr id="11" name="Title 1"/>
          <p:cNvSpPr txBox="1">
            <a:spLocks/>
          </p:cNvSpPr>
          <p:nvPr/>
        </p:nvSpPr>
        <p:spPr>
          <a:xfrm>
            <a:off x="457199" y="0"/>
            <a:ext cx="6361890"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dirty="0"/>
              <a:t>Research Opportunities: </a:t>
            </a:r>
          </a:p>
          <a:p>
            <a:r>
              <a:rPr lang="en-US" dirty="0"/>
              <a:t>Turbine &amp; Environment</a:t>
            </a:r>
          </a:p>
        </p:txBody>
      </p:sp>
      <p:pic>
        <p:nvPicPr>
          <p:cNvPr id="14" name="Picture 13">
            <a:extLst>
              <a:ext uri="{FF2B5EF4-FFF2-40B4-BE49-F238E27FC236}">
                <a16:creationId xmlns:a16="http://schemas.microsoft.com/office/drawing/2014/main" id="{9D08E7DF-2B9F-0BC4-4FF9-8043A9F4CA57}"/>
              </a:ext>
            </a:extLst>
          </p:cNvPr>
          <p:cNvPicPr>
            <a:picLocks noChangeAspect="1"/>
          </p:cNvPicPr>
          <p:nvPr/>
        </p:nvPicPr>
        <p:blipFill rotWithShape="1">
          <a:blip r:embed="rId4"/>
          <a:srcRect r="38911"/>
          <a:stretch/>
        </p:blipFill>
        <p:spPr>
          <a:xfrm>
            <a:off x="6349948" y="2960662"/>
            <a:ext cx="2779228" cy="2063987"/>
          </a:xfrm>
          <a:prstGeom prst="rect">
            <a:avLst/>
          </a:prstGeom>
        </p:spPr>
      </p:pic>
      <p:pic>
        <p:nvPicPr>
          <p:cNvPr id="6" name="Picture 5">
            <a:extLst>
              <a:ext uri="{FF2B5EF4-FFF2-40B4-BE49-F238E27FC236}">
                <a16:creationId xmlns:a16="http://schemas.microsoft.com/office/drawing/2014/main" id="{E814CF9B-29FC-B001-888C-C69EE733D3E7}"/>
              </a:ext>
            </a:extLst>
          </p:cNvPr>
          <p:cNvPicPr>
            <a:picLocks noChangeAspect="1"/>
          </p:cNvPicPr>
          <p:nvPr/>
        </p:nvPicPr>
        <p:blipFill>
          <a:blip r:embed="rId5"/>
          <a:stretch>
            <a:fillRect/>
          </a:stretch>
        </p:blipFill>
        <p:spPr>
          <a:xfrm>
            <a:off x="5156714" y="966731"/>
            <a:ext cx="1193234" cy="1695286"/>
          </a:xfrm>
          <a:prstGeom prst="rect">
            <a:avLst/>
          </a:prstGeom>
        </p:spPr>
      </p:pic>
      <p:sp>
        <p:nvSpPr>
          <p:cNvPr id="10" name="TextBox 9">
            <a:extLst>
              <a:ext uri="{FF2B5EF4-FFF2-40B4-BE49-F238E27FC236}">
                <a16:creationId xmlns:a16="http://schemas.microsoft.com/office/drawing/2014/main" id="{5FEA0320-FB18-D0AA-B3FB-97449A67378B}"/>
              </a:ext>
            </a:extLst>
          </p:cNvPr>
          <p:cNvSpPr txBox="1"/>
          <p:nvPr/>
        </p:nvSpPr>
        <p:spPr>
          <a:xfrm>
            <a:off x="4975775" y="2626052"/>
            <a:ext cx="155511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ea typeface="Calibri"/>
                <a:cs typeface="Calibri"/>
              </a:rPr>
              <a:t>Image by Hendrik </a:t>
            </a:r>
            <a:r>
              <a:rPr lang="en-US" sz="800" dirty="0" err="1">
                <a:ea typeface="Calibri"/>
                <a:cs typeface="Calibri"/>
              </a:rPr>
              <a:t>Gheerardyn</a:t>
            </a:r>
            <a:endParaRPr lang="en-US" sz="800" dirty="0">
              <a:ea typeface="Calibri"/>
              <a:cs typeface="Calibri"/>
            </a:endParaRPr>
          </a:p>
        </p:txBody>
      </p:sp>
    </p:spTree>
    <p:extLst>
      <p:ext uri="{BB962C8B-B14F-4D97-AF65-F5344CB8AC3E}">
        <p14:creationId xmlns:p14="http://schemas.microsoft.com/office/powerpoint/2010/main" val="2793719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&amp; Grid Design</a:t>
            </a:r>
          </a:p>
        </p:txBody>
      </p:sp>
      <p:sp>
        <p:nvSpPr>
          <p:cNvPr id="3" name="Text Placeholder 2"/>
          <p:cNvSpPr>
            <a:spLocks noGrp="1"/>
          </p:cNvSpPr>
          <p:nvPr>
            <p:ph type="body" sz="quarter" idx="10"/>
          </p:nvPr>
        </p:nvSpPr>
        <p:spPr>
          <a:xfrm>
            <a:off x="280852" y="907143"/>
            <a:ext cx="8216537" cy="3126981"/>
          </a:xfrm>
        </p:spPr>
        <p:txBody>
          <a:bodyPr vert="horz" lIns="91440" tIns="45720" rIns="91440" bIns="45720" rtlCol="0" anchor="t">
            <a:normAutofit/>
          </a:bodyPr>
          <a:lstStyle/>
          <a:p>
            <a:pPr marL="457200">
              <a:spcBef>
                <a:spcPts val="600"/>
              </a:spcBef>
            </a:pPr>
            <a:r>
              <a:rPr lang="en-US" sz="2000" dirty="0"/>
              <a:t>Development scenarios (fewer/larger v. many/smaller wind farms)</a:t>
            </a:r>
          </a:p>
          <a:p>
            <a:pPr marL="457200">
              <a:spcBef>
                <a:spcPts val="600"/>
              </a:spcBef>
            </a:pPr>
            <a:r>
              <a:rPr lang="en-US" sz="2000" dirty="0">
                <a:ea typeface="+mn-lt"/>
                <a:cs typeface="+mn-lt"/>
              </a:rPr>
              <a:t># of turbines &amp; layout on animal use &amp; movement patterns </a:t>
            </a:r>
          </a:p>
          <a:p>
            <a:pPr marL="457200">
              <a:spcBef>
                <a:spcPts val="600"/>
              </a:spcBef>
            </a:pPr>
            <a:r>
              <a:rPr lang="en-US" sz="2000" dirty="0">
                <a:ea typeface="+mn-lt"/>
                <a:cs typeface="+mn-lt"/>
              </a:rPr>
              <a:t>Impact of curtailment on Power Production &amp; the Grid</a:t>
            </a:r>
          </a:p>
          <a:p>
            <a:pPr marL="457200"/>
            <a:endParaRPr lang="en-US" sz="2000" dirty="0"/>
          </a:p>
        </p:txBody>
      </p:sp>
      <p:sp>
        <p:nvSpPr>
          <p:cNvPr id="9" name="Title 1"/>
          <p:cNvSpPr txBox="1">
            <a:spLocks/>
          </p:cNvSpPr>
          <p:nvPr/>
        </p:nvSpPr>
        <p:spPr>
          <a:xfrm>
            <a:off x="457199" y="0"/>
            <a:ext cx="6361890" cy="907143"/>
          </a:xfrm>
          <a:prstGeom prst="rect">
            <a:avLst/>
          </a:prstGeom>
          <a:solidFill>
            <a:schemeClr val="accent1"/>
          </a:solidFill>
        </p:spPr>
        <p:txBody>
          <a:bodyPr vert="horz" lIns="91440" tIns="45720" rIns="91440" bIns="45720" rtlCol="0" anchor="ctr">
            <a:noAutofit/>
          </a:bodyPr>
          <a:lstStyle>
            <a:lvl1pPr marL="0" algn="ctr" defTabSz="457200" rtl="0" eaLnBrk="1" latinLnBrk="0" hangingPunct="1">
              <a:lnSpc>
                <a:spcPts val="2800"/>
              </a:lnSpc>
              <a:spcBef>
                <a:spcPct val="0"/>
              </a:spcBef>
              <a:buNone/>
              <a:defRPr sz="3000" kern="1200" spc="0">
                <a:solidFill>
                  <a:schemeClr val="bg1"/>
                </a:solidFill>
                <a:latin typeface="+mj-lt"/>
                <a:ea typeface="+mj-ea"/>
                <a:cs typeface="+mj-cs"/>
              </a:defRPr>
            </a:lvl1pPr>
          </a:lstStyle>
          <a:p>
            <a:r>
              <a:rPr lang="en-US" dirty="0"/>
              <a:t>Research Opportunities: </a:t>
            </a:r>
          </a:p>
          <a:p>
            <a:r>
              <a:rPr lang="en-US" dirty="0"/>
              <a:t>Plant-Grid &amp; Environment</a:t>
            </a:r>
          </a:p>
        </p:txBody>
      </p:sp>
      <p:pic>
        <p:nvPicPr>
          <p:cNvPr id="10" name="Picture 9">
            <a:extLst>
              <a:ext uri="{FF2B5EF4-FFF2-40B4-BE49-F238E27FC236}">
                <a16:creationId xmlns:a16="http://schemas.microsoft.com/office/drawing/2014/main" id="{518450E6-1192-D114-4CAC-3954C3A20920}"/>
              </a:ext>
            </a:extLst>
          </p:cNvPr>
          <p:cNvPicPr>
            <a:picLocks noChangeAspect="1"/>
          </p:cNvPicPr>
          <p:nvPr/>
        </p:nvPicPr>
        <p:blipFill>
          <a:blip r:embed="rId3"/>
          <a:stretch>
            <a:fillRect/>
          </a:stretch>
        </p:blipFill>
        <p:spPr>
          <a:xfrm>
            <a:off x="5817039" y="2237356"/>
            <a:ext cx="3046109" cy="2772401"/>
          </a:xfrm>
          <a:prstGeom prst="rect">
            <a:avLst/>
          </a:prstGeom>
        </p:spPr>
      </p:pic>
      <p:pic>
        <p:nvPicPr>
          <p:cNvPr id="11" name="Picture 10">
            <a:extLst>
              <a:ext uri="{FF2B5EF4-FFF2-40B4-BE49-F238E27FC236}">
                <a16:creationId xmlns:a16="http://schemas.microsoft.com/office/drawing/2014/main" id="{2AF15BE4-0DC9-46B9-8EB4-BACDC1177D1E}"/>
              </a:ext>
            </a:extLst>
          </p:cNvPr>
          <p:cNvPicPr>
            <a:picLocks noChangeAspect="1"/>
          </p:cNvPicPr>
          <p:nvPr/>
        </p:nvPicPr>
        <p:blipFill>
          <a:blip r:embed="rId4"/>
          <a:stretch>
            <a:fillRect/>
          </a:stretch>
        </p:blipFill>
        <p:spPr>
          <a:xfrm>
            <a:off x="1574144" y="2060067"/>
            <a:ext cx="4006674" cy="3126981"/>
          </a:xfrm>
          <a:prstGeom prst="rect">
            <a:avLst/>
          </a:prstGeom>
        </p:spPr>
      </p:pic>
    </p:spTree>
    <p:extLst>
      <p:ext uri="{BB962C8B-B14F-4D97-AF65-F5344CB8AC3E}">
        <p14:creationId xmlns:p14="http://schemas.microsoft.com/office/powerpoint/2010/main" val="258654592"/>
      </p:ext>
    </p:extLst>
  </p:cSld>
  <p:clrMapOvr>
    <a:masterClrMapping/>
  </p:clrMapOvr>
</p:sld>
</file>

<file path=ppt/theme/theme1.xml><?xml version="1.0" encoding="utf-8"?>
<a:theme xmlns:a="http://schemas.openxmlformats.org/drawingml/2006/main" name="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790772449EBF49826608993D85327F" ma:contentTypeVersion="0" ma:contentTypeDescription="Create a new document." ma:contentTypeScope="" ma:versionID="fae53457ffd989f0e3b2ff403fea2ead">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F0AEE1-215D-4970-868E-C289DBF03120}"/>
</file>

<file path=customXml/itemProps2.xml><?xml version="1.0" encoding="utf-8"?>
<ds:datastoreItem xmlns:ds="http://schemas.openxmlformats.org/officeDocument/2006/customXml" ds:itemID="{AD56C45D-3728-47C8-B73B-422670497437}"/>
</file>

<file path=customXml/itemProps3.xml><?xml version="1.0" encoding="utf-8"?>
<ds:datastoreItem xmlns:ds="http://schemas.openxmlformats.org/officeDocument/2006/customXml" ds:itemID="{04C55931-1A15-4F5C-B8A5-DA83BAB8CB39}"/>
</file>

<file path=docMetadata/LabelInfo.xml><?xml version="1.0" encoding="utf-8"?>
<clbl:labelList xmlns:clbl="http://schemas.microsoft.com/office/2020/mipLabelMetadata">
  <clbl:label id="{95965d95-ecc0-4720-b759-1f33c42ed7da}" enabled="1" method="Standard" siteId="{a0f29d7e-28cd-4f54-8442-7885aee7c080}" contentBits="0" removed="0"/>
</clbl:labelList>
</file>

<file path=docProps/app.xml><?xml version="1.0" encoding="utf-8"?>
<Properties xmlns="http://schemas.openxmlformats.org/officeDocument/2006/extended-properties" xmlns:vt="http://schemas.openxmlformats.org/officeDocument/2006/docPropsVTypes">
  <TotalTime>69</TotalTime>
  <Words>958</Words>
  <Application>Microsoft Office PowerPoint</Application>
  <PresentationFormat>On-screen Show (16:9)</PresentationFormat>
  <Paragraphs>122</Paragraphs>
  <Slides>17</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Environmental Challenges associated with Wind Energy</vt:lpstr>
      <vt:lpstr>Mitigation Hierarchy</vt:lpstr>
      <vt:lpstr>1. Critical Issue: Avoiding, Minimizing, and Compensating for the Direct and Indirect Environmental Impacts </vt:lpstr>
      <vt:lpstr>2. Critical Issue: Incorporating Environmental Costs and Benefits into Every Decision Point </vt:lpstr>
      <vt:lpstr>3. Critical Issue: Accounting for Immediate Concerns While Addressing Future Impacts and Tradeoffs</vt:lpstr>
      <vt:lpstr>Research Opportunities:  Atmosphere &amp; Environment</vt:lpstr>
      <vt:lpstr>Wind Turbine Design</vt:lpstr>
      <vt:lpstr>Plant &amp; Grid Design</vt:lpstr>
      <vt:lpstr>Transdisciplinary Research</vt:lpstr>
      <vt:lpstr>Transdisciplinary Approach to Curtailing Wind Turbines for Bats</vt:lpstr>
      <vt:lpstr>Initiatives Needed to Address the Critical Issues</vt:lpstr>
      <vt:lpstr>Initiatives Needed to Address the Critical Issues cont.</vt:lpstr>
      <vt:lpstr>PowerPoint Presentation</vt:lpstr>
      <vt:lpstr>Wind Turbine Design</vt:lpstr>
      <vt:lpstr>Wind Turbine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Schroeder, Joelynn</dc:creator>
  <cp:lastModifiedBy>Hein, Cris</cp:lastModifiedBy>
  <cp:revision>10</cp:revision>
  <dcterms:created xsi:type="dcterms:W3CDTF">2018-06-14T22:02:21Z</dcterms:created>
  <dcterms:modified xsi:type="dcterms:W3CDTF">2024-12-03T19:38:47Z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0x0101008A790772449EBF49826608993D85327F</vt:lpwstr>
  </property>
</Properties>
</file>