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12"/>
  </p:notesMasterIdLst>
  <p:handoutMasterIdLst>
    <p:handoutMasterId r:id="rId13"/>
  </p:handoutMasterIdLst>
  <p:sldIdLst>
    <p:sldId id="363" r:id="rId5"/>
    <p:sldId id="3618" r:id="rId6"/>
    <p:sldId id="3619" r:id="rId7"/>
    <p:sldId id="3626" r:id="rId8"/>
    <p:sldId id="3627" r:id="rId9"/>
    <p:sldId id="3620" r:id="rId10"/>
    <p:sldId id="3630"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25682722-0803-4A4B-9539-C63CB5536FDD}">
          <p14:sldIdLst>
            <p14:sldId id="363"/>
            <p14:sldId id="3618"/>
            <p14:sldId id="3619"/>
            <p14:sldId id="3626"/>
            <p14:sldId id="3627"/>
            <p14:sldId id="3620"/>
            <p14:sldId id="36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25FF92-2219-077E-6572-0AAEE813976A}" name="Lise Nielson" initials="LN" userId="S::lise.nielson@nordicenergy.org::367217ae-230d-4ef5-b0d8-b6443d6260ae" providerId="AD"/>
  <p188:author id="{DB33DA98-E875-CC2C-E9BE-98471E24B173}" name="Aiko Nakano Hylander" initials="ANH" userId="S::Aiko.Hylander@nordicenergy.org::059b180e-f586-4cd6-9e2a-d76624337b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a Chenut (B.A.U.M.)" initials="JC(" lastIdx="6" clrIdx="0"/>
  <p:cmAuthor id="2" name="Dorothea Brockhoff" initials="DB" lastIdx="12" clrIdx="1"/>
  <p:cmAuthor id="3" name="Meyer Susanne" initials="M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D96"/>
    <a:srgbClr val="A8CA46"/>
    <a:srgbClr val="31CD95"/>
    <a:srgbClr val="FFC7CE"/>
    <a:srgbClr val="43682B"/>
    <a:srgbClr val="997300"/>
    <a:srgbClr val="636363"/>
    <a:srgbClr val="9E480E"/>
    <a:srgbClr val="264478"/>
    <a:srgbClr val="255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FD6A8-8313-4CCC-ACA0-8090941037CF}" v="1" dt="2024-10-28T10:33:21.33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2922" y="1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8F3C8F9-213F-B2EB-2ED8-B05AA344B9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latin typeface="Calibri "/>
            </a:endParaRPr>
          </a:p>
        </p:txBody>
      </p:sp>
      <p:sp>
        <p:nvSpPr>
          <p:cNvPr id="3" name="Marcador de fecha 2">
            <a:extLst>
              <a:ext uri="{FF2B5EF4-FFF2-40B4-BE49-F238E27FC236}">
                <a16:creationId xmlns:a16="http://schemas.microsoft.com/office/drawing/2014/main" id="{3B11753D-C6F7-664B-A3D0-9D3D6294AE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7D7654-93B6-4D95-8736-9948C714F349}" type="datetimeFigureOut">
              <a:rPr lang="es-ES" smtClean="0">
                <a:latin typeface="Calibri "/>
              </a:rPr>
              <a:t>28/10/2024</a:t>
            </a:fld>
            <a:endParaRPr lang="es-ES">
              <a:latin typeface="Calibri "/>
            </a:endParaRPr>
          </a:p>
        </p:txBody>
      </p:sp>
      <p:sp>
        <p:nvSpPr>
          <p:cNvPr id="4" name="Marcador de pie de página 3">
            <a:extLst>
              <a:ext uri="{FF2B5EF4-FFF2-40B4-BE49-F238E27FC236}">
                <a16:creationId xmlns:a16="http://schemas.microsoft.com/office/drawing/2014/main" id="{68401A8C-068D-2355-F1FD-741ED4CC00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latin typeface="Calibri "/>
            </a:endParaRPr>
          </a:p>
        </p:txBody>
      </p:sp>
      <p:sp>
        <p:nvSpPr>
          <p:cNvPr id="5" name="Marcador de número de diapositiva 4">
            <a:extLst>
              <a:ext uri="{FF2B5EF4-FFF2-40B4-BE49-F238E27FC236}">
                <a16:creationId xmlns:a16="http://schemas.microsoft.com/office/drawing/2014/main" id="{EA42D3A4-584D-2E13-CF07-388A7B794A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9B83AD-9D4F-4C34-B19C-CD0914FA7084}" type="slidenum">
              <a:rPr lang="es-ES" smtClean="0">
                <a:latin typeface="Calibri "/>
              </a:rPr>
              <a:t>‹#›</a:t>
            </a:fld>
            <a:endParaRPr lang="es-ES">
              <a:latin typeface="Calibri "/>
            </a:endParaRPr>
          </a:p>
        </p:txBody>
      </p:sp>
    </p:spTree>
    <p:extLst>
      <p:ext uri="{BB962C8B-B14F-4D97-AF65-F5344CB8AC3E}">
        <p14:creationId xmlns:p14="http://schemas.microsoft.com/office/powerpoint/2010/main" val="229453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
              </a:defRPr>
            </a:lvl1pPr>
          </a:lstStyle>
          <a:p>
            <a:fld id="{6510A278-32D0-4E66-894A-2150DBB14F72}" type="datetimeFigureOut">
              <a:rPr lang="de-DE" smtClean="0"/>
              <a:pPr/>
              <a:t>28.10.2024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
              </a:defRPr>
            </a:lvl1pPr>
          </a:lstStyle>
          <a:p>
            <a:fld id="{CF39B1E9-34B1-4A65-9717-B4B7892408CB}" type="slidenum">
              <a:rPr lang="de-DE" smtClean="0"/>
              <a:pPr/>
              <a:t>‹#›</a:t>
            </a:fld>
            <a:endParaRPr lang="de-DE"/>
          </a:p>
        </p:txBody>
      </p:sp>
    </p:spTree>
    <p:extLst>
      <p:ext uri="{BB962C8B-B14F-4D97-AF65-F5344CB8AC3E}">
        <p14:creationId xmlns:p14="http://schemas.microsoft.com/office/powerpoint/2010/main" val="386715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63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6327633" y="0"/>
            <a:ext cx="5875155" cy="68580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alpha val="50000"/>
                </a:schemeClr>
              </a:gs>
              <a:gs pos="72000">
                <a:schemeClr val="accent3"/>
              </a:gs>
              <a:gs pos="100000">
                <a:schemeClr val="accent3">
                  <a:alpha val="70000"/>
                </a:schemeClr>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p:nvPr/>
        </p:nvSpPr>
        <p:spPr>
          <a:xfrm>
            <a:off x="6543879" y="-157018"/>
            <a:ext cx="5758956" cy="7185891"/>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alpha val="50000"/>
                </a:schemeClr>
              </a:gs>
              <a:gs pos="100000">
                <a:schemeClr val="accent4">
                  <a:alpha val="70000"/>
                </a:schemeClr>
              </a:gs>
            </a:gsLst>
            <a:lin ang="5400012" scaled="0"/>
          </a:gradFill>
          <a:ln w="38100">
            <a:solidFill>
              <a:schemeClr val="bg1">
                <a:alpha val="50000"/>
              </a:schemeClr>
            </a:solidFill>
          </a:ln>
          <a:effectLst>
            <a:outerShdw blurRad="571500" dist="19050" dir="10800000" algn="bl" rotWithShape="0">
              <a:schemeClr val="dk1">
                <a:alpha val="3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8358909" y="-157016"/>
            <a:ext cx="3934691" cy="5237016"/>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1038800" y="2655767"/>
            <a:ext cx="7436800" cy="15464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8000" b="1">
                <a:solidFill>
                  <a:schemeClr val="lt1"/>
                </a:solidFill>
                <a:latin typeface="+mj-lt"/>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r>
              <a:rPr lang="es-ES"/>
              <a:t>Haga clic para modificar el estilo de título del patrón</a:t>
            </a:r>
            <a:endParaRPr/>
          </a:p>
        </p:txBody>
      </p:sp>
      <p:pic>
        <p:nvPicPr>
          <p:cNvPr id="4" name="Imagen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471277" y="297315"/>
            <a:ext cx="1440000" cy="712500"/>
          </a:xfrm>
          <a:prstGeom prst="rect">
            <a:avLst/>
          </a:prstGeom>
        </p:spPr>
      </p:pic>
      <p:pic>
        <p:nvPicPr>
          <p:cNvPr id="15" name="Imagen 14"/>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0179499" y="6365702"/>
            <a:ext cx="1835869" cy="385156"/>
          </a:xfrm>
          <a:prstGeom prst="rect">
            <a:avLst/>
          </a:prstGeom>
        </p:spPr>
      </p:pic>
      <p:sp>
        <p:nvSpPr>
          <p:cNvPr id="16" name="Rectangle 2"/>
          <p:cNvSpPr>
            <a:spLocks noChangeArrowheads="1"/>
          </p:cNvSpPr>
          <p:nvPr/>
        </p:nvSpPr>
        <p:spPr bwMode="auto">
          <a:xfrm>
            <a:off x="74198" y="6511223"/>
            <a:ext cx="1709763"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chemeClr val="bg1"/>
                </a:solidFill>
                <a:effectLst/>
                <a:latin typeface="Calibri "/>
                <a:cs typeface="Arial" panose="020B0604020202020204" pitchFamily="34" charset="0"/>
              </a:rPr>
              <a:t>EUROPEAN PARTNERSHIP</a:t>
            </a:r>
            <a:endParaRPr kumimoji="0" lang="es-ES" altLang="es-ES" sz="1067" b="0" i="0" u="none" strike="noStrike" cap="none" normalizeH="0" baseline="0">
              <a:ln>
                <a:noFill/>
              </a:ln>
              <a:solidFill>
                <a:schemeClr val="bg1"/>
              </a:solidFill>
              <a:effectLst/>
              <a:latin typeface="Calibri "/>
            </a:endParaRPr>
          </a:p>
        </p:txBody>
      </p:sp>
    </p:spTree>
    <p:extLst>
      <p:ext uri="{BB962C8B-B14F-4D97-AF65-F5344CB8AC3E}">
        <p14:creationId xmlns:p14="http://schemas.microsoft.com/office/powerpoint/2010/main" val="1354598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Subtitle -Light">
    <p:spTree>
      <p:nvGrpSpPr>
        <p:cNvPr id="1" name="Shape 20"/>
        <p:cNvGrpSpPr/>
        <p:nvPr/>
      </p:nvGrpSpPr>
      <p:grpSpPr>
        <a:xfrm>
          <a:off x="0" y="0"/>
          <a:ext cx="0" cy="0"/>
          <a:chOff x="0" y="0"/>
          <a:chExt cx="0" cy="0"/>
        </a:xfrm>
      </p:grpSpPr>
      <p:sp>
        <p:nvSpPr>
          <p:cNvPr id="13" name="Google Shape;27;p4"/>
          <p:cNvSpPr/>
          <p:nvPr/>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1" name="Google Shape;21;p4"/>
          <p:cNvSpPr txBox="1">
            <a:spLocks noGrp="1"/>
          </p:cNvSpPr>
          <p:nvPr>
            <p:ph type="body" idx="1"/>
          </p:nvPr>
        </p:nvSpPr>
        <p:spPr>
          <a:xfrm>
            <a:off x="2369867" y="2882400"/>
            <a:ext cx="7452400" cy="1093200"/>
          </a:xfrm>
          <a:prstGeom prst="rect">
            <a:avLst/>
          </a:prstGeom>
        </p:spPr>
        <p:txBody>
          <a:bodyPr spcFirstLastPara="1" wrap="square" lIns="0" tIns="0" rIns="0" bIns="0" anchor="ctr" anchorCtr="0">
            <a:noAutofit/>
          </a:bodyPr>
          <a:lstStyle>
            <a:lvl1pPr marL="609585" lvl="0" indent="-541853" algn="ctr" rtl="0">
              <a:spcBef>
                <a:spcPts val="0"/>
              </a:spcBef>
              <a:spcAft>
                <a:spcPts val="0"/>
              </a:spcAft>
              <a:buSzPts val="2800"/>
              <a:buFont typeface="Fira Sans Medium"/>
              <a:buChar char="●"/>
              <a:defRPr sz="3733">
                <a:latin typeface="+mn-lt"/>
                <a:ea typeface="Fira Sans Medium"/>
                <a:cs typeface="Fira Sans Medium"/>
                <a:sym typeface="Fira Sans Medium"/>
              </a:defRPr>
            </a:lvl1pPr>
            <a:lvl2pPr marL="1219170" lvl="1"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2pPr>
            <a:lvl3pPr marL="1828754" lvl="2"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3pPr>
            <a:lvl4pPr marL="2438339" lvl="3"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4pPr>
            <a:lvl5pPr marL="3047924" lvl="4"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5pPr>
            <a:lvl6pPr marL="3657509" lvl="5"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6pPr>
            <a:lvl7pPr marL="4267093" lvl="6"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7pPr>
            <a:lvl8pPr marL="4876678" lvl="7"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8pPr>
            <a:lvl9pPr marL="5486263" lvl="8" indent="-541853" algn="ctr" rtl="0">
              <a:spcBef>
                <a:spcPts val="1067"/>
              </a:spcBef>
              <a:spcAft>
                <a:spcPts val="1067"/>
              </a:spcAft>
              <a:buSzPts val="2800"/>
              <a:buFont typeface="Fira Sans Medium"/>
              <a:buChar char="■"/>
              <a:defRPr sz="3733">
                <a:latin typeface="Fira Sans Medium"/>
                <a:ea typeface="Fira Sans Medium"/>
                <a:cs typeface="Fira Sans Medium"/>
                <a:sym typeface="Fira Sans Medium"/>
              </a:defRPr>
            </a:lvl9pPr>
          </a:lstStyle>
          <a:p>
            <a:pPr lvl="0"/>
            <a:r>
              <a:rPr lang="es-ES"/>
              <a:t>Haga clic para modificar los estilos de texto del patrón</a:t>
            </a:r>
          </a:p>
        </p:txBody>
      </p:sp>
      <p:sp>
        <p:nvSpPr>
          <p:cNvPr id="25" name="Google Shape;25;p4"/>
          <p:cNvSpPr/>
          <p:nvPr/>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6" name="Google Shape;26;p4"/>
          <p:cNvSpPr/>
          <p:nvPr/>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7" name="Google Shape;27;p4"/>
          <p:cNvSpPr/>
          <p:nvPr/>
        </p:nvSpPr>
        <p:spPr>
          <a:xfrm rot="10800000">
            <a:off x="60337" y="-65"/>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8" name="Google Shape;28;p4"/>
          <p:cNvSpPr/>
          <p:nvPr/>
        </p:nvSpPr>
        <p:spPr>
          <a:xfrm rot="10800000">
            <a:off x="-107084" y="-120073"/>
            <a:ext cx="2508437"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0"/>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0922448" y="205542"/>
            <a:ext cx="1078133" cy="530660"/>
          </a:xfrm>
          <a:prstGeom prst="rect">
            <a:avLst/>
          </a:prstGeom>
        </p:spPr>
      </p:pic>
      <p:sp>
        <p:nvSpPr>
          <p:cNvPr id="12" name="Google Shape;26;p4"/>
          <p:cNvSpPr/>
          <p:nvPr/>
        </p:nvSpPr>
        <p:spPr>
          <a:xfrm rot="10800000">
            <a:off x="0" y="4999226"/>
            <a:ext cx="2258069"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4"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16" name="Imagen 15"/>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9471577" y="6318676"/>
            <a:ext cx="1835866" cy="385156"/>
          </a:xfrm>
          <a:prstGeom prst="rect">
            <a:avLst/>
          </a:prstGeom>
        </p:spPr>
      </p:pic>
      <p:sp>
        <p:nvSpPr>
          <p:cNvPr id="18" name="Rectangle 2"/>
          <p:cNvSpPr>
            <a:spLocks noChangeArrowheads="1"/>
          </p:cNvSpPr>
          <p:nvPr/>
        </p:nvSpPr>
        <p:spPr bwMode="auto">
          <a:xfrm>
            <a:off x="74198" y="6511223"/>
            <a:ext cx="1709763"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chemeClr val="bg1"/>
                </a:solidFill>
                <a:effectLst/>
                <a:latin typeface="Calibri "/>
                <a:cs typeface="Arial" panose="020B0604020202020204" pitchFamily="34" charset="0"/>
              </a:rPr>
              <a:t>EUROPEAN PARTNERSHIP</a:t>
            </a:r>
            <a:endParaRPr kumimoji="0" lang="es-ES" altLang="es-ES" sz="1067" b="0" i="0" u="none" strike="noStrike" cap="none" normalizeH="0" baseline="0">
              <a:ln>
                <a:noFill/>
              </a:ln>
              <a:solidFill>
                <a:schemeClr val="bg1"/>
              </a:solidFill>
              <a:effectLst/>
              <a:latin typeface="Calibri "/>
            </a:endParaRPr>
          </a:p>
        </p:txBody>
      </p:sp>
    </p:spTree>
    <p:extLst>
      <p:ext uri="{BB962C8B-B14F-4D97-AF65-F5344CB8AC3E}">
        <p14:creationId xmlns:p14="http://schemas.microsoft.com/office/powerpoint/2010/main" val="6970601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13" name="Google Shape;27;p4"/>
          <p:cNvSpPr/>
          <p:nvPr/>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1" name="Google Shape;21;p4"/>
          <p:cNvSpPr txBox="1">
            <a:spLocks noGrp="1"/>
          </p:cNvSpPr>
          <p:nvPr>
            <p:ph type="body" idx="1"/>
          </p:nvPr>
        </p:nvSpPr>
        <p:spPr>
          <a:xfrm>
            <a:off x="2369867" y="2882400"/>
            <a:ext cx="7452400" cy="1093200"/>
          </a:xfrm>
          <a:prstGeom prst="rect">
            <a:avLst/>
          </a:prstGeom>
        </p:spPr>
        <p:txBody>
          <a:bodyPr spcFirstLastPara="1" wrap="square" lIns="0" tIns="0" rIns="0" bIns="0" anchor="ctr" anchorCtr="0">
            <a:noAutofit/>
          </a:bodyPr>
          <a:lstStyle>
            <a:lvl1pPr marL="609585" lvl="0" indent="-541853" algn="ctr" rtl="0">
              <a:spcBef>
                <a:spcPts val="0"/>
              </a:spcBef>
              <a:spcAft>
                <a:spcPts val="0"/>
              </a:spcAft>
              <a:buSzPts val="2800"/>
              <a:buFont typeface="Fira Sans Medium"/>
              <a:buChar char="●"/>
              <a:defRPr sz="3733">
                <a:latin typeface="+mn-lt"/>
                <a:ea typeface="Fira Sans Medium"/>
                <a:cs typeface="Fira Sans Medium"/>
                <a:sym typeface="Fira Sans Medium"/>
              </a:defRPr>
            </a:lvl1pPr>
            <a:lvl2pPr marL="1219170" lvl="1"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2pPr>
            <a:lvl3pPr marL="1828754" lvl="2"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3pPr>
            <a:lvl4pPr marL="2438339" lvl="3"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4pPr>
            <a:lvl5pPr marL="3047924" lvl="4"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5pPr>
            <a:lvl6pPr marL="3657509" lvl="5"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6pPr>
            <a:lvl7pPr marL="4267093" lvl="6"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7pPr>
            <a:lvl8pPr marL="4876678" lvl="7" indent="-541853" algn="ctr" rtl="0">
              <a:spcBef>
                <a:spcPts val="1067"/>
              </a:spcBef>
              <a:spcAft>
                <a:spcPts val="0"/>
              </a:spcAft>
              <a:buSzPts val="2800"/>
              <a:buFont typeface="Fira Sans Medium"/>
              <a:buChar char="○"/>
              <a:defRPr sz="3733">
                <a:latin typeface="Fira Sans Medium"/>
                <a:ea typeface="Fira Sans Medium"/>
                <a:cs typeface="Fira Sans Medium"/>
                <a:sym typeface="Fira Sans Medium"/>
              </a:defRPr>
            </a:lvl8pPr>
            <a:lvl9pPr marL="5486263" lvl="8" indent="-541853" algn="ctr" rtl="0">
              <a:spcBef>
                <a:spcPts val="1067"/>
              </a:spcBef>
              <a:spcAft>
                <a:spcPts val="1067"/>
              </a:spcAft>
              <a:buSzPts val="2800"/>
              <a:buFont typeface="Fira Sans Medium"/>
              <a:buChar char="■"/>
              <a:defRPr sz="3733">
                <a:latin typeface="Fira Sans Medium"/>
                <a:ea typeface="Fira Sans Medium"/>
                <a:cs typeface="Fira Sans Medium"/>
                <a:sym typeface="Fira Sans Medium"/>
              </a:defRPr>
            </a:lvl9pPr>
          </a:lstStyle>
          <a:p>
            <a:pPr lvl="0"/>
            <a:r>
              <a:rPr lang="es-ES"/>
              <a:t>Haga clic para modificar los estilos de texto del patrón</a:t>
            </a:r>
          </a:p>
        </p:txBody>
      </p:sp>
      <p:sp>
        <p:nvSpPr>
          <p:cNvPr id="25" name="Google Shape;25;p4"/>
          <p:cNvSpPr/>
          <p:nvPr/>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6" name="Google Shape;26;p4"/>
          <p:cNvSpPr/>
          <p:nvPr/>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7" name="Google Shape;27;p4"/>
          <p:cNvSpPr/>
          <p:nvPr/>
        </p:nvSpPr>
        <p:spPr>
          <a:xfrm rot="10800000">
            <a:off x="60337" y="-65"/>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28" name="Google Shape;28;p4"/>
          <p:cNvSpPr/>
          <p:nvPr/>
        </p:nvSpPr>
        <p:spPr>
          <a:xfrm rot="10800000">
            <a:off x="-107084" y="-120073"/>
            <a:ext cx="2508437"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1" name="Imagen 10"/>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0922448" y="205542"/>
            <a:ext cx="1078133" cy="530660"/>
          </a:xfrm>
          <a:prstGeom prst="rect">
            <a:avLst/>
          </a:prstGeom>
        </p:spPr>
      </p:pic>
      <p:sp>
        <p:nvSpPr>
          <p:cNvPr id="12" name="Google Shape;26;p4"/>
          <p:cNvSpPr/>
          <p:nvPr/>
        </p:nvSpPr>
        <p:spPr>
          <a:xfrm rot="10800000">
            <a:off x="0" y="4999226"/>
            <a:ext cx="2258069"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4"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8857" y="640178"/>
            <a:ext cx="654305" cy="516129"/>
          </a:xfrm>
          <a:prstGeom prst="rect">
            <a:avLst/>
          </a:prstGeom>
        </p:spPr>
      </p:pic>
      <p:pic>
        <p:nvPicPr>
          <p:cNvPr id="16" name="Imagen 15"/>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471576" y="6318676"/>
            <a:ext cx="1835869" cy="385156"/>
          </a:xfrm>
          <a:prstGeom prst="rect">
            <a:avLst/>
          </a:prstGeom>
        </p:spPr>
      </p:pic>
      <p:sp>
        <p:nvSpPr>
          <p:cNvPr id="18" name="Rectangle 2"/>
          <p:cNvSpPr>
            <a:spLocks noChangeArrowheads="1"/>
          </p:cNvSpPr>
          <p:nvPr/>
        </p:nvSpPr>
        <p:spPr bwMode="auto">
          <a:xfrm>
            <a:off x="74198" y="6511223"/>
            <a:ext cx="1709763"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chemeClr val="bg1"/>
                </a:solidFill>
                <a:effectLst/>
                <a:latin typeface="Calibri "/>
                <a:cs typeface="Arial" panose="020B0604020202020204" pitchFamily="34" charset="0"/>
              </a:rPr>
              <a:t>EUROPEAN PARTNERSHIP</a:t>
            </a:r>
            <a:endParaRPr kumimoji="0" lang="es-ES" altLang="es-ES" sz="1067" b="0" i="0" u="none" strike="noStrike" cap="none" normalizeH="0" baseline="0">
              <a:ln>
                <a:noFill/>
              </a:ln>
              <a:solidFill>
                <a:schemeClr val="bg1"/>
              </a:solidFill>
              <a:effectLst/>
              <a:latin typeface="Calibri "/>
            </a:endParaRPr>
          </a:p>
        </p:txBody>
      </p:sp>
    </p:spTree>
    <p:extLst>
      <p:ext uri="{BB962C8B-B14F-4D97-AF65-F5344CB8AC3E}">
        <p14:creationId xmlns:p14="http://schemas.microsoft.com/office/powerpoint/2010/main" val="3950122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41" name="Google Shape;41;p6"/>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42" name="Google Shape;42;p6"/>
          <p:cNvSpPr txBox="1">
            <a:spLocks noGrp="1"/>
          </p:cNvSpPr>
          <p:nvPr>
            <p:ph type="body" idx="1"/>
          </p:nvPr>
        </p:nvSpPr>
        <p:spPr>
          <a:xfrm>
            <a:off x="1038800" y="1989900"/>
            <a:ext cx="4337200" cy="3895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atin typeface="+mn-lt"/>
                <a:cs typeface="Calibri" panose="020F0502020204030204" pitchFamily="34" charset="0"/>
              </a:defRPr>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s-ES"/>
              <a:t>Haga clic para modificar los estilos de texto del patrón</a:t>
            </a:r>
          </a:p>
        </p:txBody>
      </p:sp>
      <p:sp>
        <p:nvSpPr>
          <p:cNvPr id="43" name="Google Shape;43;p6"/>
          <p:cNvSpPr txBox="1">
            <a:spLocks noGrp="1"/>
          </p:cNvSpPr>
          <p:nvPr>
            <p:ph type="body" idx="2"/>
          </p:nvPr>
        </p:nvSpPr>
        <p:spPr>
          <a:xfrm>
            <a:off x="5984271" y="1989900"/>
            <a:ext cx="4337200" cy="3895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atin typeface="+mn-lt"/>
                <a:cs typeface="Calibri" panose="020F0502020204030204" pitchFamily="34" charset="0"/>
              </a:defRPr>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s-ES"/>
              <a:t>Haga clic para modificar los estilos de texto del patrón</a:t>
            </a:r>
          </a:p>
        </p:txBody>
      </p:sp>
      <p:sp>
        <p:nvSpPr>
          <p:cNvPr id="13" name="Google Shape;27;p4"/>
          <p:cNvSpPr/>
          <p:nvPr/>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4" name="Google Shape;25;p4"/>
          <p:cNvSpPr/>
          <p:nvPr/>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15" name="Google Shape;26;p4"/>
          <p:cNvSpPr/>
          <p:nvPr/>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16" name="Imagen 15"/>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0922448" y="205542"/>
            <a:ext cx="1078133" cy="530660"/>
          </a:xfrm>
          <a:prstGeom prst="rect">
            <a:avLst/>
          </a:prstGeom>
        </p:spPr>
      </p:pic>
      <p:sp>
        <p:nvSpPr>
          <p:cNvPr id="18" name="Google Shape;59;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11" name="Imagen 10"/>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9471576" y="6318676"/>
            <a:ext cx="1835869" cy="385156"/>
          </a:xfrm>
          <a:prstGeom prst="rect">
            <a:avLst/>
          </a:prstGeom>
        </p:spPr>
      </p:pic>
      <p:sp>
        <p:nvSpPr>
          <p:cNvPr id="17" name="Rectangle 2"/>
          <p:cNvSpPr>
            <a:spLocks noChangeArrowheads="1"/>
          </p:cNvSpPr>
          <p:nvPr/>
        </p:nvSpPr>
        <p:spPr bwMode="auto">
          <a:xfrm>
            <a:off x="74198" y="6511223"/>
            <a:ext cx="1709763"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rgbClr val="003399"/>
                </a:solidFill>
                <a:effectLst/>
                <a:latin typeface="Calibri "/>
                <a:cs typeface="Arial" panose="020B0604020202020204" pitchFamily="34" charset="0"/>
              </a:rPr>
              <a:t>EUROPEAN PARTNERSHIP</a:t>
            </a:r>
            <a:endParaRPr kumimoji="0" lang="es-ES" altLang="es-ES" sz="1067" b="0" i="0" u="none" strike="noStrike" cap="none" normalizeH="0" baseline="0">
              <a:ln>
                <a:noFill/>
              </a:ln>
              <a:solidFill>
                <a:srgbClr val="003399"/>
              </a:solidFill>
              <a:effectLst/>
              <a:latin typeface="Calibri "/>
            </a:endParaRPr>
          </a:p>
        </p:txBody>
      </p:sp>
    </p:spTree>
    <p:extLst>
      <p:ext uri="{BB962C8B-B14F-4D97-AF65-F5344CB8AC3E}">
        <p14:creationId xmlns:p14="http://schemas.microsoft.com/office/powerpoint/2010/main" val="80382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13" name="Inhaltsplatzhalter 2"/>
          <p:cNvSpPr>
            <a:spLocks noGrp="1"/>
          </p:cNvSpPr>
          <p:nvPr>
            <p:ph sz="quarter" idx="10" hasCustomPrompt="1"/>
          </p:nvPr>
        </p:nvSpPr>
        <p:spPr>
          <a:xfrm>
            <a:off x="446617" y="651338"/>
            <a:ext cx="9482407" cy="570844"/>
          </a:xfrm>
          <a:prstGeom prst="rect">
            <a:avLst/>
          </a:prstGeom>
        </p:spPr>
        <p:txBody>
          <a:bodyPr/>
          <a:lstStyle>
            <a:lvl1pPr marL="0" marR="0" indent="0" algn="l" rtl="0" eaLnBrk="1" hangingPunct="1">
              <a:lnSpc>
                <a:spcPct val="90000"/>
              </a:lnSpc>
              <a:spcBef>
                <a:spcPts val="0"/>
              </a:spcBef>
              <a:spcAft>
                <a:spcPts val="0"/>
              </a:spcAft>
              <a:buClr>
                <a:schemeClr val="accent1"/>
              </a:buClr>
              <a:buSzPts val="3200"/>
              <a:buFont typeface="Fira Sans SemiBold"/>
              <a:buNone/>
              <a:defRPr lang="de-DE" sz="3200" b="1" i="0" u="none" strike="noStrike" cap="none" dirty="0">
                <a:solidFill>
                  <a:schemeClr val="accent1"/>
                </a:solidFill>
                <a:latin typeface="+mj-lt"/>
                <a:ea typeface="Fira Sans SemiBold"/>
                <a:cs typeface="Fira Sans SemiBold"/>
                <a:sym typeface="Fira Sans SemiBold"/>
              </a:defRPr>
            </a:lvl1pPr>
          </a:lstStyle>
          <a:p>
            <a:pPr lvl="0"/>
            <a:r>
              <a:rPr lang="de-DE"/>
              <a:t>Slide Headline</a:t>
            </a:r>
          </a:p>
        </p:txBody>
      </p:sp>
      <p:sp>
        <p:nvSpPr>
          <p:cNvPr id="2" name="Rectangle 2">
            <a:extLst>
              <a:ext uri="{FF2B5EF4-FFF2-40B4-BE49-F238E27FC236}">
                <a16:creationId xmlns:a16="http://schemas.microsoft.com/office/drawing/2014/main" id="{7E7B14C9-81F3-9925-6417-1237FDC213B3}"/>
              </a:ext>
            </a:extLst>
          </p:cNvPr>
          <p:cNvSpPr>
            <a:spLocks noChangeArrowheads="1"/>
          </p:cNvSpPr>
          <p:nvPr userDrawn="1"/>
        </p:nvSpPr>
        <p:spPr bwMode="auto">
          <a:xfrm>
            <a:off x="253893" y="6416510"/>
            <a:ext cx="1709763" cy="287323"/>
          </a:xfrm>
          <a:prstGeom prst="rect">
            <a:avLst/>
          </a:prstGeom>
          <a:noFill/>
          <a:ln>
            <a:noFill/>
          </a:ln>
          <a:effec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s-ES" altLang="es-ES" sz="1067" b="1" i="0" u="none" strike="noStrike" cap="none" normalizeH="0" baseline="0">
                <a:ln>
                  <a:noFill/>
                </a:ln>
                <a:solidFill>
                  <a:srgbClr val="003399"/>
                </a:solidFill>
                <a:effectLst/>
                <a:latin typeface="Calibri "/>
                <a:cs typeface="Arial" panose="020B0604020202020204" pitchFamily="34" charset="0"/>
              </a:rPr>
              <a:t>EUROPEAN PARTNERSHIP</a:t>
            </a:r>
            <a:endParaRPr kumimoji="0" lang="es-ES" altLang="es-ES" sz="1067" b="0" i="0" u="none" strike="noStrike" cap="none" normalizeH="0" baseline="0">
              <a:ln>
                <a:noFill/>
              </a:ln>
              <a:solidFill>
                <a:srgbClr val="003399"/>
              </a:solidFill>
              <a:effectLst/>
              <a:latin typeface="Calibri "/>
            </a:endParaRPr>
          </a:p>
        </p:txBody>
      </p:sp>
      <p:sp>
        <p:nvSpPr>
          <p:cNvPr id="5" name="Google Shape;27;p4">
            <a:extLst>
              <a:ext uri="{FF2B5EF4-FFF2-40B4-BE49-F238E27FC236}">
                <a16:creationId xmlns:a16="http://schemas.microsoft.com/office/drawing/2014/main" id="{691CEA1E-07C5-20E4-81B3-C555BFEC8EA7}"/>
              </a:ext>
            </a:extLst>
          </p:cNvPr>
          <p:cNvSpPr/>
          <p:nvPr userDrawn="1"/>
        </p:nvSpPr>
        <p:spPr>
          <a:xfrm>
            <a:off x="9934064" y="0"/>
            <a:ext cx="2197731" cy="68580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6" name="Google Shape;25;p4">
            <a:extLst>
              <a:ext uri="{FF2B5EF4-FFF2-40B4-BE49-F238E27FC236}">
                <a16:creationId xmlns:a16="http://schemas.microsoft.com/office/drawing/2014/main" id="{710EC5D0-3A20-1969-4E01-A5E4A6353051}"/>
              </a:ext>
            </a:extLst>
          </p:cNvPr>
          <p:cNvSpPr/>
          <p:nvPr userDrawn="1"/>
        </p:nvSpPr>
        <p:spPr>
          <a:xfrm>
            <a:off x="9822125" y="-120073"/>
            <a:ext cx="2421448" cy="7084292"/>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sp>
        <p:nvSpPr>
          <p:cNvPr id="7" name="Google Shape;26;p4">
            <a:extLst>
              <a:ext uri="{FF2B5EF4-FFF2-40B4-BE49-F238E27FC236}">
                <a16:creationId xmlns:a16="http://schemas.microsoft.com/office/drawing/2014/main" id="{8882E2EA-137A-DC04-CC4A-D5C0D374ED5D}"/>
              </a:ext>
            </a:extLst>
          </p:cNvPr>
          <p:cNvSpPr/>
          <p:nvPr userDrawn="1"/>
        </p:nvSpPr>
        <p:spPr>
          <a:xfrm>
            <a:off x="10353808" y="1"/>
            <a:ext cx="1838200" cy="1858772"/>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2400">
              <a:latin typeface="Calibri"/>
              <a:ea typeface="Calibri"/>
              <a:cs typeface="Calibri"/>
              <a:sym typeface="Calibri"/>
            </a:endParaRPr>
          </a:p>
        </p:txBody>
      </p:sp>
      <p:pic>
        <p:nvPicPr>
          <p:cNvPr id="8" name="Imagen 7">
            <a:extLst>
              <a:ext uri="{FF2B5EF4-FFF2-40B4-BE49-F238E27FC236}">
                <a16:creationId xmlns:a16="http://schemas.microsoft.com/office/drawing/2014/main" id="{504AD0F2-A448-FB5B-7201-863DDB003AB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0922448" y="205542"/>
            <a:ext cx="1078133" cy="530660"/>
          </a:xfrm>
          <a:prstGeom prst="rect">
            <a:avLst/>
          </a:prstGeom>
        </p:spPr>
      </p:pic>
      <p:sp>
        <p:nvSpPr>
          <p:cNvPr id="9" name="Google Shape;59;p8">
            <a:extLst>
              <a:ext uri="{FF2B5EF4-FFF2-40B4-BE49-F238E27FC236}">
                <a16:creationId xmlns:a16="http://schemas.microsoft.com/office/drawing/2014/main" id="{D63A1F5F-2586-363E-C779-C0271D9D9668}"/>
              </a:ext>
            </a:extLst>
          </p:cNvPr>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a:p>
        </p:txBody>
      </p:sp>
      <p:pic>
        <p:nvPicPr>
          <p:cNvPr id="10" name="Imagen 9">
            <a:extLst>
              <a:ext uri="{FF2B5EF4-FFF2-40B4-BE49-F238E27FC236}">
                <a16:creationId xmlns:a16="http://schemas.microsoft.com/office/drawing/2014/main" id="{18924798-B50F-5DF5-E22E-32A6D3870A6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471576" y="6318676"/>
            <a:ext cx="1835869" cy="385156"/>
          </a:xfrm>
          <a:prstGeom prst="rect">
            <a:avLst/>
          </a:prstGeom>
        </p:spPr>
      </p:pic>
    </p:spTree>
    <p:extLst>
      <p:ext uri="{BB962C8B-B14F-4D97-AF65-F5344CB8AC3E}">
        <p14:creationId xmlns:p14="http://schemas.microsoft.com/office/powerpoint/2010/main" val="15907752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91489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8800" y="1114667"/>
            <a:ext cx="92828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1038800" y="1989900"/>
            <a:ext cx="9282800" cy="38604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Tree>
    <p:extLst>
      <p:ext uri="{BB962C8B-B14F-4D97-AF65-F5344CB8AC3E}">
        <p14:creationId xmlns:p14="http://schemas.microsoft.com/office/powerpoint/2010/main" val="30227800"/>
      </p:ext>
    </p:extLst>
  </p:cSld>
  <p:clrMap bg1="lt1" tx1="dk1" bg2="dk2" tx2="lt2" accent1="accent1" accent2="accent2" accent3="accent3" accent4="accent4" accent5="accent5" accent6="accent6" hlink="hlink" folHlink="folHlink"/>
  <p:sldLayoutIdLst>
    <p:sldLayoutId id="2147483694" r:id="rId1"/>
    <p:sldLayoutId id="2147483707" r:id="rId2"/>
    <p:sldLayoutId id="2147483696" r:id="rId3"/>
    <p:sldLayoutId id="2147483698" r:id="rId4"/>
    <p:sldLayoutId id="2147483706" r:id="rId5"/>
    <p:sldLayoutId id="2147483715" r:id="rId6"/>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0fajarpurnama0.github.io/masters/2020/07/12/choosing-between-host-and-network-intrusion-detection-system" TargetMode="External"/><Relationship Id="rId13" Type="http://schemas.openxmlformats.org/officeDocument/2006/relationships/hyperlink" Target="http://www.more-cetp.com/" TargetMode="External"/><Relationship Id="rId18" Type="http://schemas.openxmlformats.org/officeDocument/2006/relationships/image" Target="../media/image32.jpeg"/><Relationship Id="rId26" Type="http://schemas.openxmlformats.org/officeDocument/2006/relationships/image" Target="../media/image17.jpeg"/><Relationship Id="rId3" Type="http://schemas.openxmlformats.org/officeDocument/2006/relationships/hyperlink" Target="mailto:johan.b.linden@ri.se" TargetMode="External"/><Relationship Id="rId21" Type="http://schemas.openxmlformats.org/officeDocument/2006/relationships/image" Target="../media/image12.png"/><Relationship Id="rId7" Type="http://schemas.openxmlformats.org/officeDocument/2006/relationships/image" Target="../media/image27.png"/><Relationship Id="rId12" Type="http://schemas.openxmlformats.org/officeDocument/2006/relationships/hyperlink" Target="https://svgsilh.com/image/852635.html" TargetMode="External"/><Relationship Id="rId17" Type="http://schemas.openxmlformats.org/officeDocument/2006/relationships/hyperlink" Target="https://freepngimg.com/png/83615-blue-icons-symbol-telephone-computer-logo" TargetMode="External"/><Relationship Id="rId25"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www.linkedin.com/company/more-cetp" TargetMode="External"/><Relationship Id="rId11" Type="http://schemas.openxmlformats.org/officeDocument/2006/relationships/image" Target="../media/image29.svg"/><Relationship Id="rId24" Type="http://schemas.openxmlformats.org/officeDocument/2006/relationships/image" Target="../media/image15.png"/><Relationship Id="rId5" Type="http://schemas.openxmlformats.org/officeDocument/2006/relationships/image" Target="../media/image26.svg"/><Relationship Id="rId15" Type="http://schemas.openxmlformats.org/officeDocument/2006/relationships/hyperlink" Target="https://freepngimg.com/png/87184-website-web-symmetry-wide-symbol-area-world" TargetMode="External"/><Relationship Id="rId23" Type="http://schemas.openxmlformats.org/officeDocument/2006/relationships/image" Target="../media/image14.png"/><Relationship Id="rId10" Type="http://schemas.openxmlformats.org/officeDocument/2006/relationships/image" Target="../media/image28.png"/><Relationship Id="rId19"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hyperlink" Target="http://www.youtube.com/@MORE-CETP" TargetMode="External"/><Relationship Id="rId14" Type="http://schemas.openxmlformats.org/officeDocument/2006/relationships/image" Target="../media/image30.png"/><Relationship Id="rId22" Type="http://schemas.openxmlformats.org/officeDocument/2006/relationships/image" Target="../media/image13.jpeg"/><Relationship Id="rId2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CEB7-2BF7-AE45-4688-5A880A90EF4E}"/>
              </a:ext>
            </a:extLst>
          </p:cNvPr>
          <p:cNvSpPr>
            <a:spLocks noGrp="1"/>
          </p:cNvSpPr>
          <p:nvPr>
            <p:ph type="ctrTitle"/>
          </p:nvPr>
        </p:nvSpPr>
        <p:spPr>
          <a:xfrm>
            <a:off x="481016" y="2072461"/>
            <a:ext cx="8187496" cy="1546400"/>
          </a:xfrm>
        </p:spPr>
        <p:txBody>
          <a:bodyPr/>
          <a:lstStyle/>
          <a:p>
            <a:r>
              <a:rPr lang="de-DE"/>
              <a:t>MORE</a:t>
            </a:r>
            <a:endParaRPr lang="x-none"/>
          </a:p>
        </p:txBody>
      </p:sp>
      <p:sp>
        <p:nvSpPr>
          <p:cNvPr id="4" name="TextBox 3">
            <a:extLst>
              <a:ext uri="{FF2B5EF4-FFF2-40B4-BE49-F238E27FC236}">
                <a16:creationId xmlns:a16="http://schemas.microsoft.com/office/drawing/2014/main" id="{3AFB46DD-0A10-645E-52B0-6E4ED714233C}"/>
              </a:ext>
            </a:extLst>
          </p:cNvPr>
          <p:cNvSpPr txBox="1"/>
          <p:nvPr/>
        </p:nvSpPr>
        <p:spPr>
          <a:xfrm>
            <a:off x="393929" y="3429033"/>
            <a:ext cx="4981635" cy="1241622"/>
          </a:xfrm>
          <a:prstGeom prst="rect">
            <a:avLst/>
          </a:prstGeom>
          <a:noFill/>
        </p:spPr>
        <p:txBody>
          <a:bodyPr wrap="square" rtlCol="0">
            <a:spAutoFit/>
          </a:bodyPr>
          <a:lstStyle/>
          <a:p>
            <a:pPr defTabSz="1219170">
              <a:buClr>
                <a:srgbClr val="000000"/>
              </a:buClr>
            </a:pPr>
            <a:r>
              <a:rPr lang="en-GB" sz="1867" kern="0">
                <a:solidFill>
                  <a:srgbClr val="FFFFFF"/>
                </a:solidFill>
                <a:latin typeface="Calibri"/>
                <a:cs typeface="Arial"/>
                <a:sym typeface="Arial"/>
              </a:rPr>
              <a:t>Next Generation Marine Materials for Resilient Offshore Renewable Energy Devices</a:t>
            </a:r>
            <a:endParaRPr lang="en-US" sz="1867" kern="0">
              <a:solidFill>
                <a:srgbClr val="FFFFFF"/>
              </a:solidFill>
              <a:latin typeface="Calibri"/>
              <a:cs typeface="Arial"/>
              <a:sym typeface="Arial"/>
            </a:endParaRPr>
          </a:p>
          <a:p>
            <a:pPr defTabSz="1219170">
              <a:buClr>
                <a:srgbClr val="000000"/>
              </a:buClr>
            </a:pPr>
            <a:endParaRPr lang="en-US" sz="1867" kern="0">
              <a:solidFill>
                <a:srgbClr val="FFFFFF"/>
              </a:solidFill>
              <a:latin typeface="Calibri"/>
              <a:cs typeface="Arial"/>
              <a:sym typeface="Arial"/>
            </a:endParaRPr>
          </a:p>
          <a:p>
            <a:pPr defTabSz="1219170">
              <a:buClr>
                <a:srgbClr val="000000"/>
              </a:buClr>
            </a:pPr>
            <a:r>
              <a:rPr lang="en-US" sz="1600" kern="0">
                <a:solidFill>
                  <a:srgbClr val="FFFFFF"/>
                </a:solidFill>
                <a:latin typeface="Calibri"/>
                <a:cs typeface="Arial"/>
                <a:sym typeface="Arial"/>
              </a:rPr>
              <a:t>Johan Lindén, RISE Research Institutes of Sweden</a:t>
            </a:r>
          </a:p>
        </p:txBody>
      </p:sp>
      <p:grpSp>
        <p:nvGrpSpPr>
          <p:cNvPr id="6" name="Group 5">
            <a:extLst>
              <a:ext uri="{FF2B5EF4-FFF2-40B4-BE49-F238E27FC236}">
                <a16:creationId xmlns:a16="http://schemas.microsoft.com/office/drawing/2014/main" id="{805F550E-EC9C-C786-C7E3-A0D76AC85F74}"/>
              </a:ext>
            </a:extLst>
          </p:cNvPr>
          <p:cNvGrpSpPr/>
          <p:nvPr/>
        </p:nvGrpSpPr>
        <p:grpSpPr>
          <a:xfrm>
            <a:off x="5451142" y="1293090"/>
            <a:ext cx="6434739" cy="4997739"/>
            <a:chOff x="4424598" y="263525"/>
            <a:chExt cx="7653560" cy="5861050"/>
          </a:xfrm>
        </p:grpSpPr>
        <p:grpSp>
          <p:nvGrpSpPr>
            <p:cNvPr id="7" name="Group 6">
              <a:extLst>
                <a:ext uri="{FF2B5EF4-FFF2-40B4-BE49-F238E27FC236}">
                  <a16:creationId xmlns:a16="http://schemas.microsoft.com/office/drawing/2014/main" id="{B4989F7F-AFAE-E85F-2742-50F86DB2DB57}"/>
                </a:ext>
              </a:extLst>
            </p:cNvPr>
            <p:cNvGrpSpPr/>
            <p:nvPr/>
          </p:nvGrpSpPr>
          <p:grpSpPr>
            <a:xfrm>
              <a:off x="4424598" y="263525"/>
              <a:ext cx="7653560" cy="2911344"/>
              <a:chOff x="640563" y="634601"/>
              <a:chExt cx="9726932" cy="3959250"/>
            </a:xfrm>
          </p:grpSpPr>
          <p:pic>
            <p:nvPicPr>
              <p:cNvPr id="9" name="Picture 8" descr="Men working on a machine&#10;&#10;Description automatically generated">
                <a:extLst>
                  <a:ext uri="{FF2B5EF4-FFF2-40B4-BE49-F238E27FC236}">
                    <a16:creationId xmlns:a16="http://schemas.microsoft.com/office/drawing/2014/main" id="{6858FA57-31FD-2D41-CADB-B43D67D44650}"/>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40563" y="634602"/>
                <a:ext cx="5278995" cy="3959249"/>
              </a:xfrm>
              <a:prstGeom prst="parallelogram">
                <a:avLst/>
              </a:prstGeom>
            </p:spPr>
          </p:pic>
          <p:pic>
            <p:nvPicPr>
              <p:cNvPr id="10" name="Picture 9" descr="A low angle view of a dock&#10;&#10;Description automatically generated">
                <a:extLst>
                  <a:ext uri="{FF2B5EF4-FFF2-40B4-BE49-F238E27FC236}">
                    <a16:creationId xmlns:a16="http://schemas.microsoft.com/office/drawing/2014/main" id="{D075E7CA-149A-371B-5999-E687C02DEAB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800000">
                <a:off x="5088496" y="634601"/>
                <a:ext cx="5278999" cy="3959249"/>
              </a:xfrm>
              <a:prstGeom prst="parallelogram">
                <a:avLst/>
              </a:prstGeom>
            </p:spPr>
          </p:pic>
        </p:grpSp>
        <p:pic>
          <p:nvPicPr>
            <p:cNvPr id="8" name="Picture 7">
              <a:extLst>
                <a:ext uri="{FF2B5EF4-FFF2-40B4-BE49-F238E27FC236}">
                  <a16:creationId xmlns:a16="http://schemas.microsoft.com/office/drawing/2014/main" id="{8740B915-966C-5749-3330-4F2522421D2B}"/>
                </a:ext>
              </a:extLst>
            </p:cNvPr>
            <p:cNvPicPr>
              <a:picLocks noChangeAspect="1"/>
            </p:cNvPicPr>
            <p:nvPr/>
          </p:nvPicPr>
          <p:blipFill rotWithShape="1">
            <a:blip r:embed="rId5"/>
            <a:srcRect b="12384"/>
            <a:stretch/>
          </p:blipFill>
          <p:spPr>
            <a:xfrm flipH="1">
              <a:off x="4424598" y="3213231"/>
              <a:ext cx="7653560" cy="2911344"/>
            </a:xfrm>
            <a:prstGeom prst="parallelogram">
              <a:avLst/>
            </a:prstGeom>
          </p:spPr>
        </p:pic>
      </p:grpSp>
    </p:spTree>
    <p:extLst>
      <p:ext uri="{BB962C8B-B14F-4D97-AF65-F5344CB8AC3E}">
        <p14:creationId xmlns:p14="http://schemas.microsoft.com/office/powerpoint/2010/main" val="305385532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F45A64-8461-71B7-4396-C817BFD23389}"/>
              </a:ext>
            </a:extLst>
          </p:cNvPr>
          <p:cNvSpPr txBox="1"/>
          <p:nvPr/>
        </p:nvSpPr>
        <p:spPr>
          <a:xfrm>
            <a:off x="1052081" y="1478979"/>
            <a:ext cx="8258174" cy="3900042"/>
          </a:xfrm>
          <a:prstGeom prst="rect">
            <a:avLst/>
          </a:prstGeom>
          <a:noFill/>
        </p:spPr>
        <p:txBody>
          <a:bodyPr wrap="square" rtlCol="0">
            <a:spAutoFit/>
          </a:bodyPr>
          <a:lstStyle/>
          <a:p>
            <a:pPr>
              <a:lnSpc>
                <a:spcPct val="130000"/>
              </a:lnSpc>
            </a:pPr>
            <a:r>
              <a:rPr lang="en-US" sz="1800" b="1">
                <a:solidFill>
                  <a:schemeClr val="accent6"/>
                </a:solidFill>
                <a:latin typeface="+mj-lt"/>
              </a:rPr>
              <a:t>Material Degradation in Harsh Environments</a:t>
            </a:r>
          </a:p>
          <a:p>
            <a:pPr>
              <a:lnSpc>
                <a:spcPct val="130000"/>
              </a:lnSpc>
            </a:pPr>
            <a:r>
              <a:rPr lang="en-US" sz="1800">
                <a:solidFill>
                  <a:srgbClr val="053640"/>
                </a:solidFill>
                <a:latin typeface="Arial" panose="020B0604020202020204" pitchFamily="34" charset="0"/>
                <a:ea typeface="Verdana" panose="020B0604030504040204" pitchFamily="34" charset="0"/>
                <a:cs typeface="Arial" panose="020B0604020202020204" pitchFamily="34" charset="0"/>
              </a:rPr>
              <a:t>Offshore devices are constantly exposed to wear, corrosion, and fatigue, particularly in wave energy converters. Current materials struggle with these combined stress factors, leading to high maintenance cost and short lifespans.</a:t>
            </a:r>
          </a:p>
          <a:p>
            <a:pPr>
              <a:lnSpc>
                <a:spcPct val="130000"/>
              </a:lnSpc>
            </a:pPr>
            <a:endParaRPr lang="en-US" sz="1600"/>
          </a:p>
          <a:p>
            <a:pPr>
              <a:lnSpc>
                <a:spcPct val="130000"/>
              </a:lnSpc>
            </a:pPr>
            <a:endParaRPr lang="en-US" sz="1600"/>
          </a:p>
          <a:p>
            <a:pPr>
              <a:lnSpc>
                <a:spcPct val="130000"/>
              </a:lnSpc>
            </a:pPr>
            <a:r>
              <a:rPr lang="en-US" sz="1800" b="1">
                <a:solidFill>
                  <a:schemeClr val="accent6"/>
                </a:solidFill>
                <a:latin typeface="+mj-lt"/>
              </a:rPr>
              <a:t>Lack of Standardized Testing for Multi-Degradation</a:t>
            </a:r>
          </a:p>
          <a:p>
            <a:pPr>
              <a:lnSpc>
                <a:spcPct val="130000"/>
              </a:lnSpc>
            </a:pPr>
            <a:r>
              <a:rPr lang="en-US" sz="1800">
                <a:solidFill>
                  <a:srgbClr val="053640"/>
                </a:solidFill>
                <a:latin typeface="Arial" panose="020B0604020202020204" pitchFamily="34" charset="0"/>
                <a:ea typeface="Verdana" panose="020B0604030504040204" pitchFamily="34" charset="0"/>
                <a:cs typeface="Arial" panose="020B0604020202020204" pitchFamily="34" charset="0"/>
              </a:rPr>
              <a:t>Existing material testing guidelines don’t consider multi-degradation effects like combined tribo-corrosion and fatigue. This results in unreliable predictions for material durability equipment lifecycle.</a:t>
            </a:r>
          </a:p>
          <a:p>
            <a:pPr>
              <a:lnSpc>
                <a:spcPct val="130000"/>
              </a:lnSpc>
            </a:pPr>
            <a:endParaRPr lang="es-ES" sz="1600"/>
          </a:p>
        </p:txBody>
      </p:sp>
      <p:sp>
        <p:nvSpPr>
          <p:cNvPr id="8" name="Título 2">
            <a:extLst>
              <a:ext uri="{FF2B5EF4-FFF2-40B4-BE49-F238E27FC236}">
                <a16:creationId xmlns:a16="http://schemas.microsoft.com/office/drawing/2014/main" id="{E963A419-E306-3CC1-4162-A132A0164407}"/>
              </a:ext>
            </a:extLst>
          </p:cNvPr>
          <p:cNvSpPr txBox="1">
            <a:spLocks/>
          </p:cNvSpPr>
          <p:nvPr/>
        </p:nvSpPr>
        <p:spPr>
          <a:xfrm>
            <a:off x="1052081" y="602344"/>
            <a:ext cx="9282800" cy="5284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AU" sz="3200" b="1">
                <a:solidFill>
                  <a:schemeClr val="accent1"/>
                </a:solidFill>
                <a:latin typeface="+mj-lt"/>
                <a:sym typeface="Fira Sans SemiBold"/>
              </a:rPr>
              <a:t>Challenges – specific needs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5C875FAF-AF89-5D0C-64C8-3349C6D8FD5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55215" y="5183701"/>
            <a:ext cx="2081569" cy="2081569"/>
          </a:xfrm>
          <a:prstGeom prst="rect">
            <a:avLst/>
          </a:prstGeom>
        </p:spPr>
      </p:pic>
    </p:spTree>
    <p:extLst>
      <p:ext uri="{BB962C8B-B14F-4D97-AF65-F5344CB8AC3E}">
        <p14:creationId xmlns:p14="http://schemas.microsoft.com/office/powerpoint/2010/main" val="91987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1E63472-C057-AE51-E4D2-7CB070E78A7E}"/>
              </a:ext>
            </a:extLst>
          </p:cNvPr>
          <p:cNvSpPr>
            <a:spLocks noGrp="1"/>
          </p:cNvSpPr>
          <p:nvPr>
            <p:ph type="title"/>
          </p:nvPr>
        </p:nvSpPr>
        <p:spPr>
          <a:xfrm>
            <a:off x="1038800" y="708262"/>
            <a:ext cx="9282800" cy="528400"/>
          </a:xfrm>
        </p:spPr>
        <p:txBody>
          <a:bodyPr/>
          <a:lstStyle/>
          <a:p>
            <a:r>
              <a:rPr lang="en-AU"/>
              <a:t>Solution</a:t>
            </a:r>
          </a:p>
        </p:txBody>
      </p:sp>
      <p:sp>
        <p:nvSpPr>
          <p:cNvPr id="2" name="Inhaltsplatzhalter 1"/>
          <p:cNvSpPr>
            <a:spLocks noGrp="1"/>
          </p:cNvSpPr>
          <p:nvPr>
            <p:ph type="body" idx="1"/>
          </p:nvPr>
        </p:nvSpPr>
        <p:spPr>
          <a:xfrm>
            <a:off x="1056706" y="1674299"/>
            <a:ext cx="4337200" cy="3895600"/>
          </a:xfrm>
        </p:spPr>
        <p:txBody>
          <a:bodyPr/>
          <a:lstStyle/>
          <a:p>
            <a:r>
              <a:rPr lang="en-US" sz="2800" b="1"/>
              <a:t>Improved Material Testing &amp; Validation</a:t>
            </a:r>
          </a:p>
          <a:p>
            <a:endParaRPr lang="en-US" sz="2800" b="1"/>
          </a:p>
          <a:p>
            <a:pPr marL="135464" indent="0">
              <a:lnSpc>
                <a:spcPct val="130000"/>
              </a:lnSpc>
              <a:buClr>
                <a:srgbClr val="000000"/>
              </a:buClr>
              <a:buFont typeface="Arial"/>
              <a:buNone/>
            </a:pPr>
            <a:r>
              <a:rPr lang="en-US" sz="1800">
                <a:solidFill>
                  <a:srgbClr val="053640"/>
                </a:solidFill>
                <a:latin typeface="Arial" panose="020B0604020202020204" pitchFamily="34" charset="0"/>
                <a:ea typeface="Verdana" panose="020B0604030504040204" pitchFamily="34" charset="0"/>
                <a:cs typeface="Arial" panose="020B0604020202020204" pitchFamily="34" charset="0"/>
                <a:sym typeface="Arial"/>
              </a:rPr>
              <a:t>We will develop accurate, accelerated testing methods that account for complex, multi-degradation processes in marine environments.</a:t>
            </a:r>
          </a:p>
          <a:p>
            <a:pPr marL="135464" indent="0">
              <a:buNone/>
            </a:pPr>
            <a:endParaRPr lang="en-US" sz="2800" b="1"/>
          </a:p>
        </p:txBody>
      </p:sp>
      <p:sp>
        <p:nvSpPr>
          <p:cNvPr id="4" name="Marcador de texto 3">
            <a:extLst>
              <a:ext uri="{FF2B5EF4-FFF2-40B4-BE49-F238E27FC236}">
                <a16:creationId xmlns:a16="http://schemas.microsoft.com/office/drawing/2014/main" id="{B882C509-F042-5551-060F-C8CCC61E213B}"/>
              </a:ext>
            </a:extLst>
          </p:cNvPr>
          <p:cNvSpPr>
            <a:spLocks noGrp="1"/>
          </p:cNvSpPr>
          <p:nvPr>
            <p:ph type="body" idx="2"/>
          </p:nvPr>
        </p:nvSpPr>
        <p:spPr>
          <a:xfrm>
            <a:off x="5891912" y="1674299"/>
            <a:ext cx="4337200" cy="3895600"/>
          </a:xfrm>
        </p:spPr>
        <p:txBody>
          <a:bodyPr/>
          <a:lstStyle/>
          <a:p>
            <a:r>
              <a:rPr lang="en-US" sz="2800" b="1"/>
              <a:t>Standardized Guidelines for Material Selection</a:t>
            </a:r>
          </a:p>
          <a:p>
            <a:endParaRPr lang="en-US" sz="2800" b="1"/>
          </a:p>
          <a:p>
            <a:pPr marL="135464" indent="0">
              <a:lnSpc>
                <a:spcPct val="130000"/>
              </a:lnSpc>
              <a:buClr>
                <a:srgbClr val="000000"/>
              </a:buClr>
              <a:buFont typeface="Arial"/>
              <a:buNone/>
            </a:pPr>
            <a:r>
              <a:rPr lang="en-US" sz="1800">
                <a:solidFill>
                  <a:srgbClr val="053640"/>
                </a:solidFill>
                <a:latin typeface="Arial" panose="020B0604020202020204" pitchFamily="34" charset="0"/>
                <a:ea typeface="Verdana" panose="020B0604030504040204" pitchFamily="34" charset="0"/>
                <a:cs typeface="Arial" panose="020B0604020202020204" pitchFamily="34" charset="0"/>
                <a:sym typeface="Arial"/>
              </a:rPr>
              <a:t>We will create clear, reliable guidelines will help the industry choose materials that withstand offshore conditions, lowering costs and increasing lifespan.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3B0AB77-C73B-76B1-0344-1B3263B33D8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55215" y="5183701"/>
            <a:ext cx="2081569" cy="2081569"/>
          </a:xfrm>
          <a:prstGeom prst="rect">
            <a:avLst/>
          </a:prstGeom>
        </p:spPr>
      </p:pic>
    </p:spTree>
    <p:extLst>
      <p:ext uri="{BB962C8B-B14F-4D97-AF65-F5344CB8AC3E}">
        <p14:creationId xmlns:p14="http://schemas.microsoft.com/office/powerpoint/2010/main" val="339866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1E63472-C057-AE51-E4D2-7CB070E78A7E}"/>
              </a:ext>
            </a:extLst>
          </p:cNvPr>
          <p:cNvSpPr>
            <a:spLocks noGrp="1"/>
          </p:cNvSpPr>
          <p:nvPr>
            <p:ph type="title"/>
          </p:nvPr>
        </p:nvSpPr>
        <p:spPr>
          <a:xfrm>
            <a:off x="1038800" y="708262"/>
            <a:ext cx="9282800" cy="528400"/>
          </a:xfrm>
        </p:spPr>
        <p:txBody>
          <a:bodyPr/>
          <a:lstStyle/>
          <a:p>
            <a:r>
              <a:rPr lang="en-AU"/>
              <a:t>Our consortium</a:t>
            </a:r>
          </a:p>
        </p:txBody>
      </p:sp>
      <p:grpSp>
        <p:nvGrpSpPr>
          <p:cNvPr id="36" name="Group 35">
            <a:extLst>
              <a:ext uri="{FF2B5EF4-FFF2-40B4-BE49-F238E27FC236}">
                <a16:creationId xmlns:a16="http://schemas.microsoft.com/office/drawing/2014/main" id="{0B8AD217-9243-FAAC-1454-2098EB11602D}"/>
              </a:ext>
            </a:extLst>
          </p:cNvPr>
          <p:cNvGrpSpPr/>
          <p:nvPr/>
        </p:nvGrpSpPr>
        <p:grpSpPr>
          <a:xfrm>
            <a:off x="2469628" y="2152164"/>
            <a:ext cx="6557640" cy="2553672"/>
            <a:chOff x="2469628" y="2152164"/>
            <a:chExt cx="6293451" cy="2553672"/>
          </a:xfrm>
        </p:grpSpPr>
        <p:grpSp>
          <p:nvGrpSpPr>
            <p:cNvPr id="10" name="Grupp 2">
              <a:extLst>
                <a:ext uri="{FF2B5EF4-FFF2-40B4-BE49-F238E27FC236}">
                  <a16:creationId xmlns:a16="http://schemas.microsoft.com/office/drawing/2014/main" id="{E80FB34B-C53C-12C8-886C-EB44EBC5A83B}"/>
                </a:ext>
              </a:extLst>
            </p:cNvPr>
            <p:cNvGrpSpPr/>
            <p:nvPr/>
          </p:nvGrpSpPr>
          <p:grpSpPr>
            <a:xfrm>
              <a:off x="2469628" y="2152164"/>
              <a:ext cx="1856024" cy="1523159"/>
              <a:chOff x="1560945" y="4442691"/>
              <a:chExt cx="1856024" cy="1708728"/>
            </a:xfrm>
          </p:grpSpPr>
          <p:sp>
            <p:nvSpPr>
              <p:cNvPr id="33" name="Rektangel 3">
                <a:extLst>
                  <a:ext uri="{FF2B5EF4-FFF2-40B4-BE49-F238E27FC236}">
                    <a16:creationId xmlns:a16="http://schemas.microsoft.com/office/drawing/2014/main" id="{FC2BD5BB-8B14-7D9C-1563-BE48C9E19EE4}"/>
                  </a:ext>
                </a:extLst>
              </p:cNvPr>
              <p:cNvSpPr/>
              <p:nvPr/>
            </p:nvSpPr>
            <p:spPr>
              <a:xfrm>
                <a:off x="1560945" y="4442691"/>
                <a:ext cx="1708728" cy="170872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Likbent triangel 4">
                <a:extLst>
                  <a:ext uri="{FF2B5EF4-FFF2-40B4-BE49-F238E27FC236}">
                    <a16:creationId xmlns:a16="http://schemas.microsoft.com/office/drawing/2014/main" id="{FD1D70C3-2223-3306-0DBD-4BF10DBA699D}"/>
                  </a:ext>
                </a:extLst>
              </p:cNvPr>
              <p:cNvSpPr/>
              <p:nvPr/>
            </p:nvSpPr>
            <p:spPr>
              <a:xfrm rot="5400000">
                <a:off x="2488958" y="5223408"/>
                <a:ext cx="1708726" cy="147296"/>
              </a:xfrm>
              <a:prstGeom prst="triangle">
                <a:avLst/>
              </a:prstGeom>
              <a:solidFill>
                <a:srgbClr val="222A35"/>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Rektangel 5">
              <a:extLst>
                <a:ext uri="{FF2B5EF4-FFF2-40B4-BE49-F238E27FC236}">
                  <a16:creationId xmlns:a16="http://schemas.microsoft.com/office/drawing/2014/main" id="{F2BF09EE-EB72-BD17-CDFF-E3096911C853}"/>
                </a:ext>
              </a:extLst>
            </p:cNvPr>
            <p:cNvSpPr/>
            <p:nvPr/>
          </p:nvSpPr>
          <p:spPr>
            <a:xfrm>
              <a:off x="4452671" y="2154964"/>
              <a:ext cx="1708728" cy="1523159"/>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Likbent triangel 6">
              <a:extLst>
                <a:ext uri="{FF2B5EF4-FFF2-40B4-BE49-F238E27FC236}">
                  <a16:creationId xmlns:a16="http://schemas.microsoft.com/office/drawing/2014/main" id="{2D02738F-0576-9596-848B-012577E700E4}"/>
                </a:ext>
              </a:extLst>
            </p:cNvPr>
            <p:cNvSpPr/>
            <p:nvPr/>
          </p:nvSpPr>
          <p:spPr>
            <a:xfrm rot="5400000">
              <a:off x="5465887" y="2850478"/>
              <a:ext cx="1511727" cy="120704"/>
            </a:xfrm>
            <a:prstGeom prst="triangle">
              <a:avLst/>
            </a:prstGeom>
            <a:solidFill>
              <a:srgbClr val="222A35"/>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7">
              <a:extLst>
                <a:ext uri="{FF2B5EF4-FFF2-40B4-BE49-F238E27FC236}">
                  <a16:creationId xmlns:a16="http://schemas.microsoft.com/office/drawing/2014/main" id="{4DE8B3C8-195B-3F86-BC3A-442CAEA3E84C}"/>
                </a:ext>
              </a:extLst>
            </p:cNvPr>
            <p:cNvSpPr/>
            <p:nvPr/>
          </p:nvSpPr>
          <p:spPr>
            <a:xfrm>
              <a:off x="6429399" y="2154962"/>
              <a:ext cx="1708728" cy="1523159"/>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Likbent triangel 8">
              <a:extLst>
                <a:ext uri="{FF2B5EF4-FFF2-40B4-BE49-F238E27FC236}">
                  <a16:creationId xmlns:a16="http://schemas.microsoft.com/office/drawing/2014/main" id="{9E5D9ACD-8A72-0D92-BADE-FB477704FEBD}"/>
                </a:ext>
              </a:extLst>
            </p:cNvPr>
            <p:cNvSpPr/>
            <p:nvPr/>
          </p:nvSpPr>
          <p:spPr>
            <a:xfrm rot="5400000">
              <a:off x="7451595" y="2841496"/>
              <a:ext cx="1520359" cy="147296"/>
            </a:xfrm>
            <a:prstGeom prst="triangle">
              <a:avLst/>
            </a:prstGeom>
            <a:solidFill>
              <a:srgbClr val="222A35"/>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1">
              <a:extLst>
                <a:ext uri="{FF2B5EF4-FFF2-40B4-BE49-F238E27FC236}">
                  <a16:creationId xmlns:a16="http://schemas.microsoft.com/office/drawing/2014/main" id="{FE8976DB-1245-830B-16DD-D51B6D867589}"/>
                </a:ext>
              </a:extLst>
            </p:cNvPr>
            <p:cNvSpPr/>
            <p:nvPr/>
          </p:nvSpPr>
          <p:spPr>
            <a:xfrm rot="16200000">
              <a:off x="4837226" y="1404934"/>
              <a:ext cx="933306" cy="566849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F784EAB7-C593-5C64-1902-9273D1D33864}"/>
                </a:ext>
              </a:extLst>
            </p:cNvPr>
            <p:cNvSpPr txBox="1"/>
            <p:nvPr/>
          </p:nvSpPr>
          <p:spPr>
            <a:xfrm>
              <a:off x="2852548" y="2167018"/>
              <a:ext cx="942887" cy="261610"/>
            </a:xfrm>
            <a:prstGeom prst="rect">
              <a:avLst/>
            </a:prstGeom>
            <a:noFill/>
          </p:spPr>
          <p:txBody>
            <a:bodyPr wrap="none" rtlCol="0">
              <a:spAutoFit/>
            </a:bodyPr>
            <a:lstStyle/>
            <a:p>
              <a:r>
                <a:rPr lang="en-US" sz="1100" b="1"/>
                <a:t>Supply Chain</a:t>
              </a:r>
            </a:p>
          </p:txBody>
        </p:sp>
        <p:sp>
          <p:nvSpPr>
            <p:cNvPr id="17" name="textruta 17">
              <a:extLst>
                <a:ext uri="{FF2B5EF4-FFF2-40B4-BE49-F238E27FC236}">
                  <a16:creationId xmlns:a16="http://schemas.microsoft.com/office/drawing/2014/main" id="{EC73DAD6-7D45-17DB-383B-E9D99E9C9FCC}"/>
                </a:ext>
              </a:extLst>
            </p:cNvPr>
            <p:cNvSpPr txBox="1"/>
            <p:nvPr/>
          </p:nvSpPr>
          <p:spPr>
            <a:xfrm>
              <a:off x="4503260" y="2167018"/>
              <a:ext cx="1547218" cy="261610"/>
            </a:xfrm>
            <a:prstGeom prst="rect">
              <a:avLst/>
            </a:prstGeom>
            <a:noFill/>
          </p:spPr>
          <p:txBody>
            <a:bodyPr wrap="none" rtlCol="0">
              <a:spAutoFit/>
            </a:bodyPr>
            <a:lstStyle/>
            <a:p>
              <a:r>
                <a:rPr lang="ca-ES" sz="1100" b="1"/>
                <a:t>Technology Developers</a:t>
              </a:r>
            </a:p>
          </p:txBody>
        </p:sp>
        <p:sp>
          <p:nvSpPr>
            <p:cNvPr id="18" name="textruta 21">
              <a:extLst>
                <a:ext uri="{FF2B5EF4-FFF2-40B4-BE49-F238E27FC236}">
                  <a16:creationId xmlns:a16="http://schemas.microsoft.com/office/drawing/2014/main" id="{46E37FA3-9EAE-2418-9E1B-D7980EF654B2}"/>
                </a:ext>
              </a:extLst>
            </p:cNvPr>
            <p:cNvSpPr txBox="1"/>
            <p:nvPr/>
          </p:nvSpPr>
          <p:spPr>
            <a:xfrm>
              <a:off x="6607007" y="2169818"/>
              <a:ext cx="1356462" cy="261610"/>
            </a:xfrm>
            <a:prstGeom prst="rect">
              <a:avLst/>
            </a:prstGeom>
            <a:noFill/>
          </p:spPr>
          <p:txBody>
            <a:bodyPr wrap="none" rtlCol="0">
              <a:spAutoFit/>
            </a:bodyPr>
            <a:lstStyle/>
            <a:p>
              <a:r>
                <a:rPr lang="ca-ES" sz="1100" b="1"/>
                <a:t>Validation &amp; Impact</a:t>
              </a:r>
            </a:p>
          </p:txBody>
        </p:sp>
        <p:sp>
          <p:nvSpPr>
            <p:cNvPr id="19" name="textruta 22">
              <a:extLst>
                <a:ext uri="{FF2B5EF4-FFF2-40B4-BE49-F238E27FC236}">
                  <a16:creationId xmlns:a16="http://schemas.microsoft.com/office/drawing/2014/main" id="{E4B0B98B-38BD-6FCA-6AA8-660928B798FB}"/>
                </a:ext>
              </a:extLst>
            </p:cNvPr>
            <p:cNvSpPr txBox="1"/>
            <p:nvPr/>
          </p:nvSpPr>
          <p:spPr>
            <a:xfrm>
              <a:off x="2469628" y="3870861"/>
              <a:ext cx="5668499" cy="261610"/>
            </a:xfrm>
            <a:prstGeom prst="rect">
              <a:avLst/>
            </a:prstGeom>
            <a:noFill/>
          </p:spPr>
          <p:txBody>
            <a:bodyPr wrap="square" rtlCol="0">
              <a:spAutoFit/>
            </a:bodyPr>
            <a:lstStyle/>
            <a:p>
              <a:pPr algn="ctr"/>
              <a:r>
                <a:rPr lang="sv-SE" sz="1100" b="1"/>
                <a:t>Research &amp; Innovation </a:t>
              </a:r>
            </a:p>
          </p:txBody>
        </p:sp>
        <p:pic>
          <p:nvPicPr>
            <p:cNvPr id="20" name="Picture 2" descr="Rise Logo Rgb Pos - Måltid Sverige">
              <a:extLst>
                <a:ext uri="{FF2B5EF4-FFF2-40B4-BE49-F238E27FC236}">
                  <a16:creationId xmlns:a16="http://schemas.microsoft.com/office/drawing/2014/main" id="{B47187C9-62D9-F956-8E47-741ADA6BB55C}"/>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075196" y="3962105"/>
              <a:ext cx="497590" cy="6389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ruta 36">
              <a:extLst>
                <a:ext uri="{FF2B5EF4-FFF2-40B4-BE49-F238E27FC236}">
                  <a16:creationId xmlns:a16="http://schemas.microsoft.com/office/drawing/2014/main" id="{C988A583-02DB-5BFC-8415-FA65253E0D57}"/>
                </a:ext>
              </a:extLst>
            </p:cNvPr>
            <p:cNvSpPr txBox="1"/>
            <p:nvPr/>
          </p:nvSpPr>
          <p:spPr>
            <a:xfrm rot="16200000">
              <a:off x="7801177" y="2713421"/>
              <a:ext cx="1508305" cy="415498"/>
            </a:xfrm>
            <a:prstGeom prst="rect">
              <a:avLst/>
            </a:prstGeom>
            <a:noFill/>
            <a:ln w="12700">
              <a:solidFill>
                <a:schemeClr val="tx1"/>
              </a:solidFill>
            </a:ln>
          </p:spPr>
          <p:txBody>
            <a:bodyPr wrap="square" rtlCol="0">
              <a:spAutoFit/>
            </a:bodyPr>
            <a:lstStyle/>
            <a:p>
              <a:pPr algn="ctr"/>
              <a:r>
                <a:rPr lang="sv-SE" sz="1050"/>
                <a:t>Market Implementation</a:t>
              </a:r>
            </a:p>
          </p:txBody>
        </p:sp>
        <p:sp>
          <p:nvSpPr>
            <p:cNvPr id="22" name="Pil: upp-ned 41">
              <a:extLst>
                <a:ext uri="{FF2B5EF4-FFF2-40B4-BE49-F238E27FC236}">
                  <a16:creationId xmlns:a16="http://schemas.microsoft.com/office/drawing/2014/main" id="{70CD0089-B3B4-FA4B-7D0A-E1514AEABEA8}"/>
                </a:ext>
              </a:extLst>
            </p:cNvPr>
            <p:cNvSpPr/>
            <p:nvPr/>
          </p:nvSpPr>
          <p:spPr>
            <a:xfrm rot="2120940">
              <a:off x="3065883" y="3508572"/>
              <a:ext cx="236783" cy="414676"/>
            </a:xfrm>
            <a:prstGeom prst="upDownArrow">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il: upp-ned 43">
              <a:extLst>
                <a:ext uri="{FF2B5EF4-FFF2-40B4-BE49-F238E27FC236}">
                  <a16:creationId xmlns:a16="http://schemas.microsoft.com/office/drawing/2014/main" id="{8DA0E226-01E2-BF88-B6B1-0B539E74DCD8}"/>
                </a:ext>
              </a:extLst>
            </p:cNvPr>
            <p:cNvSpPr/>
            <p:nvPr/>
          </p:nvSpPr>
          <p:spPr>
            <a:xfrm rot="2120940">
              <a:off x="5164702" y="3495364"/>
              <a:ext cx="236783" cy="414676"/>
            </a:xfrm>
            <a:prstGeom prst="upDownArrow">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il: upp-ned 44">
              <a:extLst>
                <a:ext uri="{FF2B5EF4-FFF2-40B4-BE49-F238E27FC236}">
                  <a16:creationId xmlns:a16="http://schemas.microsoft.com/office/drawing/2014/main" id="{C7B95D0D-CDFE-A73D-8179-5378B6AF3325}"/>
                </a:ext>
              </a:extLst>
            </p:cNvPr>
            <p:cNvSpPr/>
            <p:nvPr/>
          </p:nvSpPr>
          <p:spPr>
            <a:xfrm rot="2120940">
              <a:off x="7219561" y="3495363"/>
              <a:ext cx="236783" cy="414676"/>
            </a:xfrm>
            <a:prstGeom prst="upDownArrow">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Picture 2" descr="GCE NODE partners with Norway-Asia Business Summit 2019 – Norway-Asia  Business Summit 2020">
              <a:extLst>
                <a:ext uri="{FF2B5EF4-FFF2-40B4-BE49-F238E27FC236}">
                  <a16:creationId xmlns:a16="http://schemas.microsoft.com/office/drawing/2014/main" id="{560B72D1-ADA9-2143-F840-0A5C6814E46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616918" y="2561393"/>
              <a:ext cx="1356463" cy="2864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219A404C-FC08-99C1-F7BB-9E51754B06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5875826" y="4129479"/>
              <a:ext cx="1976728" cy="4745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FCEF88F-6519-01B9-DF41-3D78B212DCA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2647107" y="2482506"/>
              <a:ext cx="641288" cy="6022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E220DAA4-02CC-DAC4-AEA4-DC59B8E985E3}"/>
                </a:ext>
              </a:extLst>
            </p:cNvPr>
            <p:cNvPicPr>
              <a:picLocks noChangeAspect="1"/>
            </p:cNvPicPr>
            <p:nvPr/>
          </p:nvPicPr>
          <p:blipFill>
            <a:blip r:embed="rId6"/>
            <a:stretch>
              <a:fillRect/>
            </a:stretch>
          </p:blipFill>
          <p:spPr>
            <a:xfrm>
              <a:off x="4556984" y="3079635"/>
              <a:ext cx="1450448" cy="369145"/>
            </a:xfrm>
            <a:prstGeom prst="rect">
              <a:avLst/>
            </a:prstGeom>
          </p:spPr>
        </p:pic>
        <p:pic>
          <p:nvPicPr>
            <p:cNvPr id="29" name="Picture 4">
              <a:extLst>
                <a:ext uri="{FF2B5EF4-FFF2-40B4-BE49-F238E27FC236}">
                  <a16:creationId xmlns:a16="http://schemas.microsoft.com/office/drawing/2014/main" id="{2A572617-03E1-1876-1651-0156759DCEE7}"/>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l="-1245" r="-904"/>
            <a:stretch/>
          </p:blipFill>
          <p:spPr bwMode="auto">
            <a:xfrm>
              <a:off x="6595046" y="3037044"/>
              <a:ext cx="1377666" cy="35297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E4B82DB-FE50-F1AE-EC92-2FCDAE8837DF}"/>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p:blipFill>
          <p:spPr bwMode="auto">
            <a:xfrm>
              <a:off x="4698553" y="2443482"/>
              <a:ext cx="1104387" cy="5044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C8342111-342E-B6BC-A453-F1333883D82C}"/>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999864" y="3153359"/>
              <a:ext cx="1011736" cy="3388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343F4468-6B20-C8AC-8157-2B858612D94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023803" y="4240024"/>
              <a:ext cx="1475813" cy="272343"/>
            </a:xfrm>
            <a:prstGeom prst="rect">
              <a:avLst/>
            </a:prstGeom>
          </p:spPr>
        </p:pic>
      </p:grpSp>
      <p:pic>
        <p:nvPicPr>
          <p:cNvPr id="35" name="Picture 34" descr="A black background with a black square&#10;&#10;Description automatically generated with medium confidence">
            <a:extLst>
              <a:ext uri="{FF2B5EF4-FFF2-40B4-BE49-F238E27FC236}">
                <a16:creationId xmlns:a16="http://schemas.microsoft.com/office/drawing/2014/main" id="{62687D47-E8CF-E961-496B-295C138FFDD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055215" y="5183701"/>
            <a:ext cx="2081569" cy="2081569"/>
          </a:xfrm>
          <a:prstGeom prst="rect">
            <a:avLst/>
          </a:prstGeom>
        </p:spPr>
      </p:pic>
    </p:spTree>
    <p:extLst>
      <p:ext uri="{BB962C8B-B14F-4D97-AF65-F5344CB8AC3E}">
        <p14:creationId xmlns:p14="http://schemas.microsoft.com/office/powerpoint/2010/main" val="28599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1E63472-C057-AE51-E4D2-7CB070E78A7E}"/>
              </a:ext>
            </a:extLst>
          </p:cNvPr>
          <p:cNvSpPr>
            <a:spLocks noGrp="1"/>
          </p:cNvSpPr>
          <p:nvPr>
            <p:ph type="title"/>
          </p:nvPr>
        </p:nvSpPr>
        <p:spPr>
          <a:xfrm>
            <a:off x="887430" y="72695"/>
            <a:ext cx="9282800" cy="528400"/>
          </a:xfrm>
        </p:spPr>
        <p:txBody>
          <a:bodyPr/>
          <a:lstStyle/>
          <a:p>
            <a:r>
              <a:rPr lang="en-AU"/>
              <a:t>Methodology</a:t>
            </a:r>
          </a:p>
        </p:txBody>
      </p:sp>
      <p:sp>
        <p:nvSpPr>
          <p:cNvPr id="2" name="Rectangle: Rounded Corners 1">
            <a:extLst>
              <a:ext uri="{FF2B5EF4-FFF2-40B4-BE49-F238E27FC236}">
                <a16:creationId xmlns:a16="http://schemas.microsoft.com/office/drawing/2014/main" id="{85049540-6E58-7B16-ED51-DD4DA2ABDADC}"/>
              </a:ext>
            </a:extLst>
          </p:cNvPr>
          <p:cNvSpPr/>
          <p:nvPr/>
        </p:nvSpPr>
        <p:spPr>
          <a:xfrm>
            <a:off x="9656231" y="4352515"/>
            <a:ext cx="1801597" cy="1906479"/>
          </a:xfrm>
          <a:prstGeom prst="roundRect">
            <a:avLst>
              <a:gd name="adj" fmla="val 25441"/>
            </a:avLst>
          </a:prstGeom>
          <a:solidFill>
            <a:srgbClr val="A1F6A9"/>
          </a:solid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284F8048-B80B-4C84-0626-97A26C5C23E1}"/>
              </a:ext>
            </a:extLst>
          </p:cNvPr>
          <p:cNvSpPr/>
          <p:nvPr/>
        </p:nvSpPr>
        <p:spPr>
          <a:xfrm rot="5400000">
            <a:off x="9390393" y="-22681"/>
            <a:ext cx="1651904" cy="3613159"/>
          </a:xfrm>
          <a:prstGeom prst="roundRect">
            <a:avLst>
              <a:gd name="adj" fmla="val 29082"/>
            </a:avLst>
          </a:prstGeom>
          <a:solidFill>
            <a:srgbClr val="FFE399"/>
          </a:solid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1FC6C628-A339-C4F3-BF16-5F37233CE43D}"/>
              </a:ext>
            </a:extLst>
          </p:cNvPr>
          <p:cNvSpPr/>
          <p:nvPr/>
        </p:nvSpPr>
        <p:spPr>
          <a:xfrm>
            <a:off x="517426" y="3570554"/>
            <a:ext cx="1952653" cy="1425259"/>
          </a:xfrm>
          <a:prstGeom prst="roundRect">
            <a:avLst/>
          </a:prstGeom>
          <a:solidFill>
            <a:srgbClr val="AFCFED"/>
          </a:solid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91D552D-CF24-D764-4554-9C34AF452E30}"/>
              </a:ext>
            </a:extLst>
          </p:cNvPr>
          <p:cNvPicPr>
            <a:picLocks noChangeAspect="1"/>
          </p:cNvPicPr>
          <p:nvPr/>
        </p:nvPicPr>
        <p:blipFill>
          <a:blip r:embed="rId2"/>
          <a:stretch>
            <a:fillRect/>
          </a:stretch>
        </p:blipFill>
        <p:spPr>
          <a:xfrm>
            <a:off x="8534396" y="1048132"/>
            <a:ext cx="3363899" cy="1441282"/>
          </a:xfrm>
          <a:prstGeom prst="rect">
            <a:avLst/>
          </a:prstGeom>
          <a:ln>
            <a:noFill/>
          </a:ln>
          <a:effectLst>
            <a:softEdge rad="112500"/>
          </a:effectLst>
        </p:spPr>
      </p:pic>
      <p:pic>
        <p:nvPicPr>
          <p:cNvPr id="7" name="Picture 6" descr="Graphical user interface, application&#10;&#10;Description automatically generated">
            <a:extLst>
              <a:ext uri="{FF2B5EF4-FFF2-40B4-BE49-F238E27FC236}">
                <a16:creationId xmlns:a16="http://schemas.microsoft.com/office/drawing/2014/main" id="{FB3E301B-583C-E6C7-62DD-9E4B1ADB3A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2586" y="3651903"/>
            <a:ext cx="1692500" cy="1262423"/>
          </a:xfrm>
          <a:prstGeom prst="rect">
            <a:avLst/>
          </a:prstGeom>
        </p:spPr>
      </p:pic>
      <p:sp>
        <p:nvSpPr>
          <p:cNvPr id="8" name="Rectangle: Rounded Corners 7">
            <a:extLst>
              <a:ext uri="{FF2B5EF4-FFF2-40B4-BE49-F238E27FC236}">
                <a16:creationId xmlns:a16="http://schemas.microsoft.com/office/drawing/2014/main" id="{632479CE-F866-F198-376F-70BA1FCB83EC}"/>
              </a:ext>
            </a:extLst>
          </p:cNvPr>
          <p:cNvSpPr/>
          <p:nvPr/>
        </p:nvSpPr>
        <p:spPr>
          <a:xfrm>
            <a:off x="10247101" y="2660088"/>
            <a:ext cx="1367725" cy="1651906"/>
          </a:xfrm>
          <a:prstGeom prst="roundRect">
            <a:avLst>
              <a:gd name="adj" fmla="val 23173"/>
            </a:avLst>
          </a:prstGeom>
          <a:solidFill>
            <a:srgbClr val="A1F6A9"/>
          </a:solid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952FD7FA-46BC-A894-2F9E-A628322FADF7}"/>
              </a:ext>
            </a:extLst>
          </p:cNvPr>
          <p:cNvSpPr/>
          <p:nvPr/>
        </p:nvSpPr>
        <p:spPr>
          <a:xfrm>
            <a:off x="1688587" y="635410"/>
            <a:ext cx="811967" cy="2847835"/>
          </a:xfrm>
          <a:prstGeom prst="roundRect">
            <a:avLst>
              <a:gd name="adj" fmla="val 30759"/>
            </a:avLst>
          </a:prstGeom>
          <a:solidFill>
            <a:srgbClr val="FFE399"/>
          </a:solid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 name="Picture 35" descr="A metal cylinder with a tube in it&#10;&#10;Description automatically generated">
            <a:extLst>
              <a:ext uri="{FF2B5EF4-FFF2-40B4-BE49-F238E27FC236}">
                <a16:creationId xmlns:a16="http://schemas.microsoft.com/office/drawing/2014/main" id="{82888C67-126A-809D-1A8F-83D086D90F1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10164588" y="2979250"/>
            <a:ext cx="1477988" cy="1108491"/>
          </a:xfrm>
          <a:prstGeom prst="rect">
            <a:avLst/>
          </a:prstGeom>
          <a:ln>
            <a:noFill/>
          </a:ln>
          <a:effectLst>
            <a:softEdge rad="112500"/>
          </a:effectLst>
        </p:spPr>
      </p:pic>
      <p:pic>
        <p:nvPicPr>
          <p:cNvPr id="37" name="Picture 36" descr="A picture containing rocket&#10;&#10;Description automatically generated">
            <a:extLst>
              <a:ext uri="{FF2B5EF4-FFF2-40B4-BE49-F238E27FC236}">
                <a16:creationId xmlns:a16="http://schemas.microsoft.com/office/drawing/2014/main" id="{244A9510-DD66-4689-D0DD-BC556FEB834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38541" y="683317"/>
            <a:ext cx="1258452" cy="2847835"/>
          </a:xfrm>
          <a:prstGeom prst="rect">
            <a:avLst/>
          </a:prstGeom>
        </p:spPr>
      </p:pic>
      <p:cxnSp>
        <p:nvCxnSpPr>
          <p:cNvPr id="38" name="Straight Connector 37">
            <a:extLst>
              <a:ext uri="{FF2B5EF4-FFF2-40B4-BE49-F238E27FC236}">
                <a16:creationId xmlns:a16="http://schemas.microsoft.com/office/drawing/2014/main" id="{0E671A75-2BC4-122D-79E8-4C112F2FF24A}"/>
              </a:ext>
            </a:extLst>
          </p:cNvPr>
          <p:cNvCxnSpPr>
            <a:cxnSpLocks/>
            <a:endCxn id="57" idx="2"/>
          </p:cNvCxnSpPr>
          <p:nvPr/>
        </p:nvCxnSpPr>
        <p:spPr>
          <a:xfrm>
            <a:off x="2508204" y="1866620"/>
            <a:ext cx="1724795" cy="397962"/>
          </a:xfrm>
          <a:prstGeom prst="line">
            <a:avLst/>
          </a:prstGeom>
          <a:noFill/>
          <a:ln w="38100" cap="flat" cmpd="sng" algn="ctr">
            <a:solidFill>
              <a:srgbClr val="FFE399"/>
            </a:solidFill>
            <a:prstDash val="solid"/>
            <a:miter lim="800000"/>
          </a:ln>
          <a:effectLst/>
        </p:spPr>
      </p:cxnSp>
      <p:cxnSp>
        <p:nvCxnSpPr>
          <p:cNvPr id="39" name="Straight Connector 38">
            <a:extLst>
              <a:ext uri="{FF2B5EF4-FFF2-40B4-BE49-F238E27FC236}">
                <a16:creationId xmlns:a16="http://schemas.microsoft.com/office/drawing/2014/main" id="{40A74D75-B350-425D-7D1F-DEE967635D51}"/>
              </a:ext>
            </a:extLst>
          </p:cNvPr>
          <p:cNvCxnSpPr>
            <a:cxnSpLocks/>
          </p:cNvCxnSpPr>
          <p:nvPr/>
        </p:nvCxnSpPr>
        <p:spPr>
          <a:xfrm flipV="1">
            <a:off x="9153228" y="3429000"/>
            <a:ext cx="1125318" cy="237789"/>
          </a:xfrm>
          <a:prstGeom prst="line">
            <a:avLst/>
          </a:prstGeom>
          <a:noFill/>
          <a:ln w="38100" cap="flat" cmpd="sng" algn="ctr">
            <a:solidFill>
              <a:srgbClr val="A1F6A9"/>
            </a:solidFill>
            <a:prstDash val="solid"/>
            <a:miter lim="800000"/>
          </a:ln>
          <a:effectLst/>
        </p:spPr>
      </p:cxnSp>
      <p:cxnSp>
        <p:nvCxnSpPr>
          <p:cNvPr id="40" name="Straight Connector 39">
            <a:extLst>
              <a:ext uri="{FF2B5EF4-FFF2-40B4-BE49-F238E27FC236}">
                <a16:creationId xmlns:a16="http://schemas.microsoft.com/office/drawing/2014/main" id="{47BEFDCE-6F51-9BED-23BD-3344614A305E}"/>
              </a:ext>
            </a:extLst>
          </p:cNvPr>
          <p:cNvCxnSpPr>
            <a:cxnSpLocks/>
            <a:endCxn id="2" idx="1"/>
          </p:cNvCxnSpPr>
          <p:nvPr/>
        </p:nvCxnSpPr>
        <p:spPr>
          <a:xfrm>
            <a:off x="8949868" y="5272397"/>
            <a:ext cx="706363" cy="33358"/>
          </a:xfrm>
          <a:prstGeom prst="line">
            <a:avLst/>
          </a:prstGeom>
          <a:noFill/>
          <a:ln w="38100" cap="flat" cmpd="sng" algn="ctr">
            <a:solidFill>
              <a:srgbClr val="A1F6A9"/>
            </a:solidFill>
            <a:prstDash val="solid"/>
            <a:miter lim="800000"/>
          </a:ln>
          <a:effectLst/>
        </p:spPr>
      </p:cxnSp>
      <p:pic>
        <p:nvPicPr>
          <p:cNvPr id="41" name="Picture 40">
            <a:extLst>
              <a:ext uri="{FF2B5EF4-FFF2-40B4-BE49-F238E27FC236}">
                <a16:creationId xmlns:a16="http://schemas.microsoft.com/office/drawing/2014/main" id="{10BE012E-B4C0-F319-14AA-E10B9B077C1D}"/>
              </a:ext>
            </a:extLst>
          </p:cNvPr>
          <p:cNvPicPr>
            <a:picLocks noChangeAspect="1"/>
          </p:cNvPicPr>
          <p:nvPr/>
        </p:nvPicPr>
        <p:blipFill>
          <a:blip r:embed="rId6"/>
          <a:stretch>
            <a:fillRect/>
          </a:stretch>
        </p:blipFill>
        <p:spPr>
          <a:xfrm>
            <a:off x="9824704" y="4433557"/>
            <a:ext cx="1507762" cy="1741488"/>
          </a:xfrm>
          <a:prstGeom prst="rect">
            <a:avLst/>
          </a:prstGeom>
        </p:spPr>
      </p:pic>
      <p:cxnSp>
        <p:nvCxnSpPr>
          <p:cNvPr id="42" name="Straight Connector 41">
            <a:extLst>
              <a:ext uri="{FF2B5EF4-FFF2-40B4-BE49-F238E27FC236}">
                <a16:creationId xmlns:a16="http://schemas.microsoft.com/office/drawing/2014/main" id="{6B8C00B4-66B1-D77E-5A41-391962830C8C}"/>
              </a:ext>
            </a:extLst>
          </p:cNvPr>
          <p:cNvCxnSpPr>
            <a:cxnSpLocks/>
            <a:endCxn id="53" idx="2"/>
          </p:cNvCxnSpPr>
          <p:nvPr/>
        </p:nvCxnSpPr>
        <p:spPr>
          <a:xfrm flipV="1">
            <a:off x="2400640" y="4233677"/>
            <a:ext cx="592706" cy="196353"/>
          </a:xfrm>
          <a:prstGeom prst="line">
            <a:avLst/>
          </a:prstGeom>
          <a:noFill/>
          <a:ln w="38100" cap="flat" cmpd="sng" algn="ctr">
            <a:solidFill>
              <a:srgbClr val="AFCFED"/>
            </a:solidFill>
            <a:prstDash val="solid"/>
            <a:miter lim="800000"/>
          </a:ln>
          <a:effectLst/>
        </p:spPr>
      </p:cxnSp>
      <p:cxnSp>
        <p:nvCxnSpPr>
          <p:cNvPr id="43" name="Straight Connector 42">
            <a:extLst>
              <a:ext uri="{FF2B5EF4-FFF2-40B4-BE49-F238E27FC236}">
                <a16:creationId xmlns:a16="http://schemas.microsoft.com/office/drawing/2014/main" id="{C6AB64C7-FAF4-6FAD-45C4-3654183E0736}"/>
              </a:ext>
            </a:extLst>
          </p:cNvPr>
          <p:cNvCxnSpPr>
            <a:cxnSpLocks/>
            <a:endCxn id="4" idx="2"/>
          </p:cNvCxnSpPr>
          <p:nvPr/>
        </p:nvCxnSpPr>
        <p:spPr>
          <a:xfrm flipV="1">
            <a:off x="7949481" y="1783899"/>
            <a:ext cx="460285" cy="339991"/>
          </a:xfrm>
          <a:prstGeom prst="line">
            <a:avLst/>
          </a:prstGeom>
          <a:noFill/>
          <a:ln w="38100" cap="flat" cmpd="sng" algn="ctr">
            <a:solidFill>
              <a:srgbClr val="FFE399"/>
            </a:solidFill>
            <a:prstDash val="solid"/>
            <a:miter lim="800000"/>
          </a:ln>
          <a:effectLst/>
        </p:spPr>
      </p:cxnSp>
      <p:sp>
        <p:nvSpPr>
          <p:cNvPr id="47" name="Rectangle: Rounded Corners 46">
            <a:extLst>
              <a:ext uri="{FF2B5EF4-FFF2-40B4-BE49-F238E27FC236}">
                <a16:creationId xmlns:a16="http://schemas.microsoft.com/office/drawing/2014/main" id="{18BFB1C9-C2D7-5DF4-CD0D-09981A6D474F}"/>
              </a:ext>
            </a:extLst>
          </p:cNvPr>
          <p:cNvSpPr/>
          <p:nvPr/>
        </p:nvSpPr>
        <p:spPr>
          <a:xfrm>
            <a:off x="887430" y="5130592"/>
            <a:ext cx="2090617" cy="1396687"/>
          </a:xfrm>
          <a:prstGeom prst="roundRect">
            <a:avLst/>
          </a:prstGeom>
          <a:solidFill>
            <a:srgbClr val="AFCFED"/>
          </a:solid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5B3EAEF5-2145-7E6E-D4C2-804070BC4DC4}"/>
              </a:ext>
            </a:extLst>
          </p:cNvPr>
          <p:cNvGrpSpPr/>
          <p:nvPr/>
        </p:nvGrpSpPr>
        <p:grpSpPr>
          <a:xfrm>
            <a:off x="4232999" y="401582"/>
            <a:ext cx="3726000" cy="3726000"/>
            <a:chOff x="5137529" y="-1181946"/>
            <a:chExt cx="4111117" cy="4111117"/>
          </a:xfrm>
        </p:grpSpPr>
        <p:sp>
          <p:nvSpPr>
            <p:cNvPr id="57" name="Oval 56">
              <a:extLst>
                <a:ext uri="{FF2B5EF4-FFF2-40B4-BE49-F238E27FC236}">
                  <a16:creationId xmlns:a16="http://schemas.microsoft.com/office/drawing/2014/main" id="{9A9A1C69-15DB-5E82-E2B0-F5DB6FAA7CF3}"/>
                </a:ext>
              </a:extLst>
            </p:cNvPr>
            <p:cNvSpPr/>
            <p:nvPr/>
          </p:nvSpPr>
          <p:spPr>
            <a:xfrm>
              <a:off x="5137529" y="-1181946"/>
              <a:ext cx="4111117" cy="4111117"/>
            </a:xfrm>
            <a:prstGeom prst="ellipse">
              <a:avLst/>
            </a:prstGeom>
            <a:gradFill rotWithShape="0">
              <a:gsLst>
                <a:gs pos="0">
                  <a:srgbClr val="FFC000">
                    <a:alpha val="50000"/>
                    <a:hueOff val="0"/>
                    <a:satOff val="0"/>
                    <a:lumOff val="0"/>
                    <a:alphaOff val="0"/>
                    <a:satMod val="103000"/>
                    <a:lumMod val="102000"/>
                    <a:tint val="94000"/>
                  </a:srgbClr>
                </a:gs>
                <a:gs pos="50000">
                  <a:srgbClr val="FFC000">
                    <a:alpha val="50000"/>
                    <a:hueOff val="0"/>
                    <a:satOff val="0"/>
                    <a:lumOff val="0"/>
                    <a:alphaOff val="0"/>
                    <a:satMod val="110000"/>
                    <a:lumMod val="100000"/>
                    <a:shade val="100000"/>
                  </a:srgbClr>
                </a:gs>
                <a:gs pos="100000">
                  <a:srgbClr val="FFC000">
                    <a:alpha val="50000"/>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0">
              <a:scrgbClr r="0" g="0" b="0"/>
            </a:effectRef>
            <a:fontRef idx="minor">
              <a:schemeClr val="tx1"/>
            </a:fontRef>
          </p:style>
          <p:txBody>
            <a:bodyPr/>
            <a:lstStyle/>
            <a:p>
              <a:endParaRPr lang="en-GB"/>
            </a:p>
          </p:txBody>
        </p:sp>
        <p:sp>
          <p:nvSpPr>
            <p:cNvPr id="58" name="Oval 4">
              <a:extLst>
                <a:ext uri="{FF2B5EF4-FFF2-40B4-BE49-F238E27FC236}">
                  <a16:creationId xmlns:a16="http://schemas.microsoft.com/office/drawing/2014/main" id="{37E3EDF9-EE76-E183-E560-FE54136A5EB9}"/>
                </a:ext>
              </a:extLst>
            </p:cNvPr>
            <p:cNvSpPr txBox="1"/>
            <p:nvPr/>
          </p:nvSpPr>
          <p:spPr>
            <a:xfrm>
              <a:off x="6173186" y="-431812"/>
              <a:ext cx="2131799" cy="130814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Offshore Renewable Energy Sector Needs</a:t>
              </a:r>
            </a:p>
          </p:txBody>
        </p:sp>
      </p:grpSp>
      <p:pic>
        <p:nvPicPr>
          <p:cNvPr id="48" name="Picture 47" descr="A person sitting in front of a red machine&#10;&#10;Description automatically generated">
            <a:extLst>
              <a:ext uri="{FF2B5EF4-FFF2-40B4-BE49-F238E27FC236}">
                <a16:creationId xmlns:a16="http://schemas.microsoft.com/office/drawing/2014/main" id="{1631660B-79D4-77A7-AE8A-A2CEABA7041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0441" y="5239012"/>
            <a:ext cx="1601277" cy="1200958"/>
          </a:xfrm>
          <a:prstGeom prst="rect">
            <a:avLst/>
          </a:prstGeom>
        </p:spPr>
      </p:pic>
      <p:cxnSp>
        <p:nvCxnSpPr>
          <p:cNvPr id="49" name="Straight Connector 48">
            <a:extLst>
              <a:ext uri="{FF2B5EF4-FFF2-40B4-BE49-F238E27FC236}">
                <a16:creationId xmlns:a16="http://schemas.microsoft.com/office/drawing/2014/main" id="{E4D1357B-FE2E-3772-3915-E188A20FFF27}"/>
              </a:ext>
            </a:extLst>
          </p:cNvPr>
          <p:cNvCxnSpPr>
            <a:cxnSpLocks/>
            <a:endCxn id="53" idx="3"/>
          </p:cNvCxnSpPr>
          <p:nvPr/>
        </p:nvCxnSpPr>
        <p:spPr>
          <a:xfrm flipV="1">
            <a:off x="2740543" y="5551122"/>
            <a:ext cx="798463" cy="155890"/>
          </a:xfrm>
          <a:prstGeom prst="line">
            <a:avLst/>
          </a:prstGeom>
          <a:noFill/>
          <a:ln w="38100" cap="flat" cmpd="sng" algn="ctr">
            <a:solidFill>
              <a:srgbClr val="AFCFED"/>
            </a:solidFill>
            <a:prstDash val="solid"/>
            <a:miter lim="800000"/>
          </a:ln>
          <a:effectLst/>
        </p:spPr>
      </p:cxnSp>
      <p:grpSp>
        <p:nvGrpSpPr>
          <p:cNvPr id="51" name="Group 50">
            <a:extLst>
              <a:ext uri="{FF2B5EF4-FFF2-40B4-BE49-F238E27FC236}">
                <a16:creationId xmlns:a16="http://schemas.microsoft.com/office/drawing/2014/main" id="{7FA99D61-75F5-60FF-D788-D4DB50096A72}"/>
              </a:ext>
            </a:extLst>
          </p:cNvPr>
          <p:cNvGrpSpPr/>
          <p:nvPr/>
        </p:nvGrpSpPr>
        <p:grpSpPr>
          <a:xfrm>
            <a:off x="5562223" y="2392676"/>
            <a:ext cx="3726000" cy="3726000"/>
            <a:chOff x="5523869" y="2655096"/>
            <a:chExt cx="4111117" cy="4111117"/>
          </a:xfrm>
        </p:grpSpPr>
        <p:sp>
          <p:nvSpPr>
            <p:cNvPr id="55" name="Oval 54">
              <a:extLst>
                <a:ext uri="{FF2B5EF4-FFF2-40B4-BE49-F238E27FC236}">
                  <a16:creationId xmlns:a16="http://schemas.microsoft.com/office/drawing/2014/main" id="{DDBA9D06-83DF-80F1-A217-5D53D23D7F60}"/>
                </a:ext>
              </a:extLst>
            </p:cNvPr>
            <p:cNvSpPr/>
            <p:nvPr/>
          </p:nvSpPr>
          <p:spPr>
            <a:xfrm>
              <a:off x="5523869" y="2655096"/>
              <a:ext cx="4111117" cy="4111117"/>
            </a:xfrm>
            <a:prstGeom prst="ellipse">
              <a:avLst/>
            </a:prstGeom>
            <a:gradFill rotWithShape="0">
              <a:gsLst>
                <a:gs pos="0">
                  <a:srgbClr val="FFC000">
                    <a:alpha val="50000"/>
                    <a:hueOff val="4900445"/>
                    <a:satOff val="-20388"/>
                    <a:lumOff val="4804"/>
                    <a:alphaOff val="0"/>
                    <a:satMod val="103000"/>
                    <a:lumMod val="102000"/>
                    <a:tint val="94000"/>
                  </a:srgbClr>
                </a:gs>
                <a:gs pos="50000">
                  <a:srgbClr val="FFC000">
                    <a:alpha val="50000"/>
                    <a:hueOff val="4900445"/>
                    <a:satOff val="-20388"/>
                    <a:lumOff val="4804"/>
                    <a:alphaOff val="0"/>
                    <a:satMod val="110000"/>
                    <a:lumMod val="100000"/>
                    <a:shade val="100000"/>
                  </a:srgbClr>
                </a:gs>
                <a:gs pos="100000">
                  <a:srgbClr val="FFC000">
                    <a:alpha val="50000"/>
                    <a:hueOff val="4900445"/>
                    <a:satOff val="-20388"/>
                    <a:lumOff val="4804"/>
                    <a:alphaOff val="0"/>
                    <a:lumMod val="99000"/>
                    <a:satMod val="120000"/>
                    <a:shade val="78000"/>
                  </a:srgbClr>
                </a:gs>
              </a:gsLst>
              <a:lin ang="5400000" scaled="0"/>
            </a:gradFill>
            <a:ln>
              <a:noFill/>
            </a:ln>
            <a:effectLst/>
          </p:spPr>
          <p:style>
            <a:lnRef idx="0">
              <a:scrgbClr r="0" g="0" b="0"/>
            </a:lnRef>
            <a:fillRef idx="3">
              <a:scrgbClr r="0" g="0" b="0"/>
            </a:fillRef>
            <a:effectRef idx="0">
              <a:scrgbClr r="0" g="0" b="0"/>
            </a:effectRef>
            <a:fontRef idx="minor">
              <a:schemeClr val="tx1"/>
            </a:fontRef>
          </p:style>
          <p:txBody>
            <a:bodyPr/>
            <a:lstStyle/>
            <a:p>
              <a:endParaRPr lang="en-GB"/>
            </a:p>
          </p:txBody>
        </p:sp>
        <p:sp>
          <p:nvSpPr>
            <p:cNvPr id="56" name="Oval 6">
              <a:extLst>
                <a:ext uri="{FF2B5EF4-FFF2-40B4-BE49-F238E27FC236}">
                  <a16:creationId xmlns:a16="http://schemas.microsoft.com/office/drawing/2014/main" id="{4CC517E8-9678-209D-8CFC-83AC206CCCBA}"/>
                </a:ext>
              </a:extLst>
            </p:cNvPr>
            <p:cNvSpPr txBox="1"/>
            <p:nvPr/>
          </p:nvSpPr>
          <p:spPr>
            <a:xfrm>
              <a:off x="6663033" y="3954719"/>
              <a:ext cx="2205298" cy="159885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Accelerated</a:t>
              </a:r>
              <a:r>
                <a:rPr lang="en-US" sz="2000" b="1" i="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 Tests</a:t>
              </a:r>
            </a:p>
            <a:p>
              <a:pPr marL="0" lvl="0" indent="0" algn="ctr" defTabSz="889000">
                <a:lnSpc>
                  <a:spcPct val="90000"/>
                </a:lnSpc>
                <a:spcBef>
                  <a:spcPct val="0"/>
                </a:spcBef>
                <a:spcAft>
                  <a:spcPct val="35000"/>
                </a:spcAft>
                <a:buNone/>
              </a:pPr>
              <a:r>
                <a:rPr lang="en-US" sz="1800" i="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Lab Scale</a:t>
              </a:r>
            </a:p>
            <a:p>
              <a:pPr marL="0" lvl="0" indent="0" algn="ctr" defTabSz="889000">
                <a:lnSpc>
                  <a:spcPct val="90000"/>
                </a:lnSpc>
                <a:spcBef>
                  <a:spcPct val="0"/>
                </a:spcBef>
                <a:spcAft>
                  <a:spcPct val="35000"/>
                </a:spcAft>
                <a:buNone/>
              </a:pPr>
              <a:r>
                <a:rPr lang="en-US" sz="1800" i="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Multi-degradation Testing</a:t>
              </a:r>
            </a:p>
          </p:txBody>
        </p:sp>
      </p:grpSp>
      <p:grpSp>
        <p:nvGrpSpPr>
          <p:cNvPr id="52" name="Group 51">
            <a:extLst>
              <a:ext uri="{FF2B5EF4-FFF2-40B4-BE49-F238E27FC236}">
                <a16:creationId xmlns:a16="http://schemas.microsoft.com/office/drawing/2014/main" id="{A233BCC3-9EC6-461E-8BCA-9D7E0D231894}"/>
              </a:ext>
            </a:extLst>
          </p:cNvPr>
          <p:cNvGrpSpPr/>
          <p:nvPr/>
        </p:nvGrpSpPr>
        <p:grpSpPr>
          <a:xfrm>
            <a:off x="2993346" y="2370529"/>
            <a:ext cx="3726000" cy="3726296"/>
            <a:chOff x="2557012" y="2655096"/>
            <a:chExt cx="4111117" cy="4111117"/>
          </a:xfrm>
        </p:grpSpPr>
        <p:sp>
          <p:nvSpPr>
            <p:cNvPr id="53" name="Oval 52">
              <a:extLst>
                <a:ext uri="{FF2B5EF4-FFF2-40B4-BE49-F238E27FC236}">
                  <a16:creationId xmlns:a16="http://schemas.microsoft.com/office/drawing/2014/main" id="{69AFFE14-1461-6CE6-D3BC-1B4420F5A2C2}"/>
                </a:ext>
              </a:extLst>
            </p:cNvPr>
            <p:cNvSpPr/>
            <p:nvPr/>
          </p:nvSpPr>
          <p:spPr>
            <a:xfrm>
              <a:off x="2557012" y="2655096"/>
              <a:ext cx="4111117" cy="4111117"/>
            </a:xfrm>
            <a:prstGeom prst="ellipse">
              <a:avLst/>
            </a:prstGeom>
            <a:gradFill rotWithShape="0">
              <a:gsLst>
                <a:gs pos="0">
                  <a:srgbClr val="FFC000">
                    <a:alpha val="50000"/>
                    <a:hueOff val="9800891"/>
                    <a:satOff val="-40777"/>
                    <a:lumOff val="9608"/>
                    <a:alphaOff val="0"/>
                    <a:satMod val="103000"/>
                    <a:lumMod val="102000"/>
                    <a:tint val="94000"/>
                  </a:srgbClr>
                </a:gs>
                <a:gs pos="50000">
                  <a:srgbClr val="FFC000">
                    <a:alpha val="50000"/>
                    <a:hueOff val="9800891"/>
                    <a:satOff val="-40777"/>
                    <a:lumOff val="9608"/>
                    <a:alphaOff val="0"/>
                    <a:satMod val="110000"/>
                    <a:lumMod val="100000"/>
                    <a:shade val="100000"/>
                  </a:srgbClr>
                </a:gs>
                <a:gs pos="100000">
                  <a:srgbClr val="FFC000">
                    <a:alpha val="50000"/>
                    <a:hueOff val="9800891"/>
                    <a:satOff val="-40777"/>
                    <a:lumOff val="9608"/>
                    <a:alphaOff val="0"/>
                    <a:lumMod val="99000"/>
                    <a:satMod val="120000"/>
                    <a:shade val="78000"/>
                  </a:srgbClr>
                </a:gs>
              </a:gsLst>
              <a:lin ang="5400000" scaled="0"/>
            </a:gradFill>
            <a:ln>
              <a:noFill/>
            </a:ln>
            <a:effectLst/>
          </p:spPr>
          <p:style>
            <a:lnRef idx="0">
              <a:scrgbClr r="0" g="0" b="0"/>
            </a:lnRef>
            <a:fillRef idx="3">
              <a:scrgbClr r="0" g="0" b="0"/>
            </a:fillRef>
            <a:effectRef idx="0">
              <a:scrgbClr r="0" g="0" b="0"/>
            </a:effectRef>
            <a:fontRef idx="minor">
              <a:schemeClr val="tx1"/>
            </a:fontRef>
          </p:style>
          <p:txBody>
            <a:bodyPr/>
            <a:lstStyle/>
            <a:p>
              <a:endParaRPr lang="en-GB"/>
            </a:p>
          </p:txBody>
        </p:sp>
        <p:sp>
          <p:nvSpPr>
            <p:cNvPr id="54" name="Oval 8">
              <a:extLst>
                <a:ext uri="{FF2B5EF4-FFF2-40B4-BE49-F238E27FC236}">
                  <a16:creationId xmlns:a16="http://schemas.microsoft.com/office/drawing/2014/main" id="{F24CDAA2-2BEB-55B2-B858-CB3C69B04EE9}"/>
                </a:ext>
              </a:extLst>
            </p:cNvPr>
            <p:cNvSpPr txBox="1"/>
            <p:nvPr/>
          </p:nvSpPr>
          <p:spPr>
            <a:xfrm>
              <a:off x="3226023" y="3994542"/>
              <a:ext cx="2051511" cy="159885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Fundamental Research</a:t>
              </a:r>
            </a:p>
            <a:p>
              <a:pPr marL="0" lvl="0" indent="0" algn="ctr" defTabSz="889000">
                <a:lnSpc>
                  <a:spcPct val="90000"/>
                </a:lnSpc>
                <a:spcBef>
                  <a:spcPct val="0"/>
                </a:spcBef>
                <a:spcAft>
                  <a:spcPct val="35000"/>
                </a:spcAft>
                <a:buNone/>
              </a:pPr>
              <a:r>
                <a:rPr lang="en-US" sz="1800" i="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Small Scale</a:t>
              </a:r>
            </a:p>
            <a:p>
              <a:pPr marL="0" lvl="0" indent="0" algn="ctr" defTabSz="889000">
                <a:lnSpc>
                  <a:spcPct val="90000"/>
                </a:lnSpc>
                <a:spcBef>
                  <a:spcPct val="0"/>
                </a:spcBef>
                <a:spcAft>
                  <a:spcPct val="35000"/>
                </a:spcAft>
                <a:buNone/>
              </a:pPr>
              <a:r>
                <a:rPr lang="en-US" sz="1800" i="1" kern="1200" noProof="0">
                  <a:solidFill>
                    <a:sysClr val="windowText" lastClr="000000">
                      <a:hueOff val="0"/>
                      <a:satOff val="0"/>
                      <a:lumOff val="0"/>
                      <a:alphaOff val="0"/>
                    </a:sysClr>
                  </a:solidFill>
                  <a:latin typeface="Roboto" panose="02000000000000000000" pitchFamily="2" charset="0"/>
                  <a:ea typeface="Roboto" panose="02000000000000000000" pitchFamily="2" charset="0"/>
                  <a:cs typeface="Roboto" panose="02000000000000000000" pitchFamily="2" charset="0"/>
                </a:rPr>
                <a:t>Multi-degradation Testing</a:t>
              </a:r>
            </a:p>
          </p:txBody>
        </p:sp>
      </p:grpSp>
      <p:grpSp>
        <p:nvGrpSpPr>
          <p:cNvPr id="44" name="Group 43">
            <a:extLst>
              <a:ext uri="{FF2B5EF4-FFF2-40B4-BE49-F238E27FC236}">
                <a16:creationId xmlns:a16="http://schemas.microsoft.com/office/drawing/2014/main" id="{DAA17C04-1F0B-F55C-01E6-9EF522E694B2}"/>
              </a:ext>
            </a:extLst>
          </p:cNvPr>
          <p:cNvGrpSpPr/>
          <p:nvPr/>
        </p:nvGrpSpPr>
        <p:grpSpPr>
          <a:xfrm>
            <a:off x="4865262" y="2274477"/>
            <a:ext cx="2461475" cy="1339552"/>
            <a:chOff x="3310713" y="3833221"/>
            <a:chExt cx="4828431" cy="2125117"/>
          </a:xfrm>
        </p:grpSpPr>
        <p:sp>
          <p:nvSpPr>
            <p:cNvPr id="45" name="TextBox 44">
              <a:extLst>
                <a:ext uri="{FF2B5EF4-FFF2-40B4-BE49-F238E27FC236}">
                  <a16:creationId xmlns:a16="http://schemas.microsoft.com/office/drawing/2014/main" id="{9D5FA064-7F53-2613-D928-2537F8E624E4}"/>
                </a:ext>
              </a:extLst>
            </p:cNvPr>
            <p:cNvSpPr txBox="1"/>
            <p:nvPr/>
          </p:nvSpPr>
          <p:spPr>
            <a:xfrm>
              <a:off x="3310713" y="4577284"/>
              <a:ext cx="4828431" cy="1381054"/>
            </a:xfrm>
            <a:prstGeom prst="rect">
              <a:avLst/>
            </a:prstGeom>
            <a:noFill/>
          </p:spPr>
          <p:txBody>
            <a:bodyPr wrap="square">
              <a:spAutoFit/>
            </a:bodyPr>
            <a:lstStyle/>
            <a:p>
              <a:pPr algn="ctr">
                <a:buClrTx/>
                <a:buFontTx/>
                <a:buNone/>
                <a:defRPr/>
              </a:pPr>
              <a:r>
                <a:rPr lang="en-SE" sz="4000" kern="1200">
                  <a:solidFill>
                    <a:prstClr val="black"/>
                  </a:solidFill>
                  <a:latin typeface="Trebuchet MS" panose="020B0603020202020204" pitchFamily="34" charset="0"/>
                  <a:ea typeface="+mn-ea"/>
                  <a:cs typeface="Tunga" panose="020B0502040204020203" pitchFamily="34" charset="0"/>
                </a:rPr>
                <a:t>M O R E</a:t>
              </a:r>
              <a:r>
                <a:rPr lang="en-SE" sz="3600" kern="1200">
                  <a:solidFill>
                    <a:prstClr val="black"/>
                  </a:solidFill>
                  <a:latin typeface="Trebuchet MS" panose="020B0603020202020204" pitchFamily="34" charset="0"/>
                  <a:ea typeface="+mn-ea"/>
                  <a:cs typeface="Tunga" panose="020B0502040204020203" pitchFamily="34" charset="0"/>
                </a:rPr>
                <a:t> </a:t>
              </a:r>
            </a:p>
          </p:txBody>
        </p:sp>
        <p:pic>
          <p:nvPicPr>
            <p:cNvPr id="46" name="Picture 45" descr="Shape&#10;&#10;Description automatically generated with low confidence">
              <a:extLst>
                <a:ext uri="{FF2B5EF4-FFF2-40B4-BE49-F238E27FC236}">
                  <a16:creationId xmlns:a16="http://schemas.microsoft.com/office/drawing/2014/main" id="{1FD78607-38AD-7CFA-B116-8609593A539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625511" y="3833221"/>
              <a:ext cx="4414983" cy="1016001"/>
            </a:xfrm>
            <a:prstGeom prst="rect">
              <a:avLst/>
            </a:prstGeom>
          </p:spPr>
        </p:pic>
      </p:grpSp>
    </p:spTree>
    <p:extLst>
      <p:ext uri="{BB962C8B-B14F-4D97-AF65-F5344CB8AC3E}">
        <p14:creationId xmlns:p14="http://schemas.microsoft.com/office/powerpoint/2010/main" val="218812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ECEE1-D086-2511-C598-E0CA40C8822E}"/>
              </a:ext>
            </a:extLst>
          </p:cNvPr>
          <p:cNvSpPr txBox="1"/>
          <p:nvPr/>
        </p:nvSpPr>
        <p:spPr>
          <a:xfrm>
            <a:off x="2107622" y="1196930"/>
            <a:ext cx="7976755" cy="584775"/>
          </a:xfrm>
          <a:prstGeom prst="rect">
            <a:avLst/>
          </a:prstGeom>
          <a:noFill/>
        </p:spPr>
        <p:txBody>
          <a:bodyPr wrap="square">
            <a:spAutoFit/>
          </a:bodyPr>
          <a:lstStyle/>
          <a:p>
            <a:r>
              <a:rPr lang="en-GB" sz="3200" b="1">
                <a:solidFill>
                  <a:srgbClr val="078D96"/>
                </a:solidFill>
                <a:latin typeface="+mj-lt"/>
                <a:cs typeface="Arial" panose="020B0604020202020204" pitchFamily="34" charset="0"/>
              </a:rPr>
              <a:t>Towards Resilient Offshore Renewable Energy</a:t>
            </a:r>
          </a:p>
        </p:txBody>
      </p:sp>
      <p:sp>
        <p:nvSpPr>
          <p:cNvPr id="8" name="Text Placeholder 7">
            <a:extLst>
              <a:ext uri="{FF2B5EF4-FFF2-40B4-BE49-F238E27FC236}">
                <a16:creationId xmlns:a16="http://schemas.microsoft.com/office/drawing/2014/main" id="{DEDF853C-866A-4D36-3B10-0A269A70C255}"/>
              </a:ext>
            </a:extLst>
          </p:cNvPr>
          <p:cNvSpPr>
            <a:spLocks noGrp="1"/>
          </p:cNvSpPr>
          <p:nvPr>
            <p:ph type="body" idx="1"/>
          </p:nvPr>
        </p:nvSpPr>
        <p:spPr>
          <a:xfrm>
            <a:off x="1842654" y="748146"/>
            <a:ext cx="8908473" cy="5971309"/>
          </a:xfrm>
        </p:spPr>
        <p:txBody>
          <a:bodyPr/>
          <a:lstStyle/>
          <a:p>
            <a:pPr marL="67732" indent="0" algn="just">
              <a:buNone/>
            </a:pPr>
            <a:r>
              <a:rPr lang="en-GB" sz="2800"/>
              <a:t>With MORE’s approach, the offshore renewable energy sector will achieve a lower Levelized Cost of Energy (LCOE), reduce environmental impact, and enhance European leadership in the transition to sustainable energy sources. The project will set new industry standards, providing a blueprint for resilient, cost-effective ORE technology.</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5A283034-7AEA-5087-64EB-F7F9A497E01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55215" y="5183701"/>
            <a:ext cx="2081569" cy="2081569"/>
          </a:xfrm>
          <a:prstGeom prst="rect">
            <a:avLst/>
          </a:prstGeom>
        </p:spPr>
      </p:pic>
    </p:spTree>
    <p:extLst>
      <p:ext uri="{BB962C8B-B14F-4D97-AF65-F5344CB8AC3E}">
        <p14:creationId xmlns:p14="http://schemas.microsoft.com/office/powerpoint/2010/main" val="167870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67240" y="651751"/>
            <a:ext cx="9282800" cy="528400"/>
          </a:xfrm>
          <a:prstGeom prst="rect">
            <a:avLst/>
          </a:prstGeom>
        </p:spPr>
        <p:txBody>
          <a:bodyPr spcFirstLastPara="1" wrap="square" lIns="0" tIns="0" rIns="0" bIns="0" anchor="b" anchorCtr="0">
            <a:noAutofit/>
          </a:bodyPr>
          <a:lstStyle/>
          <a:p>
            <a:r>
              <a:rPr lang="en" sz="4000"/>
              <a:t>Contact us!</a:t>
            </a:r>
            <a:endParaRPr sz="4000"/>
          </a:p>
        </p:txBody>
      </p:sp>
      <p:sp>
        <p:nvSpPr>
          <p:cNvPr id="91" name="Google Shape;91;p13"/>
          <p:cNvSpPr txBox="1">
            <a:spLocks noGrp="1"/>
          </p:cNvSpPr>
          <p:nvPr>
            <p:ph type="body" idx="1"/>
          </p:nvPr>
        </p:nvSpPr>
        <p:spPr>
          <a:xfrm>
            <a:off x="689788" y="1493167"/>
            <a:ext cx="2053412" cy="1397499"/>
          </a:xfrm>
          <a:prstGeom prst="rect">
            <a:avLst/>
          </a:prstGeom>
        </p:spPr>
        <p:txBody>
          <a:bodyPr spcFirstLastPara="1" wrap="square" lIns="0" tIns="0" rIns="0" bIns="0" anchor="t" anchorCtr="0">
            <a:noAutofit/>
          </a:bodyPr>
          <a:lstStyle/>
          <a:p>
            <a:pPr marL="0" indent="0">
              <a:buClr>
                <a:schemeClr val="dk1"/>
              </a:buClr>
              <a:buSzPts val="1100"/>
              <a:buNone/>
            </a:pPr>
            <a:r>
              <a:rPr lang="en-US" sz="2000" b="1"/>
              <a:t>Johan Lindén, </a:t>
            </a:r>
            <a:r>
              <a:rPr lang="en-US" sz="2000"/>
              <a:t>Project coordinator and Researcher at RISE</a:t>
            </a:r>
          </a:p>
        </p:txBody>
      </p:sp>
      <p:sp>
        <p:nvSpPr>
          <p:cNvPr id="93" name="Google Shape;93;p13"/>
          <p:cNvSpPr txBox="1">
            <a:spLocks noGrp="1"/>
          </p:cNvSpPr>
          <p:nvPr>
            <p:ph type="sldNum" idx="12"/>
          </p:nvPr>
        </p:nvSpPr>
        <p:spPr>
          <a:prstGeom prst="rect">
            <a:avLst/>
          </a:prstGeom>
        </p:spPr>
        <p:txBody>
          <a:bodyPr spcFirstLastPara="1" wrap="square" lIns="0" tIns="0" rIns="0" bIns="0" anchor="ctr" anchorCtr="0">
            <a:noAutofit/>
          </a:bodyPr>
          <a:lstStyle/>
          <a:p>
            <a:pPr algn="r"/>
            <a:fld id="{00000000-1234-1234-1234-123412341234}" type="slidenum">
              <a:rPr lang="en"/>
              <a:pPr algn="r"/>
              <a:t>7</a:t>
            </a:fld>
            <a:endParaRPr/>
          </a:p>
        </p:txBody>
      </p:sp>
      <p:sp>
        <p:nvSpPr>
          <p:cNvPr id="4" name="TextBox 2">
            <a:extLst>
              <a:ext uri="{FF2B5EF4-FFF2-40B4-BE49-F238E27FC236}">
                <a16:creationId xmlns:a16="http://schemas.microsoft.com/office/drawing/2014/main" id="{315BF50C-1CDA-208A-D173-1900D85ADFD0}"/>
              </a:ext>
            </a:extLst>
          </p:cNvPr>
          <p:cNvSpPr txBox="1"/>
          <p:nvPr/>
        </p:nvSpPr>
        <p:spPr>
          <a:xfrm>
            <a:off x="1033868" y="3429000"/>
            <a:ext cx="76922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v-SE">
                <a:solidFill>
                  <a:schemeClr val="tx1"/>
                </a:solidFill>
              </a:rPr>
              <a:t>E-mail to </a:t>
            </a:r>
            <a:r>
              <a:rPr lang="sv-SE">
                <a:solidFill>
                  <a:schemeClr val="tx1"/>
                </a:solidFill>
                <a:hlinkClick r:id="rId3"/>
              </a:rPr>
              <a:t>johan.b.linden@ri.se</a:t>
            </a:r>
            <a:endParaRPr lang="sv-SE">
              <a:solidFill>
                <a:schemeClr val="tx1"/>
              </a:solidFill>
            </a:endParaRPr>
          </a:p>
        </p:txBody>
      </p:sp>
      <p:pic>
        <p:nvPicPr>
          <p:cNvPr id="5" name="Gráfico 4" descr="Sobre con relleno sólido">
            <a:extLst>
              <a:ext uri="{FF2B5EF4-FFF2-40B4-BE49-F238E27FC236}">
                <a16:creationId xmlns:a16="http://schemas.microsoft.com/office/drawing/2014/main" id="{20C8A044-654F-516E-659B-9DC50948C7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830" y="3409960"/>
            <a:ext cx="348323" cy="348323"/>
          </a:xfrm>
          <a:prstGeom prst="rect">
            <a:avLst/>
          </a:prstGeom>
        </p:spPr>
      </p:pic>
      <p:sp>
        <p:nvSpPr>
          <p:cNvPr id="30" name="TextBox 29">
            <a:extLst>
              <a:ext uri="{FF2B5EF4-FFF2-40B4-BE49-F238E27FC236}">
                <a16:creationId xmlns:a16="http://schemas.microsoft.com/office/drawing/2014/main" id="{D21BD5F2-85F7-92C7-2C3D-A9A60FDB669D}"/>
              </a:ext>
            </a:extLst>
          </p:cNvPr>
          <p:cNvSpPr txBox="1"/>
          <p:nvPr/>
        </p:nvSpPr>
        <p:spPr>
          <a:xfrm>
            <a:off x="1028392" y="4872980"/>
            <a:ext cx="3249608" cy="307777"/>
          </a:xfrm>
          <a:prstGeom prst="rect">
            <a:avLst/>
          </a:prstGeom>
          <a:noFill/>
        </p:spPr>
        <p:txBody>
          <a:bodyPr wrap="none" rtlCol="0">
            <a:spAutoFit/>
          </a:bodyPr>
          <a:lstStyle/>
          <a:p>
            <a:r>
              <a:rPr lang="sv-SE">
                <a:hlinkClick r:id="rId6"/>
              </a:rPr>
              <a:t>w</a:t>
            </a:r>
            <a:r>
              <a:rPr lang="en-GB">
                <a:hlinkClick r:id="rId6"/>
              </a:rPr>
              <a:t>ww.linkedin.com/company/more-</a:t>
            </a:r>
            <a:r>
              <a:rPr lang="en-GB" err="1">
                <a:hlinkClick r:id="rId6"/>
              </a:rPr>
              <a:t>cetp</a:t>
            </a:r>
            <a:endParaRPr lang="en-GB"/>
          </a:p>
        </p:txBody>
      </p:sp>
      <p:pic>
        <p:nvPicPr>
          <p:cNvPr id="64" name="Picture 63" descr="A red play button with white arrow&#10;&#10;Description automatically generated">
            <a:extLst>
              <a:ext uri="{FF2B5EF4-FFF2-40B4-BE49-F238E27FC236}">
                <a16:creationId xmlns:a16="http://schemas.microsoft.com/office/drawing/2014/main" id="{9C39F4A9-D652-27A4-CBA9-A6B3240C158A}"/>
              </a:ext>
            </a:extLst>
          </p:cNvPr>
          <p:cNvPicPr>
            <a:picLocks noChangeAspect="1"/>
          </p:cNvPicPr>
          <p:nvPr/>
        </p:nvPicPr>
        <p:blipFill>
          <a:blip r:embed="rId7" cstate="hqprint">
            <a:extLst>
              <a:ext uri="{28A0092B-C50C-407E-A947-70E740481C1C}">
                <a14:useLocalDpi xmlns:a14="http://schemas.microsoft.com/office/drawing/2010/main"/>
              </a:ext>
              <a:ext uri="{837473B0-CC2E-450A-ABE3-18F120FF3D39}">
                <a1611:picAttrSrcUrl xmlns:a1611="http://schemas.microsoft.com/office/drawing/2016/11/main" r:id="rId8"/>
              </a:ext>
            </a:extLst>
          </a:blip>
          <a:srcRect l="8154" t="19680" r="10093" b="19265"/>
          <a:stretch/>
        </p:blipFill>
        <p:spPr>
          <a:xfrm>
            <a:off x="554370" y="5335809"/>
            <a:ext cx="525294" cy="396870"/>
          </a:xfrm>
          <a:prstGeom prst="rect">
            <a:avLst/>
          </a:prstGeom>
        </p:spPr>
      </p:pic>
      <p:sp>
        <p:nvSpPr>
          <p:cNvPr id="67" name="TextBox 66">
            <a:extLst>
              <a:ext uri="{FF2B5EF4-FFF2-40B4-BE49-F238E27FC236}">
                <a16:creationId xmlns:a16="http://schemas.microsoft.com/office/drawing/2014/main" id="{D185E503-04A8-3B4F-FD73-ABB1CDB9B54B}"/>
              </a:ext>
            </a:extLst>
          </p:cNvPr>
          <p:cNvSpPr txBox="1"/>
          <p:nvPr/>
        </p:nvSpPr>
        <p:spPr>
          <a:xfrm>
            <a:off x="1033868" y="5380355"/>
            <a:ext cx="6241914" cy="307777"/>
          </a:xfrm>
          <a:prstGeom prst="rect">
            <a:avLst/>
          </a:prstGeom>
          <a:noFill/>
        </p:spPr>
        <p:txBody>
          <a:bodyPr wrap="square">
            <a:spAutoFit/>
          </a:bodyPr>
          <a:lstStyle/>
          <a:p>
            <a:r>
              <a:rPr lang="en-GB" b="0" i="0" u="none" strike="noStrike">
                <a:effectLst/>
                <a:latin typeface="Roboto" panose="02000000000000000000" pitchFamily="2" charset="0"/>
                <a:hlinkClick r:id="rId9"/>
              </a:rPr>
              <a:t>www.youtube.com/@MORE-CETP</a:t>
            </a:r>
            <a:endParaRPr lang="en-GB"/>
          </a:p>
        </p:txBody>
      </p:sp>
      <p:pic>
        <p:nvPicPr>
          <p:cNvPr id="69" name="Graphic 68">
            <a:extLst>
              <a:ext uri="{FF2B5EF4-FFF2-40B4-BE49-F238E27FC236}">
                <a16:creationId xmlns:a16="http://schemas.microsoft.com/office/drawing/2014/main" id="{2850B225-DBCC-2960-B6F9-C46B112FB8A4}"/>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630282" y="4795455"/>
            <a:ext cx="393418" cy="462829"/>
          </a:xfrm>
          <a:prstGeom prst="rect">
            <a:avLst/>
          </a:prstGeom>
        </p:spPr>
      </p:pic>
      <p:sp>
        <p:nvSpPr>
          <p:cNvPr id="70" name="TextBox 69">
            <a:extLst>
              <a:ext uri="{FF2B5EF4-FFF2-40B4-BE49-F238E27FC236}">
                <a16:creationId xmlns:a16="http://schemas.microsoft.com/office/drawing/2014/main" id="{881799C4-D38C-8BB7-2561-CA84D6033A63}"/>
              </a:ext>
            </a:extLst>
          </p:cNvPr>
          <p:cNvSpPr txBox="1"/>
          <p:nvPr/>
        </p:nvSpPr>
        <p:spPr>
          <a:xfrm>
            <a:off x="1025598" y="4334810"/>
            <a:ext cx="1816523" cy="307777"/>
          </a:xfrm>
          <a:prstGeom prst="rect">
            <a:avLst/>
          </a:prstGeom>
          <a:noFill/>
        </p:spPr>
        <p:txBody>
          <a:bodyPr wrap="none" rtlCol="0">
            <a:spAutoFit/>
          </a:bodyPr>
          <a:lstStyle/>
          <a:p>
            <a:r>
              <a:rPr lang="sv-SE">
                <a:hlinkClick r:id="rId13"/>
              </a:rPr>
              <a:t>www.more-cetp.com</a:t>
            </a:r>
            <a:endParaRPr lang="en-GB"/>
          </a:p>
        </p:txBody>
      </p:sp>
      <p:pic>
        <p:nvPicPr>
          <p:cNvPr id="72" name="Picture 71" descr="A black and white globe&#10;&#10;Description automatically generated">
            <a:extLst>
              <a:ext uri="{FF2B5EF4-FFF2-40B4-BE49-F238E27FC236}">
                <a16:creationId xmlns:a16="http://schemas.microsoft.com/office/drawing/2014/main" id="{BB8301D0-220A-5915-B328-B1BE4BEE6DF3}"/>
              </a:ext>
            </a:extLst>
          </p:cNvPr>
          <p:cNvPicPr>
            <a:picLocks noChangeAspect="1"/>
          </p:cNvPicPr>
          <p:nvPr/>
        </p:nvPicPr>
        <p:blipFill>
          <a:blip r:embed="rId14" cstate="hqprint">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562791" y="4228596"/>
            <a:ext cx="528400" cy="528400"/>
          </a:xfrm>
          <a:prstGeom prst="rect">
            <a:avLst/>
          </a:prstGeom>
        </p:spPr>
      </p:pic>
      <p:pic>
        <p:nvPicPr>
          <p:cNvPr id="75" name="Picture 74" descr="A blue and white phone symbol&#10;&#10;Description automatically generated">
            <a:extLst>
              <a:ext uri="{FF2B5EF4-FFF2-40B4-BE49-F238E27FC236}">
                <a16:creationId xmlns:a16="http://schemas.microsoft.com/office/drawing/2014/main" id="{63EF6E1A-D623-0B9D-614E-A5FCE041E3FA}"/>
              </a:ext>
            </a:extLst>
          </p:cNvPr>
          <p:cNvPicPr>
            <a:picLocks noChangeAspect="1"/>
          </p:cNvPicPr>
          <p:nvPr/>
        </p:nvPicPr>
        <p:blipFill>
          <a:blip r:embed="rId16" cstate="hqprint">
            <a:extLst>
              <a:ext uri="{28A0092B-C50C-407E-A947-70E740481C1C}">
                <a14:useLocalDpi xmlns:a14="http://schemas.microsoft.com/office/drawing/2010/main"/>
              </a:ext>
              <a:ext uri="{837473B0-CC2E-450A-ABE3-18F120FF3D39}">
                <a1611:picAttrSrcUrl xmlns:a1611="http://schemas.microsoft.com/office/drawing/2016/11/main" r:id="rId17"/>
              </a:ext>
            </a:extLst>
          </a:blip>
          <a:stretch>
            <a:fillRect/>
          </a:stretch>
        </p:blipFill>
        <p:spPr>
          <a:xfrm>
            <a:off x="652830" y="3863232"/>
            <a:ext cx="366346" cy="366346"/>
          </a:xfrm>
          <a:prstGeom prst="rect">
            <a:avLst/>
          </a:prstGeom>
        </p:spPr>
      </p:pic>
      <p:sp>
        <p:nvSpPr>
          <p:cNvPr id="78" name="TextBox 77">
            <a:extLst>
              <a:ext uri="{FF2B5EF4-FFF2-40B4-BE49-F238E27FC236}">
                <a16:creationId xmlns:a16="http://schemas.microsoft.com/office/drawing/2014/main" id="{FCB6DE7E-CADB-D85A-30AC-C710C85239FD}"/>
              </a:ext>
            </a:extLst>
          </p:cNvPr>
          <p:cNvSpPr txBox="1"/>
          <p:nvPr/>
        </p:nvSpPr>
        <p:spPr>
          <a:xfrm>
            <a:off x="1033868" y="3880607"/>
            <a:ext cx="6241914" cy="307777"/>
          </a:xfrm>
          <a:prstGeom prst="rect">
            <a:avLst/>
          </a:prstGeom>
          <a:noFill/>
        </p:spPr>
        <p:txBody>
          <a:bodyPr wrap="square">
            <a:spAutoFit/>
          </a:bodyPr>
          <a:lstStyle/>
          <a:p>
            <a:r>
              <a:rPr lang="sv-SE" sz="1400">
                <a:solidFill>
                  <a:schemeClr val="tx1"/>
                </a:solidFill>
              </a:rPr>
              <a:t>+46 76 864 00 66</a:t>
            </a:r>
          </a:p>
        </p:txBody>
      </p:sp>
      <p:pic>
        <p:nvPicPr>
          <p:cNvPr id="65" name="Picture 64" descr="A group of people posing for a photo&#10;&#10;Description automatically generated">
            <a:extLst>
              <a:ext uri="{FF2B5EF4-FFF2-40B4-BE49-F238E27FC236}">
                <a16:creationId xmlns:a16="http://schemas.microsoft.com/office/drawing/2014/main" id="{37362C3E-1444-A197-14EF-E2742D34F389}"/>
              </a:ext>
            </a:extLst>
          </p:cNvPr>
          <p:cNvPicPr>
            <a:picLocks noChangeAspect="1"/>
          </p:cNvPicPr>
          <p:nvPr/>
        </p:nvPicPr>
        <p:blipFill>
          <a:blip r:embed="rId18" cstate="hqprint">
            <a:extLst>
              <a:ext uri="{28A0092B-C50C-407E-A947-70E740481C1C}">
                <a14:useLocalDpi xmlns:a14="http://schemas.microsoft.com/office/drawing/2010/main"/>
              </a:ext>
            </a:extLst>
          </a:blip>
          <a:srcRect/>
          <a:stretch/>
        </p:blipFill>
        <p:spPr>
          <a:xfrm>
            <a:off x="4104157" y="256110"/>
            <a:ext cx="5545613" cy="3223240"/>
          </a:xfrm>
          <a:prstGeom prst="rect">
            <a:avLst/>
          </a:prstGeom>
          <a:ln>
            <a:noFill/>
          </a:ln>
          <a:effectLst>
            <a:softEdge rad="112500"/>
          </a:effectLst>
        </p:spPr>
      </p:pic>
      <p:pic>
        <p:nvPicPr>
          <p:cNvPr id="2" name="Picture 2" descr="Rise Logo Rgb Pos - Måltid Sverige">
            <a:extLst>
              <a:ext uri="{FF2B5EF4-FFF2-40B4-BE49-F238E27FC236}">
                <a16:creationId xmlns:a16="http://schemas.microsoft.com/office/drawing/2014/main" id="{B04D593E-7429-2521-3205-8A90B51CCA48}"/>
              </a:ext>
            </a:extLst>
          </p:cNvPr>
          <p:cNvPicPr>
            <a:picLocks noChangeAspect="1" noChangeArrowheads="1"/>
          </p:cNvPicPr>
          <p:nvPr/>
        </p:nvPicPr>
        <p:blipFill>
          <a:blip r:embed="rId19" cstate="hqprint">
            <a:extLst>
              <a:ext uri="{28A0092B-C50C-407E-A947-70E740481C1C}">
                <a14:useLocalDpi xmlns:a14="http://schemas.microsoft.com/office/drawing/2010/main"/>
              </a:ext>
            </a:extLst>
          </a:blip>
          <a:srcRect/>
          <a:stretch>
            <a:fillRect/>
          </a:stretch>
        </p:blipFill>
        <p:spPr bwMode="auto">
          <a:xfrm>
            <a:off x="5232859" y="5008860"/>
            <a:ext cx="518478" cy="6389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CE NODE partners with Norway-Asia Business Summit 2019 – Norway-Asia  Business Summit 2020">
            <a:extLst>
              <a:ext uri="{FF2B5EF4-FFF2-40B4-BE49-F238E27FC236}">
                <a16:creationId xmlns:a16="http://schemas.microsoft.com/office/drawing/2014/main" id="{92F25CDB-6ED6-CD15-5156-AEC47F60A11E}"/>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7312741" y="3720972"/>
            <a:ext cx="1413405" cy="286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4BA1897-9154-4033-48F3-6816060BF708}"/>
              </a:ext>
            </a:extLst>
          </p:cNvPr>
          <p:cNvPicPr>
            <a:picLocks noChangeAspect="1" noChangeArrowheads="1"/>
          </p:cNvPicPr>
          <p:nvPr/>
        </p:nvPicPr>
        <p:blipFill>
          <a:blip r:embed="rId21" cstate="hqprint">
            <a:extLst>
              <a:ext uri="{28A0092B-C50C-407E-A947-70E740481C1C}">
                <a14:useLocalDpi xmlns:a14="http://schemas.microsoft.com/office/drawing/2010/main"/>
              </a:ext>
            </a:extLst>
          </a:blip>
          <a:srcRect/>
          <a:stretch/>
        </p:blipFill>
        <p:spPr bwMode="auto">
          <a:xfrm>
            <a:off x="8343859" y="5098335"/>
            <a:ext cx="2059708" cy="474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1206F1-F4C6-5D1D-94D7-1638A32F7672}"/>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p:blipFill>
        <p:spPr bwMode="auto">
          <a:xfrm>
            <a:off x="4474858" y="3661330"/>
            <a:ext cx="668208" cy="602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45BEAE-E8A6-5878-444E-D843AA1E3DAD}"/>
              </a:ext>
            </a:extLst>
          </p:cNvPr>
          <p:cNvPicPr>
            <a:picLocks noChangeAspect="1"/>
          </p:cNvPicPr>
          <p:nvPr/>
        </p:nvPicPr>
        <p:blipFill>
          <a:blip r:embed="rId23"/>
          <a:stretch>
            <a:fillRect/>
          </a:stretch>
        </p:blipFill>
        <p:spPr>
          <a:xfrm>
            <a:off x="6316965" y="4417121"/>
            <a:ext cx="1511335" cy="369145"/>
          </a:xfrm>
          <a:prstGeom prst="rect">
            <a:avLst/>
          </a:prstGeom>
        </p:spPr>
      </p:pic>
      <p:pic>
        <p:nvPicPr>
          <p:cNvPr id="9" name="Picture 4">
            <a:extLst>
              <a:ext uri="{FF2B5EF4-FFF2-40B4-BE49-F238E27FC236}">
                <a16:creationId xmlns:a16="http://schemas.microsoft.com/office/drawing/2014/main" id="{A8518EB1-D69F-CA02-6922-5FF4735F19DD}"/>
              </a:ext>
            </a:extLst>
          </p:cNvPr>
          <p:cNvPicPr>
            <a:picLocks noChangeAspect="1" noChangeArrowheads="1"/>
          </p:cNvPicPr>
          <p:nvPr/>
        </p:nvPicPr>
        <p:blipFill rotWithShape="1">
          <a:blip r:embed="rId24" cstate="hqprint">
            <a:extLst>
              <a:ext uri="{28A0092B-C50C-407E-A947-70E740481C1C}">
                <a14:useLocalDpi xmlns:a14="http://schemas.microsoft.com/office/drawing/2010/main"/>
              </a:ext>
            </a:extLst>
          </a:blip>
          <a:srcRect l="-1245" r="-904"/>
          <a:stretch/>
        </p:blipFill>
        <p:spPr bwMode="auto">
          <a:xfrm>
            <a:off x="8343859" y="4417121"/>
            <a:ext cx="1435498" cy="352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98B6F769-0C62-6B05-1F79-D6E0DF846106}"/>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p:blipFill>
        <p:spPr bwMode="auto">
          <a:xfrm>
            <a:off x="5726217" y="3631927"/>
            <a:ext cx="1150747" cy="504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E948380-76B2-D562-B142-4050C3862726}"/>
              </a:ext>
            </a:extLst>
          </p:cNvPr>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4747199" y="4451037"/>
            <a:ext cx="1054207" cy="3388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6F2FCE9-9994-115D-F663-56F28234E4D6}"/>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6481678" y="5199425"/>
            <a:ext cx="1537765" cy="272343"/>
          </a:xfrm>
          <a:prstGeom prst="rect">
            <a:avLst/>
          </a:prstGeom>
        </p:spPr>
      </p:pic>
    </p:spTree>
    <p:extLst>
      <p:ext uri="{BB962C8B-B14F-4D97-AF65-F5344CB8AC3E}">
        <p14:creationId xmlns:p14="http://schemas.microsoft.com/office/powerpoint/2010/main" val="2936299706"/>
      </p:ext>
    </p:extLst>
  </p:cSld>
  <p:clrMapOvr>
    <a:masterClrMapping/>
  </p:clrMapOvr>
</p:sld>
</file>

<file path=ppt/theme/theme1.xml><?xml version="1.0" encoding="utf-8"?>
<a:theme xmlns:a="http://schemas.openxmlformats.org/drawingml/2006/main" name="TemaCETP">
  <a:themeElements>
    <a:clrScheme name="CETP">
      <a:dk1>
        <a:srgbClr val="1D1D1B"/>
      </a:dk1>
      <a:lt1>
        <a:srgbClr val="FFFFFF"/>
      </a:lt1>
      <a:dk2>
        <a:srgbClr val="9C9194"/>
      </a:dk2>
      <a:lt2>
        <a:srgbClr val="EBE7E4"/>
      </a:lt2>
      <a:accent1>
        <a:srgbClr val="058C98"/>
      </a:accent1>
      <a:accent2>
        <a:srgbClr val="3AADB6"/>
      </a:accent2>
      <a:accent3>
        <a:srgbClr val="36C986"/>
      </a:accent3>
      <a:accent4>
        <a:srgbClr val="ABCA3F"/>
      </a:accent4>
      <a:accent5>
        <a:srgbClr val="F8B133"/>
      </a:accent5>
      <a:accent6>
        <a:srgbClr val="F29100"/>
      </a:accent6>
      <a:hlink>
        <a:srgbClr val="176887"/>
      </a:hlink>
      <a:folHlink>
        <a:srgbClr val="4C5D78"/>
      </a:folHlink>
    </a:clrScheme>
    <a:fontScheme name="ce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CETP" id="{85B7ECD0-B0CB-4C2F-8E33-80EDA77A59A4}" vid="{C06EE9B0-D17B-47A3-803E-0A389498DA3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790772449EBF49826608993D85327F" ma:contentTypeVersion="0" ma:contentTypeDescription="Create a new document." ma:contentTypeScope="" ma:versionID="fae53457ffd989f0e3b2ff403fea2ead">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5F5FC-5EC1-4AA3-A054-FBAB8ED5BA7F}">
  <ds:schemaRefs>
    <ds:schemaRef ds:uri="http://schemas.microsoft.com/sharepoint/v3/contenttype/forms"/>
  </ds:schemaRefs>
</ds:datastoreItem>
</file>

<file path=customXml/itemProps2.xml><?xml version="1.0" encoding="utf-8"?>
<ds:datastoreItem xmlns:ds="http://schemas.openxmlformats.org/officeDocument/2006/customXml" ds:itemID="{8725C034-3427-4BF5-82C8-E16ABF17FDD6}">
  <ds:schemaRefs>
    <ds:schemaRef ds:uri="183cb71c-9dcb-4773-93ec-c7bf1a63b1c5"/>
    <ds:schemaRef ds:uri="8ad3a760-03b3-4bbe-958e-e5bc81f477ca"/>
    <ds:schemaRef ds:uri="e7b8ae76-ce1d-4a24-a910-d230fd7e4158"/>
    <ds:schemaRef ds:uri="f802f5e3-116f-4ae2-bf1f-7c2057f638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78349E-5584-439A-A7C9-6471BF41EE57}"/>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otalTime>0</TotalTime>
  <Words>297</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Calibri </vt:lpstr>
      <vt:lpstr>Calibri Light</vt:lpstr>
      <vt:lpstr>Fira Sans Light</vt:lpstr>
      <vt:lpstr>Fira Sans Medium</vt:lpstr>
      <vt:lpstr>Fira Sans SemiBold</vt:lpstr>
      <vt:lpstr>Roboto</vt:lpstr>
      <vt:lpstr>Trebuchet MS</vt:lpstr>
      <vt:lpstr>TemaCETP</vt:lpstr>
      <vt:lpstr>MORE</vt:lpstr>
      <vt:lpstr>PowerPoint Presentation</vt:lpstr>
      <vt:lpstr>Solution</vt:lpstr>
      <vt:lpstr>Our consortium</vt:lpstr>
      <vt:lpstr>Methodology</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Carlos Lorenzo</dc:creator>
  <cp:lastModifiedBy>Johan B Lindén</cp:lastModifiedBy>
  <cp:revision>1</cp:revision>
  <dcterms:created xsi:type="dcterms:W3CDTF">2023-05-29T13:44:02Z</dcterms:created>
  <dcterms:modified xsi:type="dcterms:W3CDTF">2024-10-28T10:33:32Z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680afd86-dcf7-4483-b9eb-5af1dcd104e1_Enabled">
    <vt:lpwstr>true</vt:lpwstr>
  </property>
  <property fmtid="{D5CDD505-2E9C-101B-9397-08002B2CF9AE}" pid="4" name="MSIP_Label_680afd86-dcf7-4483-b9eb-5af1dcd104e1_SetDate">
    <vt:lpwstr>2024-10-25T07:22:19Z</vt:lpwstr>
  </property>
  <property fmtid="{D5CDD505-2E9C-101B-9397-08002B2CF9AE}" pid="5" name="MSIP_Label_680afd86-dcf7-4483-b9eb-5af1dcd104e1_Method">
    <vt:lpwstr>Standard</vt:lpwstr>
  </property>
  <property fmtid="{D5CDD505-2E9C-101B-9397-08002B2CF9AE}" pid="6" name="MSIP_Label_680afd86-dcf7-4483-b9eb-5af1dcd104e1_Name">
    <vt:lpwstr>K2 Intern</vt:lpwstr>
  </property>
  <property fmtid="{D5CDD505-2E9C-101B-9397-08002B2CF9AE}" pid="7" name="MSIP_Label_680afd86-dcf7-4483-b9eb-5af1dcd104e1_SiteId">
    <vt:lpwstr>5a9809cf-0bcb-413a-838a-09ecc40cc9e8</vt:lpwstr>
  </property>
  <property fmtid="{D5CDD505-2E9C-101B-9397-08002B2CF9AE}" pid="8" name="MSIP_Label_680afd86-dcf7-4483-b9eb-5af1dcd104e1_ActionId">
    <vt:lpwstr>8f38615b-99e2-44c5-bf54-6255a1e81699</vt:lpwstr>
  </property>
  <property fmtid="{D5CDD505-2E9C-101B-9397-08002B2CF9AE}" pid="9" name="MSIP_Label_680afd86-dcf7-4483-b9eb-5af1dcd104e1_ContentBits">
    <vt:lpwstr>0</vt:lpwstr>
  </property>
  <property fmtid="{D5CDD505-2E9C-101B-9397-08002B2CF9AE}" pid="10" name="ContentTypeId">
    <vt:lpwstr>0x0101008A790772449EBF49826608993D85327F</vt:lpwstr>
  </property>
</Properties>
</file>