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8.xml" ContentType="application/vnd.openxmlformats-officedocument.presentationml.notesSlide+xml"/>
  <Override PartName="/ppt/charts/chart14.xml" ContentType="application/vnd.openxmlformats-officedocument.drawingml.chart+xml"/>
  <Override PartName="/ppt/drawings/drawing2.xml" ContentType="application/vnd.openxmlformats-officedocument.drawingml.chartshapes+xml"/>
  <Override PartName="/ppt/charts/chart15.xml" ContentType="application/vnd.openxmlformats-officedocument.drawingml.chart+xml"/>
  <Override PartName="/ppt/drawings/drawing3.xml" ContentType="application/vnd.openxmlformats-officedocument.drawingml.chartshapes+xml"/>
  <Override PartName="/ppt/charts/chart16.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1"/>
  </p:notesMasterIdLst>
  <p:handoutMasterIdLst>
    <p:handoutMasterId r:id="rId12"/>
  </p:handoutMasterIdLst>
  <p:sldIdLst>
    <p:sldId id="256" r:id="rId2"/>
    <p:sldId id="2147472943" r:id="rId3"/>
    <p:sldId id="2147472921" r:id="rId4"/>
    <p:sldId id="2147472944" r:id="rId5"/>
    <p:sldId id="2147472940" r:id="rId6"/>
    <p:sldId id="2147472941" r:id="rId7"/>
    <p:sldId id="316" r:id="rId8"/>
    <p:sldId id="2147472930" r:id="rId9"/>
    <p:sldId id="2147472938" r:id="rId10"/>
  </p:sldIdLst>
  <p:sldSz cx="9144000" cy="5143500" type="screen16x9"/>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944" userDrawn="1">
          <p15:clr>
            <a:srgbClr val="A4A3A4"/>
          </p15:clr>
        </p15:guide>
        <p15:guide id="4" orient="horz" pos="100" userDrawn="1">
          <p15:clr>
            <a:srgbClr val="A4A3A4"/>
          </p15:clr>
        </p15:guide>
        <p15:guide id="5" pos="5602" userDrawn="1">
          <p15:clr>
            <a:srgbClr val="A4A3A4"/>
          </p15:clr>
        </p15:guide>
        <p15:guide id="7" pos="2880"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00">
          <p15:clr>
            <a:srgbClr val="A4A3A4"/>
          </p15:clr>
        </p15:guide>
        <p15:guide id="3" orient="horz" pos="3109">
          <p15:clr>
            <a:srgbClr val="A4A3A4"/>
          </p15:clr>
        </p15:guide>
        <p15:guide id="4"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A6A6A6"/>
    <a:srgbClr val="D9D9D9"/>
    <a:srgbClr val="BFBFBF"/>
    <a:srgbClr val="49D3FF"/>
    <a:srgbClr val="01ADA0"/>
    <a:srgbClr val="F2F2F2"/>
    <a:srgbClr val="68F394"/>
    <a:srgbClr val="00B050"/>
    <a:srgbClr val="FED4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66510" autoAdjust="0"/>
  </p:normalViewPr>
  <p:slideViewPr>
    <p:cSldViewPr snapToGrid="0" showGuides="1">
      <p:cViewPr varScale="1">
        <p:scale>
          <a:sx n="100" d="100"/>
          <a:sy n="100" d="100"/>
        </p:scale>
        <p:origin x="1392" y="78"/>
      </p:cViewPr>
      <p:guideLst>
        <p:guide pos="4944"/>
        <p:guide orient="horz" pos="100"/>
        <p:guide pos="560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69" d="100"/>
          <a:sy n="69" d="100"/>
        </p:scale>
        <p:origin x="2456" y="216"/>
      </p:cViewPr>
      <p:guideLst>
        <p:guide orient="horz" pos="3126"/>
        <p:guide pos="2100"/>
        <p:guide orient="horz" pos="3109"/>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vfiler2\BLANCO_H\Reports\Presentations\CETP%20hydrogen%20and%20CCU%2016%20Oct.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vfiler2\BLANCO_H\Reports\Presentations\CETP%20hydrogen%20and%20CCU%2016%20Oc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vfiler2\BLANCO_H\Reports\Presentations\CETP%20hydrogen%20and%20CCU%2016%20Oct.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vfiler2\BLANCO_H\Reports\Presentations\CETP%20hydrogen%20and%20CCU%2016%20Oct.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vfiler2\BLANCO_H\Reports\Presentations\CETP%20hydrogen%20and%20CCU%2016%20Oct.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vfiler2\BLANCO_H\Reports\Presentations\CETP%20hydrogen%20and%20CCU%2016%20Oct.xlsx"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vfiler2\BLANCO_H\Reports\Presentations\CETP%20hydrogen%20and%20CCU%2016%20Oc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filer2\BLANCO_H\Reports\Presentations\CETP%20hydrogen%20and%20CCU%2016%20Oc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Launch\Figures\Figure_Electrolysers_CCUS_FID.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Launch\Figures\Figure_Electrolysers_CCUS_FI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vfiler3\group0\iea\DOCS\Hydrogen\Global%20Hydrogen%20Review%202024\7.%20Presentations\2024-10-16%20-%20CETPartnership\CETP%20hydrogen%20and%20CCU%2016%20Oc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02604653264203"/>
          <c:y val="2.6656339676532286E-2"/>
          <c:w val="0.73899889095223359"/>
          <c:h val="0.87891586468358207"/>
        </c:manualLayout>
      </c:layout>
      <c:barChart>
        <c:barDir val="col"/>
        <c:grouping val="stacked"/>
        <c:varyColors val="0"/>
        <c:ser>
          <c:idx val="7"/>
          <c:order val="0"/>
          <c:tx>
            <c:strRef>
              <c:f>fig_1A_v1!$O$40</c:f>
              <c:strCache>
                <c:ptCount val="1"/>
                <c:pt idx="0">
                  <c:v>Refining</c:v>
                </c:pt>
              </c:strCache>
            </c:strRef>
          </c:tx>
          <c:spPr>
            <a:solidFill>
              <a:srgbClr val="49D3FF"/>
            </a:solidFill>
            <a:ln>
              <a:solidFill>
                <a:sysClr val="windowText" lastClr="000000"/>
              </a:solidFill>
            </a:ln>
          </c:spPr>
          <c:invertIfNegative val="0"/>
          <c:cat>
            <c:numRef>
              <c:f>fig_1A_v1!$P$39:$R$39</c:f>
              <c:numCache>
                <c:formatCode>General</c:formatCode>
                <c:ptCount val="3"/>
                <c:pt idx="0">
                  <c:v>2023</c:v>
                </c:pt>
                <c:pt idx="1">
                  <c:v>2035</c:v>
                </c:pt>
                <c:pt idx="2">
                  <c:v>2050</c:v>
                </c:pt>
              </c:numCache>
            </c:numRef>
          </c:cat>
          <c:val>
            <c:numRef>
              <c:f>fig_1A_v1!$P$40:$R$40</c:f>
              <c:numCache>
                <c:formatCode>0</c:formatCode>
                <c:ptCount val="3"/>
                <c:pt idx="0">
                  <c:v>42.996944347830002</c:v>
                </c:pt>
                <c:pt idx="1">
                  <c:v>26.23749097983</c:v>
                </c:pt>
                <c:pt idx="2">
                  <c:v>9.8412945607320008</c:v>
                </c:pt>
              </c:numCache>
            </c:numRef>
          </c:val>
          <c:extLst>
            <c:ext xmlns:c16="http://schemas.microsoft.com/office/drawing/2014/chart" uri="{C3380CC4-5D6E-409C-BE32-E72D297353CC}">
              <c16:uniqueId val="{00000000-6A37-456F-AD0D-935AF2CFF8AA}"/>
            </c:ext>
          </c:extLst>
        </c:ser>
        <c:ser>
          <c:idx val="1"/>
          <c:order val="1"/>
          <c:tx>
            <c:strRef>
              <c:f>fig_1A_v1!$O$41</c:f>
              <c:strCache>
                <c:ptCount val="1"/>
                <c:pt idx="0">
                  <c:v>Industry</c:v>
                </c:pt>
              </c:strCache>
            </c:strRef>
          </c:tx>
          <c:spPr>
            <a:solidFill>
              <a:srgbClr val="3E7AD3"/>
            </a:solidFill>
            <a:ln>
              <a:solidFill>
                <a:sysClr val="windowText" lastClr="000000"/>
              </a:solidFill>
              <a:prstDash val="solid"/>
            </a:ln>
          </c:spPr>
          <c:invertIfNegative val="0"/>
          <c:cat>
            <c:numRef>
              <c:f>fig_1A_v1!$P$39:$R$39</c:f>
              <c:numCache>
                <c:formatCode>General</c:formatCode>
                <c:ptCount val="3"/>
                <c:pt idx="0">
                  <c:v>2023</c:v>
                </c:pt>
                <c:pt idx="1">
                  <c:v>2035</c:v>
                </c:pt>
                <c:pt idx="2">
                  <c:v>2050</c:v>
                </c:pt>
              </c:numCache>
            </c:numRef>
          </c:cat>
          <c:val>
            <c:numRef>
              <c:f>fig_1A_v1!$P$41:$R$41</c:f>
              <c:numCache>
                <c:formatCode>0</c:formatCode>
                <c:ptCount val="3"/>
                <c:pt idx="0">
                  <c:v>53.672654513724453</c:v>
                </c:pt>
                <c:pt idx="1">
                  <c:v>89.441233978230002</c:v>
                </c:pt>
                <c:pt idx="2">
                  <c:v>135.04230219330003</c:v>
                </c:pt>
              </c:numCache>
            </c:numRef>
          </c:val>
          <c:extLst>
            <c:ext xmlns:c16="http://schemas.microsoft.com/office/drawing/2014/chart" uri="{C3380CC4-5D6E-409C-BE32-E72D297353CC}">
              <c16:uniqueId val="{00000001-6A37-456F-AD0D-935AF2CFF8AA}"/>
            </c:ext>
          </c:extLst>
        </c:ser>
        <c:ser>
          <c:idx val="8"/>
          <c:order val="2"/>
          <c:tx>
            <c:strRef>
              <c:f>fig_1A_v1!$O$42</c:f>
              <c:strCache>
                <c:ptCount val="1"/>
                <c:pt idx="0">
                  <c:v>Transport</c:v>
                </c:pt>
              </c:strCache>
            </c:strRef>
          </c:tx>
          <c:spPr>
            <a:solidFill>
              <a:srgbClr val="68F393"/>
            </a:solidFill>
            <a:ln w="9525">
              <a:solidFill>
                <a:sysClr val="windowText" lastClr="000000"/>
              </a:solidFill>
            </a:ln>
          </c:spPr>
          <c:invertIfNegative val="0"/>
          <c:cat>
            <c:numRef>
              <c:f>fig_1A_v1!$P$39:$R$39</c:f>
              <c:numCache>
                <c:formatCode>General</c:formatCode>
                <c:ptCount val="3"/>
                <c:pt idx="0">
                  <c:v>2023</c:v>
                </c:pt>
                <c:pt idx="1">
                  <c:v>2035</c:v>
                </c:pt>
                <c:pt idx="2">
                  <c:v>2050</c:v>
                </c:pt>
              </c:numCache>
            </c:numRef>
          </c:cat>
          <c:val>
            <c:numRef>
              <c:f>fig_1A_v1!$P$42:$R$42</c:f>
              <c:numCache>
                <c:formatCode>0</c:formatCode>
                <c:ptCount val="3"/>
                <c:pt idx="0">
                  <c:v>5.9467874592176999E-2</c:v>
                </c:pt>
                <c:pt idx="1">
                  <c:v>14.485628211270001</c:v>
                </c:pt>
                <c:pt idx="2">
                  <c:v>76.537978426500004</c:v>
                </c:pt>
              </c:numCache>
            </c:numRef>
          </c:val>
          <c:extLst>
            <c:ext xmlns:c16="http://schemas.microsoft.com/office/drawing/2014/chart" uri="{C3380CC4-5D6E-409C-BE32-E72D297353CC}">
              <c16:uniqueId val="{00000002-6A37-456F-AD0D-935AF2CFF8AA}"/>
            </c:ext>
          </c:extLst>
        </c:ser>
        <c:ser>
          <c:idx val="2"/>
          <c:order val="3"/>
          <c:tx>
            <c:strRef>
              <c:f>fig_1A_v1!$O$43</c:f>
              <c:strCache>
                <c:ptCount val="1"/>
                <c:pt idx="0">
                  <c:v>Synfuels</c:v>
                </c:pt>
              </c:strCache>
            </c:strRef>
          </c:tx>
          <c:spPr>
            <a:solidFill>
              <a:srgbClr val="00ADA1"/>
            </a:solidFill>
            <a:ln>
              <a:solidFill>
                <a:sysClr val="windowText" lastClr="000000"/>
              </a:solidFill>
            </a:ln>
          </c:spPr>
          <c:invertIfNegative val="0"/>
          <c:cat>
            <c:numRef>
              <c:f>fig_1A_v1!$P$39:$R$39</c:f>
              <c:numCache>
                <c:formatCode>General</c:formatCode>
                <c:ptCount val="3"/>
                <c:pt idx="0">
                  <c:v>2023</c:v>
                </c:pt>
                <c:pt idx="1">
                  <c:v>2035</c:v>
                </c:pt>
                <c:pt idx="2">
                  <c:v>2050</c:v>
                </c:pt>
              </c:numCache>
            </c:numRef>
          </c:cat>
          <c:val>
            <c:numRef>
              <c:f>fig_1A_v1!$P$43:$R$43</c:f>
              <c:numCache>
                <c:formatCode>0</c:formatCode>
                <c:ptCount val="3"/>
                <c:pt idx="0">
                  <c:v>2.0018737606264381E-5</c:v>
                </c:pt>
                <c:pt idx="1">
                  <c:v>49.0048713421602</c:v>
                </c:pt>
                <c:pt idx="2">
                  <c:v>146.61317355403708</c:v>
                </c:pt>
              </c:numCache>
            </c:numRef>
          </c:val>
          <c:extLst>
            <c:ext xmlns:c16="http://schemas.microsoft.com/office/drawing/2014/chart" uri="{C3380CC4-5D6E-409C-BE32-E72D297353CC}">
              <c16:uniqueId val="{00000003-6A37-456F-AD0D-935AF2CFF8AA}"/>
            </c:ext>
          </c:extLst>
        </c:ser>
        <c:ser>
          <c:idx val="0"/>
          <c:order val="4"/>
          <c:tx>
            <c:strRef>
              <c:f>fig_1A_v1!$O$44</c:f>
              <c:strCache>
                <c:ptCount val="1"/>
                <c:pt idx="0">
                  <c:v>Power</c:v>
                </c:pt>
              </c:strCache>
            </c:strRef>
          </c:tx>
          <c:spPr>
            <a:solidFill>
              <a:srgbClr val="FED421"/>
            </a:solidFill>
            <a:ln>
              <a:solidFill>
                <a:sysClr val="windowText" lastClr="000000"/>
              </a:solidFill>
            </a:ln>
          </c:spPr>
          <c:invertIfNegative val="0"/>
          <c:cat>
            <c:numRef>
              <c:f>fig_1A_v1!$P$39:$R$39</c:f>
              <c:numCache>
                <c:formatCode>General</c:formatCode>
                <c:ptCount val="3"/>
                <c:pt idx="0">
                  <c:v>2023</c:v>
                </c:pt>
                <c:pt idx="1">
                  <c:v>2035</c:v>
                </c:pt>
                <c:pt idx="2">
                  <c:v>2050</c:v>
                </c:pt>
              </c:numCache>
            </c:numRef>
          </c:cat>
          <c:val>
            <c:numRef>
              <c:f>fig_1A_v1!$P$44:$R$44</c:f>
              <c:numCache>
                <c:formatCode>0</c:formatCode>
                <c:ptCount val="3"/>
                <c:pt idx="0">
                  <c:v>0</c:v>
                </c:pt>
                <c:pt idx="1">
                  <c:v>30.176562245520003</c:v>
                </c:pt>
                <c:pt idx="2">
                  <c:v>44.514154175520005</c:v>
                </c:pt>
              </c:numCache>
            </c:numRef>
          </c:val>
          <c:extLst>
            <c:ext xmlns:c16="http://schemas.microsoft.com/office/drawing/2014/chart" uri="{C3380CC4-5D6E-409C-BE32-E72D297353CC}">
              <c16:uniqueId val="{00000004-6A37-456F-AD0D-935AF2CFF8AA}"/>
            </c:ext>
          </c:extLst>
        </c:ser>
        <c:ser>
          <c:idx val="3"/>
          <c:order val="5"/>
          <c:tx>
            <c:strRef>
              <c:f>fig_1A_v1!$O$45</c:f>
              <c:strCache>
                <c:ptCount val="1"/>
                <c:pt idx="0">
                  <c:v>Other</c:v>
                </c:pt>
              </c:strCache>
            </c:strRef>
          </c:tx>
          <c:spPr>
            <a:solidFill>
              <a:srgbClr val="F1A801"/>
            </a:solidFill>
            <a:ln>
              <a:solidFill>
                <a:sysClr val="windowText" lastClr="000000"/>
              </a:solidFill>
            </a:ln>
          </c:spPr>
          <c:invertIfNegative val="0"/>
          <c:cat>
            <c:numRef>
              <c:f>fig_1A_v1!$P$39:$R$39</c:f>
              <c:numCache>
                <c:formatCode>General</c:formatCode>
                <c:ptCount val="3"/>
                <c:pt idx="0">
                  <c:v>2023</c:v>
                </c:pt>
                <c:pt idx="1">
                  <c:v>2035</c:v>
                </c:pt>
                <c:pt idx="2">
                  <c:v>2050</c:v>
                </c:pt>
              </c:numCache>
            </c:numRef>
          </c:cat>
          <c:val>
            <c:numRef>
              <c:f>fig_1A_v1!$P$45:$R$45</c:f>
              <c:numCache>
                <c:formatCode>0</c:formatCode>
                <c:ptCount val="3"/>
                <c:pt idx="0">
                  <c:v>0.58458199465920002</c:v>
                </c:pt>
                <c:pt idx="1">
                  <c:v>6.8847926845398</c:v>
                </c:pt>
                <c:pt idx="2">
                  <c:v>7.1911535750409001</c:v>
                </c:pt>
              </c:numCache>
            </c:numRef>
          </c:val>
          <c:extLst>
            <c:ext xmlns:c16="http://schemas.microsoft.com/office/drawing/2014/chart" uri="{C3380CC4-5D6E-409C-BE32-E72D297353CC}">
              <c16:uniqueId val="{00000005-6A37-456F-AD0D-935AF2CFF8AA}"/>
            </c:ext>
          </c:extLst>
        </c:ser>
        <c:dLbls>
          <c:showLegendKey val="0"/>
          <c:showVal val="0"/>
          <c:showCatName val="0"/>
          <c:showSerName val="0"/>
          <c:showPercent val="0"/>
          <c:showBubbleSize val="0"/>
        </c:dLbls>
        <c:gapWidth val="75"/>
        <c:overlap val="100"/>
        <c:axId val="229081088"/>
        <c:axId val="229082624"/>
      </c:bar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noMultiLvlLbl val="0"/>
      </c:catAx>
      <c:valAx>
        <c:axId val="229082624"/>
        <c:scaling>
          <c:orientation val="minMax"/>
          <c:min val="0"/>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crossAx val="229081088"/>
        <c:crosses val="autoZero"/>
        <c:crossBetween val="between"/>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18722625885988"/>
          <c:y val="2.8480463980463982E-2"/>
          <c:w val="0.42342267827529023"/>
          <c:h val="0.87868766404199472"/>
        </c:manualLayout>
      </c:layout>
      <c:barChart>
        <c:barDir val="col"/>
        <c:grouping val="stacked"/>
        <c:varyColors val="0"/>
        <c:ser>
          <c:idx val="1"/>
          <c:order val="0"/>
          <c:tx>
            <c:strRef>
              <c:f>fig_5A_v1!$C$38</c:f>
              <c:strCache>
                <c:ptCount val="1"/>
                <c:pt idx="0">
                  <c:v>Industry</c:v>
                </c:pt>
              </c:strCache>
            </c:strRef>
          </c:tx>
          <c:spPr>
            <a:noFill/>
            <a:ln>
              <a:noFill/>
            </a:ln>
          </c:spPr>
          <c:invertIfNegative val="0"/>
          <c:cat>
            <c:numRef>
              <c:f>fig_5A_v1!$B$39:$B$41</c:f>
              <c:numCache>
                <c:formatCode>General</c:formatCode>
                <c:ptCount val="3"/>
                <c:pt idx="0">
                  <c:v>2021</c:v>
                </c:pt>
                <c:pt idx="1">
                  <c:v>2022</c:v>
                </c:pt>
                <c:pt idx="2">
                  <c:v>2023</c:v>
                </c:pt>
              </c:numCache>
            </c:numRef>
          </c:cat>
          <c:val>
            <c:numRef>
              <c:f>fig_5A_v1!$C$39:$C$41</c:f>
              <c:numCache>
                <c:formatCode>General</c:formatCode>
                <c:ptCount val="3"/>
              </c:numCache>
            </c:numRef>
          </c:val>
          <c:extLst>
            <c:ext xmlns:c16="http://schemas.microsoft.com/office/drawing/2014/chart" uri="{C3380CC4-5D6E-409C-BE32-E72D297353CC}">
              <c16:uniqueId val="{00000000-C2D5-43D0-BAD9-86BA9ECF9ED3}"/>
            </c:ext>
          </c:extLst>
        </c:ser>
        <c:ser>
          <c:idx val="2"/>
          <c:order val="1"/>
          <c:tx>
            <c:strRef>
              <c:f>fig_5A_v1!$D$38</c:f>
              <c:strCache>
                <c:ptCount val="1"/>
                <c:pt idx="0">
                  <c:v>Chemicals</c:v>
                </c:pt>
              </c:strCache>
            </c:strRef>
          </c:tx>
          <c:spPr>
            <a:solidFill>
              <a:srgbClr val="49D3FF"/>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fig_5A_v1!$D$39:$D$41</c:f>
              <c:numCache>
                <c:formatCode>0</c:formatCode>
                <c:ptCount val="3"/>
                <c:pt idx="0">
                  <c:v>128.77189698248242</c:v>
                </c:pt>
                <c:pt idx="1">
                  <c:v>485.45437586218958</c:v>
                </c:pt>
                <c:pt idx="2" formatCode="0.0">
                  <c:v>465.76446107390535</c:v>
                </c:pt>
              </c:numCache>
            </c:numRef>
          </c:val>
          <c:extLst>
            <c:ext xmlns:c16="http://schemas.microsoft.com/office/drawing/2014/chart" uri="{C3380CC4-5D6E-409C-BE32-E72D297353CC}">
              <c16:uniqueId val="{00000001-C2D5-43D0-BAD9-86BA9ECF9ED3}"/>
            </c:ext>
          </c:extLst>
        </c:ser>
        <c:ser>
          <c:idx val="3"/>
          <c:order val="2"/>
          <c:tx>
            <c:strRef>
              <c:f>fig_5A_v1!$E$38</c:f>
              <c:strCache>
                <c:ptCount val="1"/>
                <c:pt idx="0">
                  <c:v>Steel</c:v>
                </c:pt>
              </c:strCache>
            </c:strRef>
          </c:tx>
          <c:spPr>
            <a:solidFill>
              <a:srgbClr val="3E7AD3"/>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fig_5A_v1!$E$39:$E$41</c:f>
              <c:numCache>
                <c:formatCode>0</c:formatCode>
                <c:ptCount val="3"/>
                <c:pt idx="0">
                  <c:v>0</c:v>
                </c:pt>
                <c:pt idx="1">
                  <c:v>180</c:v>
                </c:pt>
                <c:pt idx="2" formatCode="0.0">
                  <c:v>120.557</c:v>
                </c:pt>
              </c:numCache>
            </c:numRef>
          </c:val>
          <c:extLst>
            <c:ext xmlns:c16="http://schemas.microsoft.com/office/drawing/2014/chart" uri="{C3380CC4-5D6E-409C-BE32-E72D297353CC}">
              <c16:uniqueId val="{00000002-C2D5-43D0-BAD9-86BA9ECF9ED3}"/>
            </c:ext>
          </c:extLst>
        </c:ser>
        <c:ser>
          <c:idx val="9"/>
          <c:order val="3"/>
          <c:tx>
            <c:strRef>
              <c:f>fig_5A_v1!$J$38</c:f>
              <c:strCache>
                <c:ptCount val="1"/>
                <c:pt idx="0">
                  <c:v>Refining</c:v>
                </c:pt>
              </c:strCache>
            </c:strRef>
          </c:tx>
          <c:spPr>
            <a:solidFill>
              <a:srgbClr val="68F393"/>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fig_5A_v1!$J$39:$J$41</c:f>
              <c:numCache>
                <c:formatCode>0</c:formatCode>
                <c:ptCount val="3"/>
                <c:pt idx="0">
                  <c:v>195</c:v>
                </c:pt>
                <c:pt idx="1">
                  <c:v>131.126</c:v>
                </c:pt>
                <c:pt idx="2" formatCode="0.0">
                  <c:v>247.28899999999999</c:v>
                </c:pt>
              </c:numCache>
            </c:numRef>
          </c:val>
          <c:extLst>
            <c:ext xmlns:c16="http://schemas.microsoft.com/office/drawing/2014/chart" uri="{C3380CC4-5D6E-409C-BE32-E72D297353CC}">
              <c16:uniqueId val="{00000003-C2D5-43D0-BAD9-86BA9ECF9ED3}"/>
            </c:ext>
          </c:extLst>
        </c:ser>
        <c:ser>
          <c:idx val="7"/>
          <c:order val="4"/>
          <c:tx>
            <c:strRef>
              <c:f>fig_5A_v1!$H$38</c:f>
              <c:strCache>
                <c:ptCount val="1"/>
                <c:pt idx="0">
                  <c:v>Aviation</c:v>
                </c:pt>
              </c:strCache>
            </c:strRef>
          </c:tx>
          <c:spPr>
            <a:solidFill>
              <a:srgbClr val="00B050"/>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fig_5A_v1!$H$39:$H$41</c:f>
              <c:numCache>
                <c:formatCode>0</c:formatCode>
                <c:ptCount val="3"/>
                <c:pt idx="0">
                  <c:v>5.4749999999999998E-3</c:v>
                </c:pt>
                <c:pt idx="1">
                  <c:v>96.581190000000007</c:v>
                </c:pt>
                <c:pt idx="2" formatCode="0.0">
                  <c:v>184.37062499999999</c:v>
                </c:pt>
              </c:numCache>
            </c:numRef>
          </c:val>
          <c:extLst>
            <c:ext xmlns:c16="http://schemas.microsoft.com/office/drawing/2014/chart" uri="{C3380CC4-5D6E-409C-BE32-E72D297353CC}">
              <c16:uniqueId val="{00000004-C2D5-43D0-BAD9-86BA9ECF9ED3}"/>
            </c:ext>
          </c:extLst>
        </c:ser>
        <c:ser>
          <c:idx val="8"/>
          <c:order val="5"/>
          <c:tx>
            <c:strRef>
              <c:f>fig_5A_v1!$I$38</c:f>
              <c:strCache>
                <c:ptCount val="1"/>
                <c:pt idx="0">
                  <c:v>Shipping</c:v>
                </c:pt>
              </c:strCache>
            </c:strRef>
          </c:tx>
          <c:spPr>
            <a:solidFill>
              <a:srgbClr val="FED421"/>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fig_5A_v1!$I$39:$I$41</c:f>
              <c:numCache>
                <c:formatCode>0</c:formatCode>
                <c:ptCount val="3"/>
                <c:pt idx="0">
                  <c:v>0</c:v>
                </c:pt>
                <c:pt idx="1">
                  <c:v>237.24548000000001</c:v>
                </c:pt>
                <c:pt idx="2" formatCode="0.0">
                  <c:v>314.93639288115247</c:v>
                </c:pt>
              </c:numCache>
            </c:numRef>
          </c:val>
          <c:extLst>
            <c:ext xmlns:c16="http://schemas.microsoft.com/office/drawing/2014/chart" uri="{C3380CC4-5D6E-409C-BE32-E72D297353CC}">
              <c16:uniqueId val="{00000005-C2D5-43D0-BAD9-86BA9ECF9ED3}"/>
            </c:ext>
          </c:extLst>
        </c:ser>
        <c:ser>
          <c:idx val="10"/>
          <c:order val="6"/>
          <c:tx>
            <c:strRef>
              <c:f>fig_5A_v1!$K$38</c:f>
              <c:strCache>
                <c:ptCount val="1"/>
                <c:pt idx="0">
                  <c:v>Power</c:v>
                </c:pt>
              </c:strCache>
            </c:strRef>
          </c:tx>
          <c:spPr>
            <a:solidFill>
              <a:srgbClr val="F1A801"/>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fig_5A_v1!$K$39:$K$41</c:f>
              <c:numCache>
                <c:formatCode>0</c:formatCode>
                <c:ptCount val="3"/>
                <c:pt idx="0">
                  <c:v>0</c:v>
                </c:pt>
                <c:pt idx="1">
                  <c:v>198.5</c:v>
                </c:pt>
                <c:pt idx="2" formatCode="0.0">
                  <c:v>100.03601440576232</c:v>
                </c:pt>
              </c:numCache>
            </c:numRef>
          </c:val>
          <c:extLst>
            <c:ext xmlns:c16="http://schemas.microsoft.com/office/drawing/2014/chart" uri="{C3380CC4-5D6E-409C-BE32-E72D297353CC}">
              <c16:uniqueId val="{00000006-C2D5-43D0-BAD9-86BA9ECF9ED3}"/>
            </c:ext>
          </c:extLst>
        </c:ser>
        <c:ser>
          <c:idx val="11"/>
          <c:order val="7"/>
          <c:tx>
            <c:strRef>
              <c:f>fig_5A_v1!$L$38</c:f>
              <c:strCache>
                <c:ptCount val="1"/>
                <c:pt idx="0">
                  <c:v>Other/unknown</c:v>
                </c:pt>
              </c:strCache>
            </c:strRef>
          </c:tx>
          <c:spPr>
            <a:solidFill>
              <a:srgbClr val="B187EF"/>
            </a:solidFill>
            <a:ln>
              <a:solidFill>
                <a:schemeClr val="tx1"/>
              </a:solidFill>
            </a:ln>
          </c:spPr>
          <c:invertIfNegative val="0"/>
          <c:cat>
            <c:numRef>
              <c:f>fig_5A_v1!$B$39:$B$41</c:f>
              <c:numCache>
                <c:formatCode>General</c:formatCode>
                <c:ptCount val="3"/>
                <c:pt idx="0">
                  <c:v>2021</c:v>
                </c:pt>
                <c:pt idx="1">
                  <c:v>2022</c:v>
                </c:pt>
                <c:pt idx="2">
                  <c:v>2023</c:v>
                </c:pt>
              </c:numCache>
            </c:numRef>
          </c:cat>
          <c:val>
            <c:numRef>
              <c:f>fig_5A_v1!$L$39:$L$41</c:f>
              <c:numCache>
                <c:formatCode>0</c:formatCode>
                <c:ptCount val="3"/>
                <c:pt idx="0">
                  <c:v>239.49579831932778</c:v>
                </c:pt>
                <c:pt idx="1">
                  <c:v>438.26997303342705</c:v>
                </c:pt>
                <c:pt idx="2" formatCode="0.0">
                  <c:v>1076.9858741243158</c:v>
                </c:pt>
              </c:numCache>
            </c:numRef>
          </c:val>
          <c:extLst>
            <c:ext xmlns:c16="http://schemas.microsoft.com/office/drawing/2014/chart" uri="{C3380CC4-5D6E-409C-BE32-E72D297353CC}">
              <c16:uniqueId val="{00000007-C2D5-43D0-BAD9-86BA9ECF9ED3}"/>
            </c:ext>
          </c:extLst>
        </c:ser>
        <c:dLbls>
          <c:showLegendKey val="0"/>
          <c:showVal val="0"/>
          <c:showCatName val="0"/>
          <c:showSerName val="0"/>
          <c:showPercent val="0"/>
          <c:showBubbleSize val="0"/>
        </c:dLbls>
        <c:gapWidth val="75"/>
        <c:overlap val="100"/>
        <c:axId val="241044480"/>
        <c:axId val="241050368"/>
      </c:barChart>
      <c:catAx>
        <c:axId val="241044480"/>
        <c:scaling>
          <c:orientation val="minMax"/>
        </c:scaling>
        <c:delete val="0"/>
        <c:axPos val="b"/>
        <c:numFmt formatCode="General" sourceLinked="1"/>
        <c:majorTickMark val="none"/>
        <c:minorTickMark val="none"/>
        <c:tickLblPos val="nextTo"/>
        <c:spPr>
          <a:ln w="12700">
            <a:solidFill>
              <a:schemeClr val="tx1"/>
            </a:solidFill>
            <a:prstDash val="solid"/>
          </a:ln>
        </c:spPr>
        <c:crossAx val="241050368"/>
        <c:crosses val="autoZero"/>
        <c:auto val="1"/>
        <c:lblAlgn val="ctr"/>
        <c:lblOffset val="150"/>
        <c:noMultiLvlLbl val="0"/>
      </c:catAx>
      <c:valAx>
        <c:axId val="241050368"/>
        <c:scaling>
          <c:orientation val="minMax"/>
          <c:max val="4000"/>
          <c:min val="0"/>
        </c:scaling>
        <c:delete val="0"/>
        <c:axPos val="l"/>
        <c:majorGridlines>
          <c:spPr>
            <a:ln w="12700" cap="rnd" cmpd="sng" algn="ctr">
              <a:solidFill>
                <a:srgbClr val="D9D9D9"/>
              </a:solidFill>
              <a:prstDash val="solid"/>
              <a:round/>
              <a:headEnd type="none" w="med" len="med"/>
              <a:tailEnd type="none" w="med" len="med"/>
            </a:ln>
          </c:spPr>
        </c:majorGridlines>
        <c:title>
          <c:tx>
            <c:rich>
              <a:bodyPr rot="-5400000" vert="horz"/>
              <a:lstStyle/>
              <a:p>
                <a:pPr>
                  <a:defRPr/>
                </a:pPr>
                <a:r>
                  <a:rPr lang="en-US"/>
                  <a:t>Mtpa H₂-eq</a:t>
                </a:r>
              </a:p>
            </c:rich>
          </c:tx>
          <c:layout>
            <c:manualLayout>
              <c:xMode val="edge"/>
              <c:yMode val="edge"/>
              <c:x val="1.908295071172993E-3"/>
              <c:y val="2.646072796934866E-2"/>
            </c:manualLayout>
          </c:layout>
          <c:overlay val="0"/>
        </c:title>
        <c:numFmt formatCode="#\ ##0;\-#\ ##0;0" sourceLinked="0"/>
        <c:majorTickMark val="out"/>
        <c:minorTickMark val="none"/>
        <c:tickLblPos val="nextTo"/>
        <c:spPr>
          <a:ln>
            <a:noFill/>
          </a:ln>
        </c:spPr>
        <c:crossAx val="241044480"/>
        <c:crosses val="autoZero"/>
        <c:crossBetween val="between"/>
        <c:majorUnit val="1000"/>
        <c:dispUnits>
          <c:builtInUnit val="thousands"/>
        </c:dispUnits>
      </c:valAx>
      <c:spPr>
        <a:noFill/>
        <a:ln>
          <a:noFill/>
        </a:ln>
      </c:spPr>
    </c:plotArea>
    <c:plotVisOnly val="1"/>
    <c:dispBlanksAs val="gap"/>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18070892026072"/>
          <c:y val="2.8252405949256338E-2"/>
          <c:w val="0.80881247832186665"/>
          <c:h val="0.75698398005955603"/>
        </c:manualLayout>
      </c:layout>
      <c:areaChart>
        <c:grouping val="stacked"/>
        <c:varyColors val="0"/>
        <c:ser>
          <c:idx val="0"/>
          <c:order val="0"/>
          <c:tx>
            <c:strRef>
              <c:f>fig_5B_v1!$C$47</c:f>
              <c:strCache>
                <c:ptCount val="1"/>
                <c:pt idx="0">
                  <c:v>Shipping</c:v>
                </c:pt>
              </c:strCache>
            </c:strRef>
          </c:tx>
          <c:spPr>
            <a:solidFill>
              <a:srgbClr val="FED421"/>
            </a:solidFill>
            <a:ln w="9525">
              <a:solidFill>
                <a:srgbClr val="000000"/>
              </a:solidFill>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fig_5B_v1!$C$48:$C$76</c:f>
              <c:numCache>
                <c:formatCode>0%</c:formatCode>
                <c:ptCount val="29"/>
                <c:pt idx="0">
                  <c:v>0.75949336730628947</c:v>
                </c:pt>
                <c:pt idx="1">
                  <c:v>0.75949336730628947</c:v>
                </c:pt>
              </c:numCache>
            </c:numRef>
          </c:val>
          <c:extLst>
            <c:ext xmlns:c16="http://schemas.microsoft.com/office/drawing/2014/chart" uri="{C3380CC4-5D6E-409C-BE32-E72D297353CC}">
              <c16:uniqueId val="{00000000-E45C-48E9-AA95-2472D11E4DEB}"/>
            </c:ext>
          </c:extLst>
        </c:ser>
        <c:ser>
          <c:idx val="1"/>
          <c:order val="1"/>
          <c:tx>
            <c:strRef>
              <c:f>fig_5B_v1!$D$47</c:f>
              <c:strCache>
                <c:ptCount val="1"/>
                <c:pt idx="0">
                  <c:v>Refining</c:v>
                </c:pt>
              </c:strCache>
            </c:strRef>
          </c:tx>
          <c:spPr>
            <a:solidFill>
              <a:srgbClr val="68F393"/>
            </a:solidFill>
            <a:ln w="9525">
              <a:solidFill>
                <a:schemeClr val="tx1"/>
              </a:solidFill>
              <a:prstDash val="solid"/>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fig_5B_v1!$D$48:$D$76</c:f>
              <c:numCache>
                <c:formatCode>General</c:formatCode>
                <c:ptCount val="29"/>
                <c:pt idx="3" formatCode="0%">
                  <c:v>0.53746239634470672</c:v>
                </c:pt>
                <c:pt idx="4" formatCode="0%">
                  <c:v>0.53746239634470672</c:v>
                </c:pt>
              </c:numCache>
            </c:numRef>
          </c:val>
          <c:extLst>
            <c:ext xmlns:c16="http://schemas.microsoft.com/office/drawing/2014/chart" uri="{C3380CC4-5D6E-409C-BE32-E72D297353CC}">
              <c16:uniqueId val="{00000001-E45C-48E9-AA95-2472D11E4DEB}"/>
            </c:ext>
          </c:extLst>
        </c:ser>
        <c:ser>
          <c:idx val="2"/>
          <c:order val="2"/>
          <c:tx>
            <c:strRef>
              <c:f>fig_5B_v1!$E$47</c:f>
              <c:strCache>
                <c:ptCount val="1"/>
                <c:pt idx="0">
                  <c:v>Chemicals</c:v>
                </c:pt>
              </c:strCache>
            </c:strRef>
          </c:tx>
          <c:spPr>
            <a:solidFill>
              <a:srgbClr val="49D3FF"/>
            </a:solidFill>
            <a:ln w="9525">
              <a:solidFill>
                <a:schemeClr val="tx1"/>
              </a:solidFill>
              <a:prstDash val="solid"/>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fig_5B_v1!$E$48:$E$76</c:f>
              <c:numCache>
                <c:formatCode>General</c:formatCode>
                <c:ptCount val="29"/>
                <c:pt idx="6" formatCode="0%">
                  <c:v>0.45161209832336463</c:v>
                </c:pt>
                <c:pt idx="7" formatCode="0%">
                  <c:v>0.45161209832336463</c:v>
                </c:pt>
              </c:numCache>
            </c:numRef>
          </c:val>
          <c:extLst>
            <c:ext xmlns:c16="http://schemas.microsoft.com/office/drawing/2014/chart" uri="{C3380CC4-5D6E-409C-BE32-E72D297353CC}">
              <c16:uniqueId val="{00000002-E45C-48E9-AA95-2472D11E4DEB}"/>
            </c:ext>
          </c:extLst>
        </c:ser>
        <c:ser>
          <c:idx val="3"/>
          <c:order val="3"/>
          <c:tx>
            <c:strRef>
              <c:f>fig_5B_v1!$F$47</c:f>
              <c:strCache>
                <c:ptCount val="1"/>
                <c:pt idx="0">
                  <c:v>Steel</c:v>
                </c:pt>
              </c:strCache>
            </c:strRef>
          </c:tx>
          <c:spPr>
            <a:solidFill>
              <a:srgbClr val="3E7AD3"/>
            </a:solidFill>
            <a:ln w="9525">
              <a:solidFill>
                <a:schemeClr val="tx1"/>
              </a:solidFill>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fig_5B_v1!$F$48:$F$76</c:f>
              <c:numCache>
                <c:formatCode>General</c:formatCode>
                <c:ptCount val="29"/>
                <c:pt idx="9" formatCode="0%">
                  <c:v>0.40111193550640978</c:v>
                </c:pt>
                <c:pt idx="10" formatCode="0%">
                  <c:v>0.40111193550640978</c:v>
                </c:pt>
              </c:numCache>
            </c:numRef>
          </c:val>
          <c:extLst>
            <c:ext xmlns:c16="http://schemas.microsoft.com/office/drawing/2014/chart" uri="{C3380CC4-5D6E-409C-BE32-E72D297353CC}">
              <c16:uniqueId val="{00000003-E45C-48E9-AA95-2472D11E4DEB}"/>
            </c:ext>
          </c:extLst>
        </c:ser>
        <c:ser>
          <c:idx val="4"/>
          <c:order val="4"/>
          <c:tx>
            <c:strRef>
              <c:f>fig_5B_v1!$G$47</c:f>
              <c:strCache>
                <c:ptCount val="1"/>
                <c:pt idx="0">
                  <c:v>Power</c:v>
                </c:pt>
              </c:strCache>
            </c:strRef>
          </c:tx>
          <c:spPr>
            <a:solidFill>
              <a:srgbClr val="F1A801"/>
            </a:solidFill>
            <a:ln w="9525">
              <a:solidFill>
                <a:schemeClr val="tx1"/>
              </a:solidFill>
              <a:prstDash val="solid"/>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fig_5B_v1!$G$48:$G$76</c:f>
              <c:numCache>
                <c:formatCode>General</c:formatCode>
                <c:ptCount val="29"/>
                <c:pt idx="12" formatCode="0%">
                  <c:v>0.32001503937783621</c:v>
                </c:pt>
                <c:pt idx="13" formatCode="0%">
                  <c:v>0.32001503937783621</c:v>
                </c:pt>
              </c:numCache>
            </c:numRef>
          </c:val>
          <c:extLst>
            <c:ext xmlns:c16="http://schemas.microsoft.com/office/drawing/2014/chart" uri="{C3380CC4-5D6E-409C-BE32-E72D297353CC}">
              <c16:uniqueId val="{00000004-E45C-48E9-AA95-2472D11E4DEB}"/>
            </c:ext>
          </c:extLst>
        </c:ser>
        <c:ser>
          <c:idx val="5"/>
          <c:order val="5"/>
          <c:tx>
            <c:strRef>
              <c:f>fig_5B_v1!$H$47</c:f>
              <c:strCache>
                <c:ptCount val="1"/>
                <c:pt idx="0">
                  <c:v>Road transport</c:v>
                </c:pt>
              </c:strCache>
            </c:strRef>
          </c:tx>
          <c:spPr>
            <a:solidFill>
              <a:srgbClr val="00ADA1"/>
            </a:solidFill>
            <a:ln w="9525">
              <a:solidFill>
                <a:schemeClr val="tx1"/>
              </a:solidFill>
              <a:prstDash val="solid"/>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fig_5B_v1!$H$48:$H$76</c:f>
              <c:numCache>
                <c:formatCode>General</c:formatCode>
                <c:ptCount val="29"/>
                <c:pt idx="15" formatCode="0%">
                  <c:v>0.16486036847113916</c:v>
                </c:pt>
                <c:pt idx="16" formatCode="0%">
                  <c:v>0.16486036847113916</c:v>
                </c:pt>
              </c:numCache>
            </c:numRef>
          </c:val>
          <c:extLst>
            <c:ext xmlns:c16="http://schemas.microsoft.com/office/drawing/2014/chart" uri="{C3380CC4-5D6E-409C-BE32-E72D297353CC}">
              <c16:uniqueId val="{00000005-E45C-48E9-AA95-2472D11E4DEB}"/>
            </c:ext>
          </c:extLst>
        </c:ser>
        <c:ser>
          <c:idx val="6"/>
          <c:order val="6"/>
          <c:tx>
            <c:strRef>
              <c:f>fig_5B_v1!$I$47</c:f>
              <c:strCache>
                <c:ptCount val="1"/>
                <c:pt idx="0">
                  <c:v>Aviation</c:v>
                </c:pt>
              </c:strCache>
            </c:strRef>
          </c:tx>
          <c:spPr>
            <a:solidFill>
              <a:srgbClr val="E34946"/>
            </a:solidFill>
            <a:ln>
              <a:solidFill>
                <a:schemeClr val="tx1"/>
              </a:solidFill>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fig_5B_v1!$I$48:$I$76</c:f>
              <c:numCache>
                <c:formatCode>General</c:formatCode>
                <c:ptCount val="29"/>
                <c:pt idx="18" formatCode="0%">
                  <c:v>7.3076053659259024E-2</c:v>
                </c:pt>
                <c:pt idx="19" formatCode="0%">
                  <c:v>7.3076053659259024E-2</c:v>
                </c:pt>
              </c:numCache>
            </c:numRef>
          </c:val>
          <c:extLst>
            <c:ext xmlns:c16="http://schemas.microsoft.com/office/drawing/2014/chart" uri="{C3380CC4-5D6E-409C-BE32-E72D297353CC}">
              <c16:uniqueId val="{00000006-E45C-48E9-AA95-2472D11E4DEB}"/>
            </c:ext>
          </c:extLst>
        </c:ser>
        <c:ser>
          <c:idx val="7"/>
          <c:order val="7"/>
          <c:tx>
            <c:strRef>
              <c:f>fig_5B_v1!$J$47</c:f>
              <c:strCache>
                <c:ptCount val="1"/>
                <c:pt idx="0">
                  <c:v>Other industries/unknown sector</c:v>
                </c:pt>
              </c:strCache>
            </c:strRef>
          </c:tx>
          <c:spPr>
            <a:solidFill>
              <a:srgbClr val="B187EF"/>
            </a:solidFill>
            <a:ln>
              <a:solidFill>
                <a:schemeClr val="tx1"/>
              </a:solidFill>
            </a:ln>
          </c:spPr>
          <c:cat>
            <c:numRef>
              <c:f>fig_5B_v1!$B$48:$B$76</c:f>
              <c:numCache>
                <c:formatCode>0</c:formatCode>
                <c:ptCount val="29"/>
                <c:pt idx="0">
                  <c:v>0</c:v>
                </c:pt>
                <c:pt idx="1">
                  <c:v>552.18187288115246</c:v>
                </c:pt>
                <c:pt idx="2">
                  <c:v>552.18187288115246</c:v>
                </c:pt>
                <c:pt idx="3">
                  <c:v>552.18187288115246</c:v>
                </c:pt>
                <c:pt idx="4">
                  <c:v>1125.5968728811524</c:v>
                </c:pt>
                <c:pt idx="5">
                  <c:v>1125.5968728811524</c:v>
                </c:pt>
                <c:pt idx="6">
                  <c:v>1125.5968728811524</c:v>
                </c:pt>
                <c:pt idx="7">
                  <c:v>2421.6740413735592</c:v>
                </c:pt>
                <c:pt idx="8">
                  <c:v>2421.6740413735592</c:v>
                </c:pt>
                <c:pt idx="9">
                  <c:v>2421.6740413735592</c:v>
                </c:pt>
                <c:pt idx="10">
                  <c:v>2722.2310413735595</c:v>
                </c:pt>
                <c:pt idx="11">
                  <c:v>2722.2310413735595</c:v>
                </c:pt>
                <c:pt idx="12">
                  <c:v>2722.2310413735595</c:v>
                </c:pt>
                <c:pt idx="13">
                  <c:v>3020.7670557793217</c:v>
                </c:pt>
                <c:pt idx="14">
                  <c:v>3020.7670557793217</c:v>
                </c:pt>
                <c:pt idx="15">
                  <c:v>3020.7670557793217</c:v>
                </c:pt>
                <c:pt idx="16">
                  <c:v>3029.8959932793218</c:v>
                </c:pt>
                <c:pt idx="17">
                  <c:v>3029.8959932793218</c:v>
                </c:pt>
                <c:pt idx="18">
                  <c:v>3029.8959932793218</c:v>
                </c:pt>
                <c:pt idx="19">
                  <c:v>3310.8532832793217</c:v>
                </c:pt>
                <c:pt idx="20">
                  <c:v>3310.8532832793217</c:v>
                </c:pt>
                <c:pt idx="21">
                  <c:v>3310.8532832793217</c:v>
                </c:pt>
                <c:pt idx="22">
                  <c:v>5065.6049287563919</c:v>
                </c:pt>
                <c:pt idx="23">
                  <c:v>5065.6049287563919</c:v>
                </c:pt>
                <c:pt idx="24">
                  <c:v>5065.6049287563919</c:v>
                </c:pt>
                <c:pt idx="25">
                  <c:v>5065.6049287563919</c:v>
                </c:pt>
                <c:pt idx="26">
                  <c:v>5065.6049287563919</c:v>
                </c:pt>
                <c:pt idx="27">
                  <c:v>5065.6049287563919</c:v>
                </c:pt>
                <c:pt idx="28">
                  <c:v>5065.6049287563919</c:v>
                </c:pt>
              </c:numCache>
            </c:numRef>
          </c:cat>
          <c:val>
            <c:numRef>
              <c:f>fig_5B_v1!$J$48:$J$76</c:f>
              <c:numCache>
                <c:formatCode>General</c:formatCode>
                <c:ptCount val="29"/>
                <c:pt idx="21" formatCode="0%">
                  <c:v>0.01</c:v>
                </c:pt>
                <c:pt idx="22" formatCode="0%">
                  <c:v>0.01</c:v>
                </c:pt>
              </c:numCache>
            </c:numRef>
          </c:val>
          <c:extLst>
            <c:ext xmlns:c16="http://schemas.microsoft.com/office/drawing/2014/chart" uri="{C3380CC4-5D6E-409C-BE32-E72D297353CC}">
              <c16:uniqueId val="{00000007-E45C-48E9-AA95-2472D11E4DEB}"/>
            </c:ext>
          </c:extLst>
        </c:ser>
        <c:dLbls>
          <c:showLegendKey val="0"/>
          <c:showVal val="0"/>
          <c:showCatName val="0"/>
          <c:showSerName val="0"/>
          <c:showPercent val="0"/>
          <c:showBubbleSize val="0"/>
        </c:dLbls>
        <c:axId val="57688448"/>
        <c:axId val="57691136"/>
      </c:areaChart>
      <c:dateAx>
        <c:axId val="57688448"/>
        <c:scaling>
          <c:orientation val="minMax"/>
          <c:max val="6511"/>
        </c:scaling>
        <c:delete val="0"/>
        <c:axPos val="b"/>
        <c:title>
          <c:tx>
            <c:rich>
              <a:bodyPr/>
              <a:lstStyle/>
              <a:p>
                <a:pPr>
                  <a:defRPr sz="1100">
                    <a:latin typeface="Arial" panose="020B0604020202020204" pitchFamily="34" charset="0"/>
                    <a:cs typeface="Arial" panose="020B0604020202020204" pitchFamily="34" charset="0"/>
                  </a:defRPr>
                </a:pPr>
                <a:r>
                  <a:rPr lang="en-GB" sz="1100" dirty="0">
                    <a:latin typeface="Arial" panose="020B0604020202020204" pitchFamily="34" charset="0"/>
                    <a:cs typeface="Arial" panose="020B0604020202020204" pitchFamily="34" charset="0"/>
                  </a:rPr>
                  <a:t>Agreed volume (Mtpa H</a:t>
                </a:r>
                <a:r>
                  <a:rPr lang="en-GB" sz="1100" baseline="-25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-eq)</a:t>
                </a:r>
              </a:p>
            </c:rich>
          </c:tx>
          <c:layout>
            <c:manualLayout>
              <c:xMode val="edge"/>
              <c:yMode val="edge"/>
              <c:x val="0.76960279594206027"/>
              <c:y val="0.84492509974618457"/>
            </c:manualLayout>
          </c:layout>
          <c:overlay val="0"/>
        </c:title>
        <c:numFmt formatCode="#\ ##0;\-#\ ##0;0" sourceLinked="0"/>
        <c:majorTickMark val="out"/>
        <c:minorTickMark val="none"/>
        <c:tickLblPos val="none"/>
        <c:spPr>
          <a:noFill/>
          <a:ln w="3175">
            <a:solidFill>
              <a:srgbClr val="000000"/>
            </a:solidFill>
            <a:prstDash val="solid"/>
          </a:ln>
        </c:spPr>
        <c:txPr>
          <a:bodyPr/>
          <a:lstStyle/>
          <a:p>
            <a:pPr>
              <a:defRPr sz="1100">
                <a:latin typeface="Arial" panose="020B0604020202020204" pitchFamily="34" charset="0"/>
                <a:cs typeface="Arial" panose="020B0604020202020204" pitchFamily="34" charset="0"/>
              </a:defRPr>
            </a:pPr>
            <a:endParaRPr lang="en-US"/>
          </a:p>
        </c:txPr>
        <c:crossAx val="57691136"/>
        <c:crosses val="autoZero"/>
        <c:auto val="0"/>
        <c:lblOffset val="0"/>
        <c:baseTimeUnit val="days"/>
        <c:majorUnit val="1000"/>
        <c:majorTimeUnit val="days"/>
      </c:dateAx>
      <c:valAx>
        <c:axId val="57691136"/>
        <c:scaling>
          <c:orientation val="minMax"/>
          <c:max val="0.8"/>
        </c:scaling>
        <c:delete val="0"/>
        <c:axPos val="l"/>
        <c:majorGridlines>
          <c:spPr>
            <a:ln w="9525" cap="rnd" cmpd="sng" algn="ctr">
              <a:solidFill>
                <a:srgbClr val="D9D9D9"/>
              </a:solidFill>
              <a:prstDash val="solid"/>
              <a:round/>
              <a:headEnd type="none" w="med" len="med"/>
              <a:tailEnd type="none" w="med" len="med"/>
            </a:ln>
          </c:spPr>
        </c:majorGridlines>
        <c:numFmt formatCode="0%" sourceLinked="0"/>
        <c:majorTickMark val="none"/>
        <c:minorTickMark val="none"/>
        <c:tickLblPos val="nextTo"/>
        <c:spPr>
          <a:ln w="25400">
            <a:noFill/>
          </a:ln>
        </c:spPr>
        <c:txPr>
          <a:bodyPr rot="0" vert="horz"/>
          <a:lstStyle/>
          <a:p>
            <a:pPr>
              <a:defRPr sz="1100">
                <a:latin typeface="Arial" panose="020B0604020202020204" pitchFamily="34" charset="0"/>
                <a:cs typeface="Arial" panose="020B0604020202020204" pitchFamily="34" charset="0"/>
              </a:defRPr>
            </a:pPr>
            <a:endParaRPr lang="en-US"/>
          </a:p>
        </c:txPr>
        <c:crossAx val="57688448"/>
        <c:crosses val="autoZero"/>
        <c:crossBetween val="midCat"/>
      </c:valAx>
      <c:spPr>
        <a:noFill/>
        <a:ln w="25400">
          <a:noFill/>
        </a:ln>
      </c:spPr>
    </c:plotArea>
    <c:plotVisOnly val="1"/>
    <c:dispBlanksAs val="zero"/>
    <c:showDLblsOverMax val="0"/>
  </c:chart>
  <c:spPr>
    <a:noFill/>
    <a:ln w="9525">
      <a:noFill/>
    </a:ln>
  </c:spPr>
  <c:txPr>
    <a:bodyPr/>
    <a:lstStyle/>
    <a:p>
      <a:pPr>
        <a:defRPr sz="105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14078155091294"/>
          <c:y val="2.8252442002442004E-2"/>
          <c:w val="0.67158178199845209"/>
          <c:h val="0.87891586468358185"/>
        </c:manualLayout>
      </c:layout>
      <c:barChart>
        <c:barDir val="col"/>
        <c:grouping val="stacked"/>
        <c:varyColors val="0"/>
        <c:ser>
          <c:idx val="0"/>
          <c:order val="0"/>
          <c:tx>
            <c:strRef>
              <c:f>fig_6A_v1!$B$41</c:f>
              <c:strCache>
                <c:ptCount val="1"/>
                <c:pt idx="0">
                  <c:v>Europe</c:v>
                </c:pt>
              </c:strCache>
            </c:strRef>
          </c:tx>
          <c:spPr>
            <a:solidFill>
              <a:srgbClr val="49D3FF"/>
            </a:solidFill>
            <a:ln>
              <a:solidFill>
                <a:schemeClr val="tx1"/>
              </a:solidFill>
            </a:ln>
          </c:spPr>
          <c:invertIfNegative val="0"/>
          <c:cat>
            <c:strRef>
              <c:f>fig_6A_v1!$C$40:$H$40</c:f>
              <c:strCache>
                <c:ptCount val="6"/>
                <c:pt idx="0">
                  <c:v>2019</c:v>
                </c:pt>
                <c:pt idx="1">
                  <c:v>2020</c:v>
                </c:pt>
                <c:pt idx="2">
                  <c:v>2021</c:v>
                </c:pt>
                <c:pt idx="3">
                  <c:v>2022</c:v>
                </c:pt>
                <c:pt idx="4">
                  <c:v>2023</c:v>
                </c:pt>
                <c:pt idx="5">
                  <c:v>2024e</c:v>
                </c:pt>
              </c:strCache>
              <c:extLst/>
            </c:strRef>
          </c:cat>
          <c:val>
            <c:numRef>
              <c:f>fig_6A_v1!$C$41:$H$41</c:f>
              <c:numCache>
                <c:formatCode>0.00</c:formatCode>
                <c:ptCount val="6"/>
                <c:pt idx="0">
                  <c:v>1.572023987204993</c:v>
                </c:pt>
                <c:pt idx="1">
                  <c:v>1.7512669339786067</c:v>
                </c:pt>
                <c:pt idx="2">
                  <c:v>1.8782853510685504</c:v>
                </c:pt>
                <c:pt idx="3">
                  <c:v>2.5790036376469079</c:v>
                </c:pt>
                <c:pt idx="4">
                  <c:v>3.3255616207449017</c:v>
                </c:pt>
                <c:pt idx="5">
                  <c:v>7.2775073884628165</c:v>
                </c:pt>
              </c:numCache>
              <c:extLst/>
            </c:numRef>
          </c:val>
          <c:extLst>
            <c:ext xmlns:c16="http://schemas.microsoft.com/office/drawing/2014/chart" uri="{C3380CC4-5D6E-409C-BE32-E72D297353CC}">
              <c16:uniqueId val="{00000000-2E93-420C-B4D9-129E4CD528F5}"/>
            </c:ext>
          </c:extLst>
        </c:ser>
        <c:ser>
          <c:idx val="1"/>
          <c:order val="1"/>
          <c:tx>
            <c:strRef>
              <c:f>fig_6A_v1!$B$42</c:f>
              <c:strCache>
                <c:ptCount val="1"/>
                <c:pt idx="0">
                  <c:v>US &amp; Canada</c:v>
                </c:pt>
              </c:strCache>
            </c:strRef>
          </c:tx>
          <c:spPr>
            <a:solidFill>
              <a:srgbClr val="3F79D4"/>
            </a:solidFill>
            <a:ln>
              <a:solidFill>
                <a:schemeClr val="tx1"/>
              </a:solidFill>
            </a:ln>
          </c:spPr>
          <c:invertIfNegative val="0"/>
          <c:cat>
            <c:strRef>
              <c:f>fig_6A_v1!$C$40:$H$40</c:f>
              <c:strCache>
                <c:ptCount val="6"/>
                <c:pt idx="0">
                  <c:v>2019</c:v>
                </c:pt>
                <c:pt idx="1">
                  <c:v>2020</c:v>
                </c:pt>
                <c:pt idx="2">
                  <c:v>2021</c:v>
                </c:pt>
                <c:pt idx="3">
                  <c:v>2022</c:v>
                </c:pt>
                <c:pt idx="4">
                  <c:v>2023</c:v>
                </c:pt>
                <c:pt idx="5">
                  <c:v>2024e</c:v>
                </c:pt>
              </c:strCache>
              <c:extLst/>
            </c:strRef>
          </c:cat>
          <c:val>
            <c:numRef>
              <c:f>fig_6A_v1!$C$42:$H$42</c:f>
              <c:numCache>
                <c:formatCode>0.00</c:formatCode>
                <c:ptCount val="6"/>
                <c:pt idx="0">
                  <c:v>245.59716188255044</c:v>
                </c:pt>
                <c:pt idx="1">
                  <c:v>258.80555231105126</c:v>
                </c:pt>
                <c:pt idx="2">
                  <c:v>272.00159843955208</c:v>
                </c:pt>
                <c:pt idx="3">
                  <c:v>272.00159843955208</c:v>
                </c:pt>
                <c:pt idx="4">
                  <c:v>272.00159843955208</c:v>
                </c:pt>
                <c:pt idx="5">
                  <c:v>272.63150291756148</c:v>
                </c:pt>
              </c:numCache>
              <c:extLst/>
            </c:numRef>
          </c:val>
          <c:extLst>
            <c:ext xmlns:c16="http://schemas.microsoft.com/office/drawing/2014/chart" uri="{C3380CC4-5D6E-409C-BE32-E72D297353CC}">
              <c16:uniqueId val="{00000001-2E93-420C-B4D9-129E4CD528F5}"/>
            </c:ext>
          </c:extLst>
        </c:ser>
        <c:ser>
          <c:idx val="10"/>
          <c:order val="2"/>
          <c:tx>
            <c:strRef>
              <c:f>fig_6A_v1!$B$47</c:f>
              <c:strCache>
                <c:ptCount val="1"/>
                <c:pt idx="0">
                  <c:v>China</c:v>
                </c:pt>
              </c:strCache>
            </c:strRef>
          </c:tx>
          <c:spPr>
            <a:solidFill>
              <a:srgbClr val="E34845"/>
            </a:solidFill>
            <a:ln>
              <a:solidFill>
                <a:schemeClr val="tx1"/>
              </a:solidFill>
            </a:ln>
          </c:spPr>
          <c:invertIfNegative val="0"/>
          <c:cat>
            <c:strRef>
              <c:f>fig_6A_v1!$C$40:$H$40</c:f>
              <c:strCache>
                <c:ptCount val="6"/>
                <c:pt idx="0">
                  <c:v>2019</c:v>
                </c:pt>
                <c:pt idx="1">
                  <c:v>2020</c:v>
                </c:pt>
                <c:pt idx="2">
                  <c:v>2021</c:v>
                </c:pt>
                <c:pt idx="3">
                  <c:v>2022</c:v>
                </c:pt>
                <c:pt idx="4">
                  <c:v>2023</c:v>
                </c:pt>
                <c:pt idx="5">
                  <c:v>2024e</c:v>
                </c:pt>
              </c:strCache>
              <c:extLst/>
            </c:strRef>
          </c:cat>
          <c:val>
            <c:numRef>
              <c:f>fig_6A_v1!$C$47:$H$47</c:f>
              <c:numCache>
                <c:formatCode>0.00</c:formatCode>
                <c:ptCount val="6"/>
                <c:pt idx="0">
                  <c:v>6.2988204456094383</c:v>
                </c:pt>
                <c:pt idx="1">
                  <c:v>6.3942264950409387</c:v>
                </c:pt>
                <c:pt idx="2">
                  <c:v>9.6071974195104843</c:v>
                </c:pt>
                <c:pt idx="3">
                  <c:v>33.720830446579988</c:v>
                </c:pt>
                <c:pt idx="4">
                  <c:v>54.716898598611451</c:v>
                </c:pt>
                <c:pt idx="5">
                  <c:v>119.61070538250833</c:v>
                </c:pt>
              </c:numCache>
              <c:extLst/>
            </c:numRef>
          </c:val>
          <c:extLst xmlns:c15="http://schemas.microsoft.com/office/drawing/2012/chart">
            <c:ext xmlns:c16="http://schemas.microsoft.com/office/drawing/2014/chart" uri="{C3380CC4-5D6E-409C-BE32-E72D297353CC}">
              <c16:uniqueId val="{00000002-2E93-420C-B4D9-129E4CD528F5}"/>
            </c:ext>
          </c:extLst>
        </c:ser>
        <c:ser>
          <c:idx val="11"/>
          <c:order val="3"/>
          <c:tx>
            <c:strRef>
              <c:f>fig_6A_v1!$B$48</c:f>
              <c:strCache>
                <c:ptCount val="1"/>
                <c:pt idx="0">
                  <c:v>RoW</c:v>
                </c:pt>
              </c:strCache>
            </c:strRef>
          </c:tx>
          <c:spPr>
            <a:solidFill>
              <a:srgbClr val="B287EF"/>
            </a:solidFill>
            <a:ln>
              <a:solidFill>
                <a:schemeClr val="tx1"/>
              </a:solidFill>
            </a:ln>
          </c:spPr>
          <c:invertIfNegative val="0"/>
          <c:cat>
            <c:strRef>
              <c:f>fig_6A_v1!$C$40:$H$40</c:f>
              <c:strCache>
                <c:ptCount val="6"/>
                <c:pt idx="0">
                  <c:v>2019</c:v>
                </c:pt>
                <c:pt idx="1">
                  <c:v>2020</c:v>
                </c:pt>
                <c:pt idx="2">
                  <c:v>2021</c:v>
                </c:pt>
                <c:pt idx="3">
                  <c:v>2022</c:v>
                </c:pt>
                <c:pt idx="4">
                  <c:v>2023</c:v>
                </c:pt>
                <c:pt idx="5">
                  <c:v>2024e</c:v>
                </c:pt>
              </c:strCache>
              <c:extLst/>
            </c:strRef>
          </c:cat>
          <c:val>
            <c:numRef>
              <c:f>fig_6A_v1!$C$48:$H$48</c:f>
              <c:numCache>
                <c:formatCode>0.00</c:formatCode>
                <c:ptCount val="6"/>
                <c:pt idx="0">
                  <c:v>3.3897391304348332</c:v>
                </c:pt>
                <c:pt idx="1">
                  <c:v>3.3897391304348048</c:v>
                </c:pt>
                <c:pt idx="2">
                  <c:v>3.433374813272394</c:v>
                </c:pt>
                <c:pt idx="3">
                  <c:v>4.0762595625502058</c:v>
                </c:pt>
                <c:pt idx="4">
                  <c:v>4.6756050936081692</c:v>
                </c:pt>
                <c:pt idx="5">
                  <c:v>26.488238655202053</c:v>
                </c:pt>
              </c:numCache>
              <c:extLst/>
            </c:numRef>
          </c:val>
          <c:extLst xmlns:c15="http://schemas.microsoft.com/office/drawing/2012/chart">
            <c:ext xmlns:c16="http://schemas.microsoft.com/office/drawing/2014/chart" uri="{C3380CC4-5D6E-409C-BE32-E72D297353CC}">
              <c16:uniqueId val="{00000003-2E93-420C-B4D9-129E4CD528F5}"/>
            </c:ext>
          </c:extLst>
        </c:ser>
        <c:dLbls>
          <c:showLegendKey val="0"/>
          <c:showVal val="0"/>
          <c:showCatName val="0"/>
          <c:showSerName val="0"/>
          <c:showPercent val="0"/>
          <c:showBubbleSize val="0"/>
        </c:dLbls>
        <c:gapWidth val="75"/>
        <c:overlap val="100"/>
        <c:axId val="150639744"/>
        <c:axId val="150641664"/>
        <c:extLst/>
      </c:barChart>
      <c:lineChart>
        <c:grouping val="standard"/>
        <c:varyColors val="0"/>
        <c:dLbls>
          <c:showLegendKey val="0"/>
          <c:showVal val="0"/>
          <c:showCatName val="0"/>
          <c:showSerName val="0"/>
          <c:showPercent val="0"/>
          <c:showBubbleSize val="0"/>
        </c:dLbls>
        <c:marker val="1"/>
        <c:smooth val="0"/>
        <c:axId val="155719552"/>
        <c:axId val="155718016"/>
        <c:extLst>
          <c:ext xmlns:c15="http://schemas.microsoft.com/office/drawing/2012/chart" uri="{02D57815-91ED-43cb-92C2-25804820EDAC}">
            <c15:filteredLineSeries>
              <c15:ser>
                <c:idx val="6"/>
                <c:order val="4"/>
                <c:tx>
                  <c:strRef>
                    <c:extLst>
                      <c:ext uri="{02D57815-91ED-43cb-92C2-25804820EDAC}">
                        <c15:formulaRef>
                          <c15:sqref>fig_6A_v1!$B$56</c15:sqref>
                        </c15:formulaRef>
                      </c:ext>
                    </c:extLst>
                    <c:strCache>
                      <c:ptCount val="1"/>
                      <c:pt idx="0">
                        <c:v>Share on all projects</c:v>
                      </c:pt>
                    </c:strCache>
                  </c:strRef>
                </c:tx>
                <c:spPr>
                  <a:ln w="25400">
                    <a:noFill/>
                    <a:prstDash val="solid"/>
                  </a:ln>
                </c:spPr>
                <c:marker>
                  <c:symbol val="circle"/>
                  <c:size val="7"/>
                  <c:spPr>
                    <a:solidFill>
                      <a:schemeClr val="bg1"/>
                    </a:solidFill>
                    <a:ln w="9525">
                      <a:solidFill>
                        <a:schemeClr val="tx1"/>
                      </a:solidFill>
                    </a:ln>
                  </c:spPr>
                </c:marker>
                <c:cat>
                  <c:strRef>
                    <c:extLst>
                      <c:ext uri="{02D57815-91ED-43cb-92C2-25804820EDAC}">
                        <c15:formulaRef>
                          <c15:sqref>fig_6A_v1!$C$40:$I$40</c15:sqref>
                        </c15:formulaRef>
                      </c:ext>
                    </c:extLst>
                    <c:strCache>
                      <c:ptCount val="7"/>
                      <c:pt idx="0">
                        <c:v>2019</c:v>
                      </c:pt>
                      <c:pt idx="1">
                        <c:v>2020</c:v>
                      </c:pt>
                      <c:pt idx="2">
                        <c:v>2021</c:v>
                      </c:pt>
                      <c:pt idx="3">
                        <c:v>2022</c:v>
                      </c:pt>
                      <c:pt idx="4">
                        <c:v>2023</c:v>
                      </c:pt>
                      <c:pt idx="5">
                        <c:v>2024e</c:v>
                      </c:pt>
                      <c:pt idx="6">
                        <c:v>2030</c:v>
                      </c:pt>
                    </c:strCache>
                  </c:strRef>
                </c:cat>
                <c:val>
                  <c:numRef>
                    <c:extLst>
                      <c:ext uri="{02D57815-91ED-43cb-92C2-25804820EDAC}">
                        <c15:formulaRef>
                          <c15:sqref>fig_6A_v1!$C$56:$I$56</c15:sqref>
                        </c15:formulaRef>
                      </c:ext>
                    </c:extLst>
                    <c:numCache>
                      <c:formatCode>General</c:formatCode>
                      <c:ptCount val="7"/>
                    </c:numCache>
                  </c:numRef>
                </c:val>
                <c:smooth val="0"/>
                <c:extLst>
                  <c:ext xmlns:c16="http://schemas.microsoft.com/office/drawing/2014/chart" uri="{C3380CC4-5D6E-409C-BE32-E72D297353CC}">
                    <c16:uniqueId val="{00000004-2E93-420C-B4D9-129E4CD528F5}"/>
                  </c:ext>
                </c:extLst>
              </c15:ser>
            </c15:filteredLineSeries>
            <c15:filteredLineSeries>
              <c15:ser>
                <c:idx val="7"/>
                <c:order val="5"/>
                <c:tx>
                  <c:strRef>
                    <c:extLst xmlns:c15="http://schemas.microsoft.com/office/drawing/2012/chart">
                      <c:ext xmlns:c15="http://schemas.microsoft.com/office/drawing/2012/chart" uri="{02D57815-91ED-43cb-92C2-25804820EDAC}">
                        <c15:formulaRef>
                          <c15:sqref>fig_6A_v1!$B$57</c15:sqref>
                        </c15:formulaRef>
                      </c:ext>
                    </c:extLst>
                    <c:strCache>
                      <c:ptCount val="1"/>
                      <c:pt idx="0">
                        <c:v>Line 2</c:v>
                      </c:pt>
                    </c:strCache>
                  </c:strRef>
                </c:tx>
                <c:spPr>
                  <a:ln w="25400">
                    <a:solidFill>
                      <a:srgbClr val="AFAFAF"/>
                    </a:solidFill>
                    <a:prstDash val="solid"/>
                  </a:ln>
                </c:spPr>
                <c:marker>
                  <c:symbol val="circle"/>
                  <c:size val="7"/>
                  <c:spPr>
                    <a:solidFill>
                      <a:schemeClr val="bg1"/>
                    </a:solidFill>
                    <a:ln w="9525">
                      <a:solidFill>
                        <a:schemeClr val="tx1"/>
                      </a:solidFill>
                    </a:ln>
                  </c:spPr>
                </c:marker>
                <c:cat>
                  <c:strRef>
                    <c:extLst xmlns:c15="http://schemas.microsoft.com/office/drawing/2012/chart">
                      <c:ext xmlns:c15="http://schemas.microsoft.com/office/drawing/2012/chart" uri="{02D57815-91ED-43cb-92C2-25804820EDAC}">
                        <c15:formulaRef>
                          <c15:sqref>fig_6A_v1!$C$40:$I$40</c15:sqref>
                        </c15:formulaRef>
                      </c:ext>
                    </c:extLst>
                    <c:strCache>
                      <c:ptCount val="7"/>
                      <c:pt idx="0">
                        <c:v>2019</c:v>
                      </c:pt>
                      <c:pt idx="1">
                        <c:v>2020</c:v>
                      </c:pt>
                      <c:pt idx="2">
                        <c:v>2021</c:v>
                      </c:pt>
                      <c:pt idx="3">
                        <c:v>2022</c:v>
                      </c:pt>
                      <c:pt idx="4">
                        <c:v>2023</c:v>
                      </c:pt>
                      <c:pt idx="5">
                        <c:v>2024e</c:v>
                      </c:pt>
                      <c:pt idx="6">
                        <c:v>2030</c:v>
                      </c:pt>
                    </c:strCache>
                  </c:strRef>
                </c:cat>
                <c:val>
                  <c:numRef>
                    <c:extLst xmlns:c15="http://schemas.microsoft.com/office/drawing/2012/chart">
                      <c:ext xmlns:c15="http://schemas.microsoft.com/office/drawing/2012/chart" uri="{02D57815-91ED-43cb-92C2-25804820EDAC}">
                        <c15:formulaRef>
                          <c15:sqref>fig_6A_v1!$C$57:$I$57</c15:sqref>
                        </c15:formulaRef>
                      </c:ext>
                    </c:extLst>
                    <c:numCache>
                      <c:formatCode>General</c:formatCode>
                      <c:ptCount val="7"/>
                    </c:numCache>
                  </c:numRef>
                </c:val>
                <c:smooth val="0"/>
                <c:extLst xmlns:c15="http://schemas.microsoft.com/office/drawing/2012/chart">
                  <c:ext xmlns:c16="http://schemas.microsoft.com/office/drawing/2014/chart" uri="{C3380CC4-5D6E-409C-BE32-E72D297353CC}">
                    <c16:uniqueId val="{00000005-2E93-420C-B4D9-129E4CD528F5}"/>
                  </c:ext>
                </c:extLst>
              </c15:ser>
            </c15:filteredLineSeries>
          </c:ext>
        </c:extLst>
      </c:lineChart>
      <c:catAx>
        <c:axId val="150639744"/>
        <c:scaling>
          <c:orientation val="minMax"/>
        </c:scaling>
        <c:delete val="0"/>
        <c:axPos val="b"/>
        <c:numFmt formatCode="General" sourceLinked="1"/>
        <c:majorTickMark val="none"/>
        <c:minorTickMark val="none"/>
        <c:tickLblPos val="nextTo"/>
        <c:spPr>
          <a:ln w="12700">
            <a:solidFill>
              <a:schemeClr val="tx1"/>
            </a:solidFill>
            <a:prstDash val="solid"/>
          </a:ln>
        </c:spPr>
        <c:crossAx val="150641664"/>
        <c:crossesAt val="0"/>
        <c:auto val="1"/>
        <c:lblAlgn val="ctr"/>
        <c:lblOffset val="0"/>
        <c:noMultiLvlLbl val="0"/>
      </c:catAx>
      <c:valAx>
        <c:axId val="150641664"/>
        <c:scaling>
          <c:orientation val="minMax"/>
        </c:scaling>
        <c:delete val="0"/>
        <c:axPos val="l"/>
        <c:majorGridlines>
          <c:spPr>
            <a:ln w="12700" cap="rnd" cmpd="sng" algn="ctr">
              <a:solidFill>
                <a:srgbClr val="D9D9D9"/>
              </a:solidFill>
              <a:prstDash val="solid"/>
              <a:round/>
              <a:headEnd type="none" w="med" len="med"/>
              <a:tailEnd type="none" w="med" len="med"/>
            </a:ln>
          </c:spPr>
        </c:majorGridlines>
        <c:title>
          <c:tx>
            <c:strRef>
              <c:f>fig_6A_v1!$C$11</c:f>
              <c:strCache>
                <c:ptCount val="1"/>
                <c:pt idx="0">
                  <c:v>Mt H2 equivalent</c:v>
                </c:pt>
              </c:strCache>
            </c:strRef>
          </c:tx>
          <c:layout>
            <c:manualLayout>
              <c:xMode val="edge"/>
              <c:yMode val="edge"/>
              <c:x val="1.908295071172993E-3"/>
              <c:y val="2.1392081736909319E-2"/>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150639744"/>
        <c:crosses val="autoZero"/>
        <c:crossBetween val="between"/>
      </c:valAx>
      <c:valAx>
        <c:axId val="155718016"/>
        <c:scaling>
          <c:orientation val="minMax"/>
          <c:max val="9.0000000000000024E-2"/>
        </c:scaling>
        <c:delete val="1"/>
        <c:axPos val="r"/>
        <c:numFmt formatCode="0%;\-0%;" sourceLinked="0"/>
        <c:majorTickMark val="out"/>
        <c:minorTickMark val="none"/>
        <c:tickLblPos val="nextTo"/>
        <c:crossAx val="155719552"/>
        <c:crosses val="max"/>
        <c:crossBetween val="between"/>
      </c:valAx>
      <c:catAx>
        <c:axId val="155719552"/>
        <c:scaling>
          <c:orientation val="minMax"/>
        </c:scaling>
        <c:delete val="1"/>
        <c:axPos val="b"/>
        <c:numFmt formatCode="General" sourceLinked="1"/>
        <c:majorTickMark val="out"/>
        <c:minorTickMark val="none"/>
        <c:tickLblPos val="none"/>
        <c:crossAx val="155718016"/>
        <c:crosses val="autoZero"/>
        <c:auto val="1"/>
        <c:lblAlgn val="ctr"/>
        <c:lblOffset val="100"/>
        <c:noMultiLvlLbl val="0"/>
      </c:catAx>
      <c:spPr>
        <a:noFill/>
        <a:ln>
          <a:noFill/>
        </a:ln>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242577198267906"/>
          <c:y val="4.4293446250192915E-2"/>
          <c:w val="0.66086962774114755"/>
          <c:h val="0.82188838654238994"/>
        </c:manualLayout>
      </c:layout>
      <c:barChart>
        <c:barDir val="col"/>
        <c:grouping val="stacked"/>
        <c:varyColors val="0"/>
        <c:ser>
          <c:idx val="1"/>
          <c:order val="0"/>
          <c:tx>
            <c:strRef>
              <c:f>fig_6B_v1!$K$41</c:f>
              <c:strCache>
                <c:ptCount val="1"/>
                <c:pt idx="0">
                  <c:v>Ammonia</c:v>
                </c:pt>
              </c:strCache>
            </c:strRef>
          </c:tx>
          <c:spPr>
            <a:solidFill>
              <a:srgbClr val="46D4FF"/>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(fig_6B_v1!$M$41,fig_6B_v1!$O$41,fig_6B_v1!$Q$41)</c:f>
              <c:numCache>
                <c:formatCode>General</c:formatCode>
                <c:ptCount val="3"/>
                <c:pt idx="0" formatCode="0.00">
                  <c:v>17.170291515288696</c:v>
                </c:pt>
              </c:numCache>
              <c:extLst/>
            </c:numRef>
          </c:val>
          <c:extLst>
            <c:ext xmlns:c16="http://schemas.microsoft.com/office/drawing/2014/chart" uri="{C3380CC4-5D6E-409C-BE32-E72D297353CC}">
              <c16:uniqueId val="{00000000-A366-409C-ADC5-AADED8132F17}"/>
            </c:ext>
          </c:extLst>
        </c:ser>
        <c:ser>
          <c:idx val="2"/>
          <c:order val="1"/>
          <c:tx>
            <c:strRef>
              <c:f>fig_6B_v1!$K$42</c:f>
              <c:strCache>
                <c:ptCount val="1"/>
                <c:pt idx="0">
                  <c:v>Synthetic methanol</c:v>
                </c:pt>
              </c:strCache>
            </c:strRef>
          </c:tx>
          <c:spPr>
            <a:solidFill>
              <a:schemeClr val="bg1">
                <a:lumMod val="95000"/>
              </a:schemeClr>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(fig_6B_v1!$M$42,fig_6B_v1!$O$42,fig_6B_v1!$Q$42)</c:f>
              <c:numCache>
                <c:formatCode>General</c:formatCode>
                <c:ptCount val="3"/>
                <c:pt idx="0" formatCode="0.00">
                  <c:v>0.99291789203432468</c:v>
                </c:pt>
              </c:numCache>
              <c:extLst/>
            </c:numRef>
          </c:val>
          <c:extLst>
            <c:ext xmlns:c16="http://schemas.microsoft.com/office/drawing/2014/chart" uri="{C3380CC4-5D6E-409C-BE32-E72D297353CC}">
              <c16:uniqueId val="{00000001-A366-409C-ADC5-AADED8132F17}"/>
            </c:ext>
          </c:extLst>
        </c:ser>
        <c:ser>
          <c:idx val="3"/>
          <c:order val="2"/>
          <c:tx>
            <c:strRef>
              <c:f>fig_6B_v1!$K$43</c:f>
              <c:strCache>
                <c:ptCount val="1"/>
                <c:pt idx="0">
                  <c:v>Synthetic methane</c:v>
                </c:pt>
              </c:strCache>
            </c:strRef>
          </c:tx>
          <c:spPr>
            <a:solidFill>
              <a:schemeClr val="bg1">
                <a:lumMod val="85000"/>
              </a:schemeClr>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(fig_6B_v1!$M$43,fig_6B_v1!$O$43,fig_6B_v1!$Q$43)</c:f>
              <c:numCache>
                <c:formatCode>General</c:formatCode>
                <c:ptCount val="3"/>
                <c:pt idx="0" formatCode="0.00">
                  <c:v>0.22309970762200393</c:v>
                </c:pt>
              </c:numCache>
              <c:extLst/>
            </c:numRef>
          </c:val>
          <c:extLst>
            <c:ext xmlns:c16="http://schemas.microsoft.com/office/drawing/2014/chart" uri="{C3380CC4-5D6E-409C-BE32-E72D297353CC}">
              <c16:uniqueId val="{00000002-A366-409C-ADC5-AADED8132F17}"/>
            </c:ext>
          </c:extLst>
        </c:ser>
        <c:ser>
          <c:idx val="4"/>
          <c:order val="3"/>
          <c:tx>
            <c:v>Fischer-Tropsch fuels</c:v>
          </c:tx>
          <c:spPr>
            <a:solidFill>
              <a:schemeClr val="bg1">
                <a:lumMod val="75000"/>
              </a:schemeClr>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(fig_6B_v1!$M$44,fig_6B_v1!$O$44,fig_6B_v1!$Q$44)</c:f>
              <c:numCache>
                <c:formatCode>General</c:formatCode>
                <c:ptCount val="3"/>
                <c:pt idx="0" formatCode="0.00">
                  <c:v>1.7812755636995627</c:v>
                </c:pt>
              </c:numCache>
              <c:extLst/>
            </c:numRef>
          </c:val>
          <c:extLst>
            <c:ext xmlns:c16="http://schemas.microsoft.com/office/drawing/2014/chart" uri="{C3380CC4-5D6E-409C-BE32-E72D297353CC}">
              <c16:uniqueId val="{00000003-A366-409C-ADC5-AADED8132F17}"/>
            </c:ext>
          </c:extLst>
        </c:ser>
        <c:ser>
          <c:idx val="5"/>
          <c:order val="4"/>
          <c:tx>
            <c:strRef>
              <c:f>fig_6B_v1!$K$45</c:f>
              <c:strCache>
                <c:ptCount val="1"/>
                <c:pt idx="0">
                  <c:v>0</c:v>
                </c:pt>
              </c:strCache>
            </c:strRef>
          </c:tx>
          <c:spPr>
            <a:solidFill>
              <a:srgbClr val="FED224"/>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(fig_6B_v1!$M$45,fig_6B_v1!$O$45,fig_6B_v1!$Q$45)</c:f>
              <c:numCache>
                <c:formatCode>General</c:formatCode>
                <c:ptCount val="3"/>
              </c:numCache>
              <c:extLst/>
            </c:numRef>
          </c:val>
          <c:extLst>
            <c:ext xmlns:c16="http://schemas.microsoft.com/office/drawing/2014/chart" uri="{C3380CC4-5D6E-409C-BE32-E72D297353CC}">
              <c16:uniqueId val="{00000004-A366-409C-ADC5-AADED8132F17}"/>
            </c:ext>
          </c:extLst>
        </c:ser>
        <c:ser>
          <c:idx val="10"/>
          <c:order val="5"/>
          <c:tx>
            <c:strRef>
              <c:f>fig_6B_v1!$K$46</c:f>
              <c:strCache>
                <c:ptCount val="1"/>
                <c:pt idx="0">
                  <c:v>Europe</c:v>
                </c:pt>
              </c:strCache>
            </c:strRef>
          </c:tx>
          <c:spPr>
            <a:solidFill>
              <a:srgbClr val="3E7AD3"/>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(fig_6B_v1!$M$46,fig_6B_v1!$O$46,fig_6B_v1!$Q$46)</c:f>
              <c:numCache>
                <c:formatCode>0.00</c:formatCode>
                <c:ptCount val="3"/>
                <c:pt idx="1">
                  <c:v>2.2984093877623195</c:v>
                </c:pt>
              </c:numCache>
              <c:extLst/>
            </c:numRef>
          </c:val>
          <c:extLst>
            <c:ext xmlns:c16="http://schemas.microsoft.com/office/drawing/2014/chart" uri="{C3380CC4-5D6E-409C-BE32-E72D297353CC}">
              <c16:uniqueId val="{00000005-A366-409C-ADC5-AADED8132F17}"/>
            </c:ext>
          </c:extLst>
        </c:ser>
        <c:ser>
          <c:idx val="11"/>
          <c:order val="6"/>
          <c:tx>
            <c:strRef>
              <c:f>fig_6B_v1!$K$47</c:f>
              <c:strCache>
                <c:ptCount val="1"/>
                <c:pt idx="0">
                  <c:v>US &amp; Canada</c:v>
                </c:pt>
              </c:strCache>
            </c:strRef>
          </c:tx>
          <c:spPr>
            <a:solidFill>
              <a:srgbClr val="68F393"/>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(fig_6B_v1!$M$47,fig_6B_v1!$O$47,fig_6B_v1!$Q$47)</c:f>
              <c:numCache>
                <c:formatCode>0.00</c:formatCode>
                <c:ptCount val="3"/>
                <c:pt idx="1">
                  <c:v>5.4885719120148959</c:v>
                </c:pt>
              </c:numCache>
              <c:extLst/>
            </c:numRef>
          </c:val>
          <c:extLst>
            <c:ext xmlns:c16="http://schemas.microsoft.com/office/drawing/2014/chart" uri="{C3380CC4-5D6E-409C-BE32-E72D297353CC}">
              <c16:uniqueId val="{00000006-A366-409C-ADC5-AADED8132F17}"/>
            </c:ext>
          </c:extLst>
        </c:ser>
        <c:ser>
          <c:idx val="12"/>
          <c:order val="7"/>
          <c:tx>
            <c:strRef>
              <c:f>fig_6B_v1!$K$48</c:f>
              <c:strCache>
                <c:ptCount val="1"/>
                <c:pt idx="0">
                  <c:v>Latin America</c:v>
                </c:pt>
              </c:strCache>
            </c:strRef>
          </c:tx>
          <c:spPr>
            <a:solidFill>
              <a:srgbClr val="00B050"/>
            </a:solidFill>
            <a:ln>
              <a:solidFill>
                <a:schemeClr val="tx1"/>
              </a:solidFill>
              <a:prstDash val="solid"/>
            </a:ln>
          </c:spPr>
          <c:invertIfNegative val="0"/>
          <c:cat>
            <c:strRef>
              <c:f>(fig_6B_v1!$M$40,fig_6B_v1!$O$40,fig_6B_v1!$Q$40)</c:f>
              <c:strCache>
                <c:ptCount val="3"/>
                <c:pt idx="0">
                  <c:v>By product</c:v>
                </c:pt>
                <c:pt idx="1">
                  <c:v>By region</c:v>
                </c:pt>
                <c:pt idx="2">
                  <c:v>By status</c:v>
                </c:pt>
              </c:strCache>
              <c:extLst/>
            </c:strRef>
          </c:cat>
          <c:val>
            <c:numRef>
              <c:f>(fig_6B_v1!$M$48,fig_6B_v1!$O$48,fig_6B_v1!$Q$48)</c:f>
              <c:numCache>
                <c:formatCode>0.00</c:formatCode>
                <c:ptCount val="3"/>
                <c:pt idx="1">
                  <c:v>2.2646230288598628</c:v>
                </c:pt>
              </c:numCache>
              <c:extLst/>
            </c:numRef>
          </c:val>
          <c:extLst>
            <c:ext xmlns:c16="http://schemas.microsoft.com/office/drawing/2014/chart" uri="{C3380CC4-5D6E-409C-BE32-E72D297353CC}">
              <c16:uniqueId val="{00000007-A366-409C-ADC5-AADED8132F17}"/>
            </c:ext>
          </c:extLst>
        </c:ser>
        <c:ser>
          <c:idx val="13"/>
          <c:order val="8"/>
          <c:tx>
            <c:strRef>
              <c:f>fig_6B_v1!$K$49</c:f>
              <c:strCache>
                <c:ptCount val="1"/>
                <c:pt idx="0">
                  <c:v>Australia and New Zealand</c:v>
                </c:pt>
              </c:strCache>
            </c:strRef>
          </c:tx>
          <c:spPr>
            <a:solidFill>
              <a:srgbClr val="FED421"/>
            </a:solidFill>
            <a:ln>
              <a:solidFill>
                <a:sysClr val="windowText" lastClr="000000"/>
              </a:solidFill>
            </a:ln>
          </c:spPr>
          <c:invertIfNegative val="0"/>
          <c:cat>
            <c:strRef>
              <c:f>(fig_6B_v1!$M$40,fig_6B_v1!$O$40,fig_6B_v1!$Q$40)</c:f>
              <c:strCache>
                <c:ptCount val="3"/>
                <c:pt idx="0">
                  <c:v>By product</c:v>
                </c:pt>
                <c:pt idx="1">
                  <c:v>By region</c:v>
                </c:pt>
                <c:pt idx="2">
                  <c:v>By status</c:v>
                </c:pt>
              </c:strCache>
              <c:extLst/>
            </c:strRef>
          </c:cat>
          <c:val>
            <c:numRef>
              <c:f>(fig_6B_v1!$M$49,fig_6B_v1!$O$49,fig_6B_v1!$Q$49)</c:f>
              <c:numCache>
                <c:formatCode>0.00</c:formatCode>
                <c:ptCount val="3"/>
                <c:pt idx="1">
                  <c:v>5.3953829103589976</c:v>
                </c:pt>
              </c:numCache>
              <c:extLst/>
            </c:numRef>
          </c:val>
          <c:extLst>
            <c:ext xmlns:c16="http://schemas.microsoft.com/office/drawing/2014/chart" uri="{C3380CC4-5D6E-409C-BE32-E72D297353CC}">
              <c16:uniqueId val="{00000008-A366-409C-ADC5-AADED8132F17}"/>
            </c:ext>
          </c:extLst>
        </c:ser>
        <c:ser>
          <c:idx val="8"/>
          <c:order val="12"/>
          <c:tx>
            <c:strRef>
              <c:f>fig_6B_v1!$K$53</c:f>
              <c:strCache>
                <c:ptCount val="1"/>
                <c:pt idx="0">
                  <c:v>RoW</c:v>
                </c:pt>
              </c:strCache>
            </c:strRef>
          </c:tx>
          <c:spPr>
            <a:solidFill>
              <a:srgbClr val="AFAFAF"/>
            </a:solidFill>
            <a:ln>
              <a:solidFill>
                <a:sysClr val="windowText" lastClr="000000"/>
              </a:solidFill>
            </a:ln>
          </c:spPr>
          <c:invertIfNegative val="0"/>
          <c:cat>
            <c:strRef>
              <c:f>(fig_6B_v1!$M$40,fig_6B_v1!$O$40,fig_6B_v1!$Q$40)</c:f>
              <c:strCache>
                <c:ptCount val="3"/>
                <c:pt idx="0">
                  <c:v>By product</c:v>
                </c:pt>
                <c:pt idx="1">
                  <c:v>By region</c:v>
                </c:pt>
                <c:pt idx="2">
                  <c:v>By status</c:v>
                </c:pt>
              </c:strCache>
              <c:extLst/>
            </c:strRef>
          </c:cat>
          <c:val>
            <c:numRef>
              <c:f>(fig_6B_v1!$M$53,fig_6B_v1!$O$53,fig_6B_v1!$Q$53)</c:f>
              <c:numCache>
                <c:formatCode>0.00</c:formatCode>
                <c:ptCount val="3"/>
                <c:pt idx="1">
                  <c:v>4.7205974396485137</c:v>
                </c:pt>
              </c:numCache>
              <c:extLst/>
            </c:numRef>
          </c:val>
          <c:extLst>
            <c:ext xmlns:c16="http://schemas.microsoft.com/office/drawing/2014/chart" uri="{C3380CC4-5D6E-409C-BE32-E72D297353CC}">
              <c16:uniqueId val="{00000009-A366-409C-ADC5-AADED8132F17}"/>
            </c:ext>
          </c:extLst>
        </c:ser>
        <c:ser>
          <c:idx val="9"/>
          <c:order val="13"/>
          <c:tx>
            <c:strRef>
              <c:f>fig_6B_v1!$K$54</c:f>
              <c:strCache>
                <c:ptCount val="1"/>
              </c:strCache>
            </c:strRef>
          </c:tx>
          <c:spPr>
            <a:ln w="19050">
              <a:noFill/>
            </a:ln>
          </c:spPr>
          <c:invertIfNegative val="0"/>
          <c:cat>
            <c:multiLvlStrRef>
              <c:f>(fig_6B_v1!$M$39:$M$40,fig_6B_v1!$O$39:$O$40,fig_6B_v1!$Q$39:$Q$40)</c:f>
              <c:multiLvlStrCache>
                <c:ptCount val="3"/>
                <c:lvl>
                  <c:pt idx="0">
                    <c:v>By product</c:v>
                  </c:pt>
                  <c:pt idx="1">
                    <c:v>By region</c:v>
                  </c:pt>
                  <c:pt idx="2">
                    <c:v>By status</c:v>
                  </c:pt>
                </c:lvl>
                <c:lvl>
                  <c:pt idx="0">
                    <c:v>2030</c:v>
                  </c:pt>
                  <c:pt idx="1">
                    <c:v>2030</c:v>
                  </c:pt>
                  <c:pt idx="2">
                    <c:v>2030</c:v>
                  </c:pt>
                </c:lvl>
              </c:multiLvlStrCache>
              <c:extLst/>
            </c:multiLvlStrRef>
          </c:cat>
          <c:val>
            <c:numRef>
              <c:f>(fig_6B_v1!$M$54,fig_6B_v1!$O$54,fig_6B_v1!$Q$54)</c:f>
              <c:numCache>
                <c:formatCode>General</c:formatCode>
                <c:ptCount val="3"/>
              </c:numCache>
              <c:extLst/>
            </c:numRef>
          </c:val>
          <c:extLst>
            <c:ext xmlns:c16="http://schemas.microsoft.com/office/drawing/2014/chart" uri="{C3380CC4-5D6E-409C-BE32-E72D297353CC}">
              <c16:uniqueId val="{0000000A-A366-409C-ADC5-AADED8132F17}"/>
            </c:ext>
          </c:extLst>
        </c:ser>
        <c:ser>
          <c:idx val="14"/>
          <c:order val="14"/>
          <c:tx>
            <c:strRef>
              <c:f>fig_6B_v1!$K$55</c:f>
              <c:strCache>
                <c:ptCount val="1"/>
              </c:strCache>
            </c:strRef>
          </c:tx>
          <c:spPr>
            <a:solidFill>
              <a:srgbClr val="68F394"/>
            </a:solidFill>
            <a:ln w="9525">
              <a:solidFill>
                <a:sysClr val="windowText" lastClr="000000"/>
              </a:solidFill>
            </a:ln>
          </c:spPr>
          <c:invertIfNegative val="0"/>
          <c:cat>
            <c:multiLvlStrRef>
              <c:f>(fig_6B_v1!$M$39:$M$40,fig_6B_v1!$O$39:$O$40,fig_6B_v1!$Q$39:$Q$40)</c:f>
              <c:multiLvlStrCache>
                <c:ptCount val="3"/>
                <c:lvl>
                  <c:pt idx="0">
                    <c:v>By product</c:v>
                  </c:pt>
                  <c:pt idx="1">
                    <c:v>By region</c:v>
                  </c:pt>
                  <c:pt idx="2">
                    <c:v>By status</c:v>
                  </c:pt>
                </c:lvl>
                <c:lvl>
                  <c:pt idx="0">
                    <c:v>2030</c:v>
                  </c:pt>
                  <c:pt idx="1">
                    <c:v>2030</c:v>
                  </c:pt>
                  <c:pt idx="2">
                    <c:v>2030</c:v>
                  </c:pt>
                </c:lvl>
              </c:multiLvlStrCache>
              <c:extLst/>
            </c:multiLvlStrRef>
          </c:cat>
          <c:val>
            <c:numRef>
              <c:f>(fig_6B_v1!$M$55,fig_6B_v1!$O$55,fig_6B_v1!$Q$55)</c:f>
              <c:numCache>
                <c:formatCode>General</c:formatCode>
                <c:ptCount val="3"/>
              </c:numCache>
              <c:extLst/>
            </c:numRef>
          </c:val>
          <c:extLst>
            <c:ext xmlns:c16="http://schemas.microsoft.com/office/drawing/2014/chart" uri="{C3380CC4-5D6E-409C-BE32-E72D297353CC}">
              <c16:uniqueId val="{0000000B-A366-409C-ADC5-AADED8132F17}"/>
            </c:ext>
          </c:extLst>
        </c:ser>
        <c:ser>
          <c:idx val="15"/>
          <c:order val="15"/>
          <c:tx>
            <c:strRef>
              <c:f>fig_6B_v1!$K$56</c:f>
              <c:strCache>
                <c:ptCount val="1"/>
                <c:pt idx="0">
                  <c:v>FID/Operational</c:v>
                </c:pt>
              </c:strCache>
            </c:strRef>
          </c:tx>
          <c:spPr>
            <a:solidFill>
              <a:srgbClr val="F1A800"/>
            </a:solidFill>
            <a:ln w="9525">
              <a:solidFill>
                <a:sysClr val="windowText" lastClr="000000"/>
              </a:solidFill>
            </a:ln>
          </c:spPr>
          <c:invertIfNegative val="0"/>
          <c:cat>
            <c:multiLvlStrRef>
              <c:f>(fig_6B_v1!$M$39:$M$40,fig_6B_v1!$O$39:$O$40,fig_6B_v1!$Q$39:$Q$40)</c:f>
              <c:multiLvlStrCache>
                <c:ptCount val="3"/>
                <c:lvl>
                  <c:pt idx="0">
                    <c:v>By product</c:v>
                  </c:pt>
                  <c:pt idx="1">
                    <c:v>By region</c:v>
                  </c:pt>
                  <c:pt idx="2">
                    <c:v>By status</c:v>
                  </c:pt>
                </c:lvl>
                <c:lvl>
                  <c:pt idx="0">
                    <c:v>2030</c:v>
                  </c:pt>
                  <c:pt idx="1">
                    <c:v>2030</c:v>
                  </c:pt>
                  <c:pt idx="2">
                    <c:v>2030</c:v>
                  </c:pt>
                </c:lvl>
              </c:multiLvlStrCache>
              <c:extLst/>
            </c:multiLvlStrRef>
          </c:cat>
          <c:val>
            <c:numRef>
              <c:f>(fig_6B_v1!$M$56,fig_6B_v1!$O$56,fig_6B_v1!$Q$56)</c:f>
              <c:numCache>
                <c:formatCode>General</c:formatCode>
                <c:ptCount val="3"/>
                <c:pt idx="2" formatCode="0.00">
                  <c:v>1.7536156244191454</c:v>
                </c:pt>
              </c:numCache>
              <c:extLst/>
            </c:numRef>
          </c:val>
          <c:extLst>
            <c:ext xmlns:c16="http://schemas.microsoft.com/office/drawing/2014/chart" uri="{C3380CC4-5D6E-409C-BE32-E72D297353CC}">
              <c16:uniqueId val="{0000000C-A366-409C-ADC5-AADED8132F17}"/>
            </c:ext>
          </c:extLst>
        </c:ser>
        <c:ser>
          <c:idx val="16"/>
          <c:order val="16"/>
          <c:tx>
            <c:strRef>
              <c:f>fig_6B_v1!$K$57</c:f>
              <c:strCache>
                <c:ptCount val="1"/>
                <c:pt idx="0">
                  <c:v>Feasibility</c:v>
                </c:pt>
              </c:strCache>
            </c:strRef>
          </c:tx>
          <c:spPr>
            <a:solidFill>
              <a:srgbClr val="FF0000"/>
            </a:solidFill>
            <a:ln w="9525">
              <a:solidFill>
                <a:schemeClr val="tx1"/>
              </a:solidFill>
            </a:ln>
          </c:spPr>
          <c:invertIfNegative val="0"/>
          <c:cat>
            <c:multiLvlStrRef>
              <c:f>(fig_6B_v1!$M$39:$M$40,fig_6B_v1!$O$39:$O$40,fig_6B_v1!$Q$39:$Q$40)</c:f>
              <c:multiLvlStrCache>
                <c:ptCount val="3"/>
                <c:lvl>
                  <c:pt idx="0">
                    <c:v>By product</c:v>
                  </c:pt>
                  <c:pt idx="1">
                    <c:v>By region</c:v>
                  </c:pt>
                  <c:pt idx="2">
                    <c:v>By status</c:v>
                  </c:pt>
                </c:lvl>
                <c:lvl>
                  <c:pt idx="0">
                    <c:v>2030</c:v>
                  </c:pt>
                  <c:pt idx="1">
                    <c:v>2030</c:v>
                  </c:pt>
                  <c:pt idx="2">
                    <c:v>2030</c:v>
                  </c:pt>
                </c:lvl>
              </c:multiLvlStrCache>
              <c:extLst/>
            </c:multiLvlStrRef>
          </c:cat>
          <c:val>
            <c:numRef>
              <c:f>(fig_6B_v1!$M$57,fig_6B_v1!$O$57,fig_6B_v1!$Q$57)</c:f>
              <c:numCache>
                <c:formatCode>General</c:formatCode>
                <c:ptCount val="3"/>
                <c:pt idx="2" formatCode="0.00">
                  <c:v>8.6303016014345815</c:v>
                </c:pt>
              </c:numCache>
              <c:extLst/>
            </c:numRef>
          </c:val>
          <c:extLst>
            <c:ext xmlns:c16="http://schemas.microsoft.com/office/drawing/2014/chart" uri="{C3380CC4-5D6E-409C-BE32-E72D297353CC}">
              <c16:uniqueId val="{0000000D-A366-409C-ADC5-AADED8132F17}"/>
            </c:ext>
          </c:extLst>
        </c:ser>
        <c:ser>
          <c:idx val="17"/>
          <c:order val="17"/>
          <c:tx>
            <c:strRef>
              <c:f>fig_6B_v1!$K$58</c:f>
              <c:strCache>
                <c:ptCount val="1"/>
                <c:pt idx="0">
                  <c:v>Early stages</c:v>
                </c:pt>
              </c:strCache>
            </c:strRef>
          </c:tx>
          <c:spPr>
            <a:noFill/>
            <a:ln w="9525">
              <a:solidFill>
                <a:sysClr val="windowText" lastClr="000000"/>
              </a:solidFill>
              <a:prstDash val="dash"/>
            </a:ln>
          </c:spPr>
          <c:invertIfNegative val="0"/>
          <c:cat>
            <c:multiLvlStrRef>
              <c:f>(fig_6B_v1!$M$39:$M$40,fig_6B_v1!$O$39:$O$40,fig_6B_v1!$Q$39:$Q$40)</c:f>
              <c:multiLvlStrCache>
                <c:ptCount val="3"/>
                <c:lvl>
                  <c:pt idx="0">
                    <c:v>By product</c:v>
                  </c:pt>
                  <c:pt idx="1">
                    <c:v>By region</c:v>
                  </c:pt>
                  <c:pt idx="2">
                    <c:v>By status</c:v>
                  </c:pt>
                </c:lvl>
                <c:lvl>
                  <c:pt idx="0">
                    <c:v>2030</c:v>
                  </c:pt>
                  <c:pt idx="1">
                    <c:v>2030</c:v>
                  </c:pt>
                  <c:pt idx="2">
                    <c:v>2030</c:v>
                  </c:pt>
                </c:lvl>
              </c:multiLvlStrCache>
              <c:extLst/>
            </c:multiLvlStrRef>
          </c:cat>
          <c:val>
            <c:numRef>
              <c:f>(fig_6B_v1!$M$58,fig_6B_v1!$O$58,fig_6B_v1!$Q$58)</c:f>
              <c:numCache>
                <c:formatCode>General</c:formatCode>
                <c:ptCount val="3"/>
                <c:pt idx="2" formatCode="0.00">
                  <c:v>9.7836674527908585</c:v>
                </c:pt>
              </c:numCache>
              <c:extLst/>
            </c:numRef>
          </c:val>
          <c:extLst>
            <c:ext xmlns:c16="http://schemas.microsoft.com/office/drawing/2014/chart" uri="{C3380CC4-5D6E-409C-BE32-E72D297353CC}">
              <c16:uniqueId val="{0000000E-A366-409C-ADC5-AADED8132F17}"/>
            </c:ext>
          </c:extLst>
        </c:ser>
        <c:dLbls>
          <c:showLegendKey val="0"/>
          <c:showVal val="0"/>
          <c:showCatName val="0"/>
          <c:showSerName val="0"/>
          <c:showPercent val="0"/>
          <c:showBubbleSize val="0"/>
        </c:dLbls>
        <c:gapWidth val="150"/>
        <c:overlap val="100"/>
        <c:axId val="204675328"/>
        <c:axId val="204689792"/>
        <c:extLst>
          <c:ext xmlns:c15="http://schemas.microsoft.com/office/drawing/2012/chart" uri="{02D57815-91ED-43cb-92C2-25804820EDAC}">
            <c15:filteredBarSeries>
              <c15:ser>
                <c:idx val="0"/>
                <c:order val="9"/>
                <c:tx>
                  <c:strRef>
                    <c:extLst>
                      <c:ext uri="{02D57815-91ED-43cb-92C2-25804820EDAC}">
                        <c15:formulaRef>
                          <c15:sqref>fig_6B_v1!$K$50</c15:sqref>
                        </c15:formulaRef>
                      </c:ext>
                    </c:extLst>
                    <c:strCache>
                      <c:ptCount val="1"/>
                    </c:strCache>
                  </c:strRef>
                </c:tx>
                <c:spPr>
                  <a:solidFill>
                    <a:srgbClr val="00ADA1"/>
                  </a:solidFill>
                  <a:ln>
                    <a:solidFill>
                      <a:sysClr val="windowText" lastClr="000000"/>
                    </a:solidFill>
                  </a:ln>
                </c:spPr>
                <c:invertIfNegative val="0"/>
                <c:cat>
                  <c:strRef>
                    <c:extLst>
                      <c:ext uri="{02D57815-91ED-43cb-92C2-25804820EDAC}">
                        <c15:formulaRef>
                          <c15:sqref>(fig_6B_v1!$M$40,fig_6B_v1!$O$40,fig_6B_v1!$Q$40)</c15:sqref>
                        </c15:formulaRef>
                      </c:ext>
                    </c:extLst>
                    <c:strCache>
                      <c:ptCount val="3"/>
                      <c:pt idx="0">
                        <c:v>By product</c:v>
                      </c:pt>
                      <c:pt idx="1">
                        <c:v>By region</c:v>
                      </c:pt>
                      <c:pt idx="2">
                        <c:v>By status</c:v>
                      </c:pt>
                    </c:strCache>
                  </c:strRef>
                </c:cat>
                <c:val>
                  <c:numRef>
                    <c:extLst>
                      <c:ext uri="{02D57815-91ED-43cb-92C2-25804820EDAC}">
                        <c15:formulaRef>
                          <c15:sqref>(fig_6B_v1!$M$50,fig_6B_v1!$O$50,fig_6B_v1!$Q$50)</c15:sqref>
                        </c15:formulaRef>
                      </c:ext>
                    </c:extLst>
                    <c:numCache>
                      <c:formatCode>General</c:formatCode>
                      <c:ptCount val="3"/>
                    </c:numCache>
                  </c:numRef>
                </c:val>
                <c:extLst>
                  <c:ext xmlns:c16="http://schemas.microsoft.com/office/drawing/2014/chart" uri="{C3380CC4-5D6E-409C-BE32-E72D297353CC}">
                    <c16:uniqueId val="{00000010-A366-409C-ADC5-AADED8132F17}"/>
                  </c:ext>
                </c:extLst>
              </c15:ser>
            </c15:filteredBarSeries>
            <c15:filteredBarSeries>
              <c15:ser>
                <c:idx val="6"/>
                <c:order val="10"/>
                <c:tx>
                  <c:strRef>
                    <c:extLst xmlns:c15="http://schemas.microsoft.com/office/drawing/2012/chart">
                      <c:ext xmlns:c15="http://schemas.microsoft.com/office/drawing/2012/chart" uri="{02D57815-91ED-43cb-92C2-25804820EDAC}">
                        <c15:formulaRef>
                          <c15:sqref>fig_6B_v1!$K$51</c15:sqref>
                        </c15:formulaRef>
                      </c:ext>
                    </c:extLst>
                    <c:strCache>
                      <c:ptCount val="1"/>
                    </c:strCache>
                  </c:strRef>
                </c:tx>
                <c:spPr>
                  <a:solidFill>
                    <a:srgbClr val="68F394"/>
                  </a:solidFill>
                  <a:ln>
                    <a:solidFill>
                      <a:sysClr val="windowText" lastClr="000000"/>
                    </a:solidFill>
                  </a:ln>
                </c:spPr>
                <c:invertIfNegative val="0"/>
                <c:cat>
                  <c:strRef>
                    <c:extLst xmlns:c15="http://schemas.microsoft.com/office/drawing/2012/chart">
                      <c:ext xmlns:c15="http://schemas.microsoft.com/office/drawing/2012/chart" uri="{02D57815-91ED-43cb-92C2-25804820EDAC}">
                        <c15:formulaRef>
                          <c15:sqref>(fig_6B_v1!$M$40,fig_6B_v1!$O$40,fig_6B_v1!$Q$40)</c15:sqref>
                        </c15:formulaRef>
                      </c:ext>
                    </c:extLst>
                    <c:strCache>
                      <c:ptCount val="3"/>
                      <c:pt idx="0">
                        <c:v>By product</c:v>
                      </c:pt>
                      <c:pt idx="1">
                        <c:v>By region</c:v>
                      </c:pt>
                      <c:pt idx="2">
                        <c:v>By status</c:v>
                      </c:pt>
                    </c:strCache>
                  </c:strRef>
                </c:cat>
                <c:val>
                  <c:numRef>
                    <c:extLst xmlns:c15="http://schemas.microsoft.com/office/drawing/2012/chart">
                      <c:ext xmlns:c15="http://schemas.microsoft.com/office/drawing/2012/chart" uri="{02D57815-91ED-43cb-92C2-25804820EDAC}">
                        <c15:formulaRef>
                          <c15:sqref>(fig_6B_v1!$M$51,fig_6B_v1!$O$51,fig_6B_v1!$Q$51)</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11-A366-409C-ADC5-AADED8132F17}"/>
                  </c:ext>
                </c:extLst>
              </c15:ser>
            </c15:filteredBarSeries>
            <c15:filteredBarSeries>
              <c15:ser>
                <c:idx val="7"/>
                <c:order val="11"/>
                <c:tx>
                  <c:strRef>
                    <c:extLst xmlns:c15="http://schemas.microsoft.com/office/drawing/2012/chart">
                      <c:ext xmlns:c15="http://schemas.microsoft.com/office/drawing/2012/chart" uri="{02D57815-91ED-43cb-92C2-25804820EDAC}">
                        <c15:formulaRef>
                          <c15:sqref>fig_6B_v1!$K$52</c15:sqref>
                        </c15:formulaRef>
                      </c:ext>
                    </c:extLst>
                    <c:strCache>
                      <c:ptCount val="1"/>
                    </c:strCache>
                  </c:strRef>
                </c:tx>
                <c:spPr>
                  <a:solidFill>
                    <a:srgbClr val="3E7AD3"/>
                  </a:solidFill>
                  <a:ln>
                    <a:solidFill>
                      <a:sysClr val="windowText" lastClr="000000"/>
                    </a:solidFill>
                  </a:ln>
                </c:spPr>
                <c:invertIfNegative val="0"/>
                <c:cat>
                  <c:strRef>
                    <c:extLst xmlns:c15="http://schemas.microsoft.com/office/drawing/2012/chart">
                      <c:ext xmlns:c15="http://schemas.microsoft.com/office/drawing/2012/chart" uri="{02D57815-91ED-43cb-92C2-25804820EDAC}">
                        <c15:formulaRef>
                          <c15:sqref>(fig_6B_v1!$M$40,fig_6B_v1!$O$40,fig_6B_v1!$Q$40)</c15:sqref>
                        </c15:formulaRef>
                      </c:ext>
                    </c:extLst>
                    <c:strCache>
                      <c:ptCount val="3"/>
                      <c:pt idx="0">
                        <c:v>By product</c:v>
                      </c:pt>
                      <c:pt idx="1">
                        <c:v>By region</c:v>
                      </c:pt>
                      <c:pt idx="2">
                        <c:v>By status</c:v>
                      </c:pt>
                    </c:strCache>
                  </c:strRef>
                </c:cat>
                <c:val>
                  <c:numRef>
                    <c:extLst xmlns:c15="http://schemas.microsoft.com/office/drawing/2012/chart">
                      <c:ext xmlns:c15="http://schemas.microsoft.com/office/drawing/2012/chart" uri="{02D57815-91ED-43cb-92C2-25804820EDAC}">
                        <c15:formulaRef>
                          <c15:sqref>(fig_6B_v1!$M$52,fig_6B_v1!$O$52,fig_6B_v1!$Q$52)</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12-A366-409C-ADC5-AADED8132F17}"/>
                  </c:ext>
                </c:extLst>
              </c15:ser>
            </c15:filteredBarSeries>
          </c:ext>
        </c:extLst>
      </c:barChart>
      <c:catAx>
        <c:axId val="204675328"/>
        <c:scaling>
          <c:orientation val="minMax"/>
        </c:scaling>
        <c:delete val="0"/>
        <c:axPos val="b"/>
        <c:numFmt formatCode="General" sourceLinked="1"/>
        <c:majorTickMark val="none"/>
        <c:minorTickMark val="none"/>
        <c:tickLblPos val="nextTo"/>
        <c:spPr>
          <a:ln w="12700">
            <a:solidFill>
              <a:schemeClr val="tx1"/>
            </a:solidFill>
            <a:prstDash val="solid"/>
          </a:ln>
        </c:spPr>
        <c:crossAx val="204689792"/>
        <c:crosses val="autoZero"/>
        <c:auto val="1"/>
        <c:lblAlgn val="ctr"/>
        <c:lblOffset val="150"/>
        <c:noMultiLvlLbl val="0"/>
      </c:catAx>
      <c:valAx>
        <c:axId val="204689792"/>
        <c:scaling>
          <c:orientation val="minMax"/>
        </c:scaling>
        <c:delete val="0"/>
        <c:axPos val="l"/>
        <c:majorGridlines>
          <c:spPr>
            <a:ln w="12700" cap="flat" cmpd="sng" algn="ctr">
              <a:solidFill>
                <a:srgbClr val="D9D9D9"/>
              </a:solidFill>
              <a:prstDash val="solid"/>
              <a:round/>
              <a:headEnd type="none" w="med" len="med"/>
              <a:tailEnd type="none" w="med" len="med"/>
            </a:ln>
          </c:spPr>
        </c:majorGridlines>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ysClr val="windowText" lastClr="000000"/>
                    </a:solidFill>
                    <a:latin typeface="Arial" panose="020B0604020202020204" pitchFamily="34" charset="0"/>
                    <a:ea typeface="Segoe UI"/>
                    <a:cs typeface="Arial" panose="020B0604020202020204" pitchFamily="34" charset="0"/>
                  </a:defRPr>
                </a:pPr>
                <a:r>
                  <a:rPr lang="en-US" sz="1100" b="0" i="0" baseline="0">
                    <a:effectLst/>
                  </a:rPr>
                  <a:t>Mtpa H</a:t>
                </a:r>
                <a:r>
                  <a:rPr lang="en-US" sz="1100" b="0" i="0" baseline="-25000">
                    <a:effectLst/>
                  </a:rPr>
                  <a:t>2</a:t>
                </a:r>
                <a:r>
                  <a:rPr lang="en-US" sz="1100" b="0" i="0" baseline="0">
                    <a:effectLst/>
                  </a:rPr>
                  <a:t>-eq</a:t>
                </a:r>
                <a:endParaRPr lang="en-GB" sz="110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ysClr val="windowText" lastClr="000000"/>
                    </a:solidFill>
                    <a:latin typeface="Arial" panose="020B0604020202020204" pitchFamily="34" charset="0"/>
                    <a:ea typeface="Segoe UI"/>
                    <a:cs typeface="Arial" panose="020B0604020202020204" pitchFamily="34" charset="0"/>
                  </a:defRPr>
                </a:pPr>
                <a:endParaRPr lang="en-GB" sz="1100"/>
              </a:p>
            </c:rich>
          </c:tx>
          <c:layout>
            <c:manualLayout>
              <c:xMode val="edge"/>
              <c:yMode val="edge"/>
              <c:x val="2.8748523756950109E-3"/>
              <c:y val="1.1854200396986645E-2"/>
            </c:manualLayout>
          </c:layout>
          <c:overlay val="0"/>
        </c:title>
        <c:numFmt formatCode="#\ ##0;\-#\ ##0;0" sourceLinked="0"/>
        <c:majorTickMark val="none"/>
        <c:minorTickMark val="none"/>
        <c:tickLblPos val="nextTo"/>
        <c:spPr>
          <a:ln w="12700">
            <a:noFill/>
            <a:prstDash val="solid"/>
          </a:ln>
        </c:spPr>
        <c:crossAx val="204675328"/>
        <c:crosses val="autoZero"/>
        <c:crossBetween val="between"/>
        <c:majorUnit val="4"/>
      </c:valAx>
      <c:spPr>
        <a:noFill/>
        <a:ln w="12700">
          <a:noFill/>
          <a:prstDash val="solid"/>
        </a:ln>
      </c:spPr>
    </c:plotArea>
    <c:plotVisOnly val="1"/>
    <c:dispBlanksAs val="zero"/>
    <c:showDLblsOverMax val="0"/>
  </c:chart>
  <c:spPr>
    <a:noFill/>
    <a:ln>
      <a:noFill/>
    </a:ln>
  </c:spPr>
  <c:txPr>
    <a:bodyPr/>
    <a:lstStyle/>
    <a:p>
      <a:pPr>
        <a:defRPr sz="1100" b="0" i="0">
          <a:solidFill>
            <a:sysClr val="windowText" lastClr="000000"/>
          </a:solidFill>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487381385019178"/>
          <c:y val="2.8252442002442004E-2"/>
          <c:w val="0.70506648207435596"/>
          <c:h val="0.87891586468358185"/>
        </c:manualLayout>
      </c:layout>
      <c:barChart>
        <c:barDir val="col"/>
        <c:grouping val="stacked"/>
        <c:varyColors val="0"/>
        <c:ser>
          <c:idx val="0"/>
          <c:order val="0"/>
          <c:tx>
            <c:strRef>
              <c:f>fig_7A_v1!$B$41</c:f>
              <c:strCache>
                <c:ptCount val="1"/>
                <c:pt idx="0">
                  <c:v>Renewable</c:v>
                </c:pt>
              </c:strCache>
            </c:strRef>
          </c:tx>
          <c:spPr>
            <a:solidFill>
              <a:srgbClr val="49D3FF"/>
            </a:solidFill>
            <a:ln>
              <a:solidFill>
                <a:schemeClr val="tx1"/>
              </a:solidFill>
            </a:ln>
          </c:spPr>
          <c:invertIfNegative val="0"/>
          <c:cat>
            <c:numRef>
              <c:f>fig_7A_v1!$C$40:$E$40</c:f>
              <c:numCache>
                <c:formatCode>General</c:formatCode>
                <c:ptCount val="3"/>
                <c:pt idx="2">
                  <c:v>2030</c:v>
                </c:pt>
              </c:numCache>
            </c:numRef>
          </c:cat>
          <c:val>
            <c:numRef>
              <c:f>fig_7A_v1!$C$41:$E$41</c:f>
              <c:numCache>
                <c:formatCode>0.00</c:formatCode>
                <c:ptCount val="3"/>
                <c:pt idx="1">
                  <c:v>851.85191904245266</c:v>
                </c:pt>
                <c:pt idx="2">
                  <c:v>555.70031729099196</c:v>
                </c:pt>
              </c:numCache>
            </c:numRef>
          </c:val>
          <c:extLst>
            <c:ext xmlns:c16="http://schemas.microsoft.com/office/drawing/2014/chart" uri="{C3380CC4-5D6E-409C-BE32-E72D297353CC}">
              <c16:uniqueId val="{00000000-8986-4A62-AFD6-874B4388A03D}"/>
            </c:ext>
          </c:extLst>
        </c:ser>
        <c:ser>
          <c:idx val="1"/>
          <c:order val="1"/>
          <c:tx>
            <c:strRef>
              <c:f>fig_7A_v1!$B$42</c:f>
              <c:strCache>
                <c:ptCount val="1"/>
                <c:pt idx="0">
                  <c:v>Fossil</c:v>
                </c:pt>
              </c:strCache>
            </c:strRef>
          </c:tx>
          <c:spPr>
            <a:solidFill>
              <a:srgbClr val="3F79D4"/>
            </a:solidFill>
            <a:ln>
              <a:solidFill>
                <a:schemeClr val="tx1"/>
              </a:solidFill>
            </a:ln>
          </c:spPr>
          <c:invertIfNegative val="0"/>
          <c:cat>
            <c:numRef>
              <c:f>fig_7A_v1!$C$40:$E$40</c:f>
              <c:numCache>
                <c:formatCode>General</c:formatCode>
                <c:ptCount val="3"/>
                <c:pt idx="2">
                  <c:v>2030</c:v>
                </c:pt>
              </c:numCache>
            </c:numRef>
          </c:cat>
          <c:val>
            <c:numRef>
              <c:f>fig_7A_v1!$C$42:$E$42</c:f>
              <c:numCache>
                <c:formatCode>General</c:formatCode>
                <c:ptCount val="3"/>
                <c:pt idx="0" formatCode="0.00">
                  <c:v>533.43125300371378</c:v>
                </c:pt>
              </c:numCache>
            </c:numRef>
          </c:val>
          <c:extLst>
            <c:ext xmlns:c16="http://schemas.microsoft.com/office/drawing/2014/chart" uri="{C3380CC4-5D6E-409C-BE32-E72D297353CC}">
              <c16:uniqueId val="{00000001-8986-4A62-AFD6-874B4388A03D}"/>
            </c:ext>
          </c:extLst>
        </c:ser>
        <c:dLbls>
          <c:showLegendKey val="0"/>
          <c:showVal val="0"/>
          <c:showCatName val="0"/>
          <c:showSerName val="0"/>
          <c:showPercent val="0"/>
          <c:showBubbleSize val="0"/>
        </c:dLbls>
        <c:gapWidth val="75"/>
        <c:overlap val="100"/>
        <c:axId val="150639744"/>
        <c:axId val="150641664"/>
        <c:extLst/>
      </c:barChart>
      <c:catAx>
        <c:axId val="150639744"/>
        <c:scaling>
          <c:orientation val="minMax"/>
        </c:scaling>
        <c:delete val="0"/>
        <c:axPos val="b"/>
        <c:numFmt formatCode="General" sourceLinked="1"/>
        <c:majorTickMark val="none"/>
        <c:minorTickMark val="none"/>
        <c:tickLblPos val="nextTo"/>
        <c:spPr>
          <a:ln w="12700">
            <a:solidFill>
              <a:schemeClr val="tx1"/>
            </a:solidFill>
            <a:prstDash val="solid"/>
          </a:ln>
        </c:spPr>
        <c:txPr>
          <a:bodyPr/>
          <a:lstStyle/>
          <a:p>
            <a:pPr>
              <a:defRPr sz="1000"/>
            </a:pPr>
            <a:endParaRPr lang="en-US"/>
          </a:p>
        </c:txPr>
        <c:crossAx val="150641664"/>
        <c:crossesAt val="0"/>
        <c:auto val="1"/>
        <c:lblAlgn val="ctr"/>
        <c:lblOffset val="0"/>
        <c:noMultiLvlLbl val="0"/>
      </c:catAx>
      <c:valAx>
        <c:axId val="150641664"/>
        <c:scaling>
          <c:orientation val="minMax"/>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txPr>
          <a:bodyPr/>
          <a:lstStyle/>
          <a:p>
            <a:pPr>
              <a:defRPr sz="1000"/>
            </a:pPr>
            <a:endParaRPr lang="en-US"/>
          </a:p>
        </c:txPr>
        <c:crossAx val="150639744"/>
        <c:crosses val="autoZero"/>
        <c:crossBetween val="between"/>
      </c:valAx>
      <c:spPr>
        <a:noFill/>
        <a:ln>
          <a:noFill/>
        </a:ln>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07031149682542"/>
          <c:y val="2.8252442002442004E-2"/>
          <c:w val="0.67158178199845209"/>
          <c:h val="0.87891586468358185"/>
        </c:manualLayout>
      </c:layout>
      <c:barChart>
        <c:barDir val="col"/>
        <c:grouping val="stacked"/>
        <c:varyColors val="0"/>
        <c:ser>
          <c:idx val="0"/>
          <c:order val="0"/>
          <c:tx>
            <c:strRef>
              <c:f>fig_7A_v1!$B$41</c:f>
              <c:strCache>
                <c:ptCount val="1"/>
                <c:pt idx="0">
                  <c:v>Renewable</c:v>
                </c:pt>
              </c:strCache>
            </c:strRef>
          </c:tx>
          <c:spPr>
            <a:solidFill>
              <a:srgbClr val="49D3FF"/>
            </a:solidFill>
            <a:ln>
              <a:solidFill>
                <a:schemeClr val="tx1"/>
              </a:solidFill>
            </a:ln>
          </c:spPr>
          <c:invertIfNegative val="0"/>
          <c:cat>
            <c:numRef>
              <c:f>fig_7A_v1!$I$40:$K$40</c:f>
              <c:numCache>
                <c:formatCode>General</c:formatCode>
                <c:ptCount val="3"/>
                <c:pt idx="2">
                  <c:v>2030</c:v>
                </c:pt>
              </c:numCache>
            </c:numRef>
          </c:cat>
          <c:val>
            <c:numRef>
              <c:f>fig_7A_v1!$I$41:$K$41</c:f>
              <c:numCache>
                <c:formatCode>0.00</c:formatCode>
                <c:ptCount val="3"/>
                <c:pt idx="1">
                  <c:v>2671.0135024742808</c:v>
                </c:pt>
                <c:pt idx="2">
                  <c:v>952.86116352398039</c:v>
                </c:pt>
              </c:numCache>
            </c:numRef>
          </c:val>
          <c:extLst>
            <c:ext xmlns:c16="http://schemas.microsoft.com/office/drawing/2014/chart" uri="{C3380CC4-5D6E-409C-BE32-E72D297353CC}">
              <c16:uniqueId val="{00000000-2967-4B39-A1B0-43E28FB207E7}"/>
            </c:ext>
          </c:extLst>
        </c:ser>
        <c:ser>
          <c:idx val="1"/>
          <c:order val="1"/>
          <c:tx>
            <c:strRef>
              <c:f>fig_7A_v1!$B$42</c:f>
              <c:strCache>
                <c:ptCount val="1"/>
                <c:pt idx="0">
                  <c:v>Fossil</c:v>
                </c:pt>
              </c:strCache>
            </c:strRef>
          </c:tx>
          <c:spPr>
            <a:solidFill>
              <a:srgbClr val="3F79D4"/>
            </a:solidFill>
            <a:ln>
              <a:solidFill>
                <a:schemeClr val="tx1"/>
              </a:solidFill>
            </a:ln>
          </c:spPr>
          <c:invertIfNegative val="0"/>
          <c:cat>
            <c:numRef>
              <c:f>fig_7A_v1!$I$40:$K$40</c:f>
              <c:numCache>
                <c:formatCode>General</c:formatCode>
                <c:ptCount val="3"/>
                <c:pt idx="2">
                  <c:v>2030</c:v>
                </c:pt>
              </c:numCache>
            </c:numRef>
          </c:cat>
          <c:val>
            <c:numRef>
              <c:f>fig_7A_v1!$I$42:$K$42</c:f>
              <c:numCache>
                <c:formatCode>General</c:formatCode>
                <c:ptCount val="3"/>
                <c:pt idx="0" formatCode="0.00">
                  <c:v>536.03609697663126</c:v>
                </c:pt>
              </c:numCache>
            </c:numRef>
          </c:val>
          <c:extLst>
            <c:ext xmlns:c16="http://schemas.microsoft.com/office/drawing/2014/chart" uri="{C3380CC4-5D6E-409C-BE32-E72D297353CC}">
              <c16:uniqueId val="{00000001-2967-4B39-A1B0-43E28FB207E7}"/>
            </c:ext>
          </c:extLst>
        </c:ser>
        <c:dLbls>
          <c:showLegendKey val="0"/>
          <c:showVal val="0"/>
          <c:showCatName val="0"/>
          <c:showSerName val="0"/>
          <c:showPercent val="0"/>
          <c:showBubbleSize val="0"/>
        </c:dLbls>
        <c:gapWidth val="75"/>
        <c:overlap val="100"/>
        <c:axId val="150639744"/>
        <c:axId val="150641664"/>
        <c:extLst/>
      </c:barChart>
      <c:catAx>
        <c:axId val="150639744"/>
        <c:scaling>
          <c:orientation val="minMax"/>
        </c:scaling>
        <c:delete val="0"/>
        <c:axPos val="b"/>
        <c:numFmt formatCode="General" sourceLinked="1"/>
        <c:majorTickMark val="none"/>
        <c:minorTickMark val="none"/>
        <c:tickLblPos val="nextTo"/>
        <c:spPr>
          <a:ln w="12700">
            <a:solidFill>
              <a:schemeClr val="tx1"/>
            </a:solidFill>
            <a:prstDash val="solid"/>
          </a:ln>
        </c:spPr>
        <c:txPr>
          <a:bodyPr/>
          <a:lstStyle/>
          <a:p>
            <a:pPr>
              <a:defRPr sz="1000"/>
            </a:pPr>
            <a:endParaRPr lang="en-US"/>
          </a:p>
        </c:txPr>
        <c:crossAx val="150641664"/>
        <c:crossesAt val="0"/>
        <c:auto val="1"/>
        <c:lblAlgn val="ctr"/>
        <c:lblOffset val="0"/>
        <c:noMultiLvlLbl val="0"/>
      </c:catAx>
      <c:valAx>
        <c:axId val="150641664"/>
        <c:scaling>
          <c:orientation val="minMax"/>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txPr>
          <a:bodyPr/>
          <a:lstStyle/>
          <a:p>
            <a:pPr>
              <a:defRPr sz="1000"/>
            </a:pPr>
            <a:endParaRPr lang="en-US"/>
          </a:p>
        </c:txPr>
        <c:crossAx val="150639744"/>
        <c:crosses val="autoZero"/>
        <c:crossBetween val="between"/>
      </c:valAx>
      <c:spPr>
        <a:noFill/>
        <a:ln>
          <a:noFill/>
        </a:ln>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54767218389487"/>
          <c:y val="2.8252442002442004E-2"/>
          <c:w val="0.67158178199845209"/>
          <c:h val="0.87891586468358185"/>
        </c:manualLayout>
      </c:layout>
      <c:barChart>
        <c:barDir val="col"/>
        <c:grouping val="stacked"/>
        <c:varyColors val="0"/>
        <c:ser>
          <c:idx val="0"/>
          <c:order val="0"/>
          <c:tx>
            <c:strRef>
              <c:f>fig_7A_v1!$B$41</c:f>
              <c:strCache>
                <c:ptCount val="1"/>
                <c:pt idx="0">
                  <c:v>Renewable</c:v>
                </c:pt>
              </c:strCache>
            </c:strRef>
          </c:tx>
          <c:spPr>
            <a:solidFill>
              <a:srgbClr val="49D3FF"/>
            </a:solidFill>
            <a:ln>
              <a:solidFill>
                <a:schemeClr val="tx1"/>
              </a:solidFill>
            </a:ln>
          </c:spPr>
          <c:invertIfNegative val="0"/>
          <c:cat>
            <c:numRef>
              <c:f>fig_7A_v1!$O$40:$Q$40</c:f>
              <c:numCache>
                <c:formatCode>General</c:formatCode>
                <c:ptCount val="3"/>
                <c:pt idx="2">
                  <c:v>2030</c:v>
                </c:pt>
              </c:numCache>
            </c:numRef>
          </c:cat>
          <c:val>
            <c:numRef>
              <c:f>fig_7A_v1!$O$41:$Q$41</c:f>
              <c:numCache>
                <c:formatCode>0.00</c:formatCode>
                <c:ptCount val="3"/>
                <c:pt idx="1">
                  <c:v>416.2696705733523</c:v>
                </c:pt>
                <c:pt idx="2">
                  <c:v>260.91421080359243</c:v>
                </c:pt>
              </c:numCache>
            </c:numRef>
          </c:val>
          <c:extLst>
            <c:ext xmlns:c16="http://schemas.microsoft.com/office/drawing/2014/chart" uri="{C3380CC4-5D6E-409C-BE32-E72D297353CC}">
              <c16:uniqueId val="{00000000-599B-4A43-8684-B6545327C8E8}"/>
            </c:ext>
          </c:extLst>
        </c:ser>
        <c:ser>
          <c:idx val="1"/>
          <c:order val="1"/>
          <c:tx>
            <c:strRef>
              <c:f>fig_7A_v1!$B$42</c:f>
              <c:strCache>
                <c:ptCount val="1"/>
                <c:pt idx="0">
                  <c:v>Fossil</c:v>
                </c:pt>
              </c:strCache>
            </c:strRef>
          </c:tx>
          <c:spPr>
            <a:solidFill>
              <a:srgbClr val="3F79D4"/>
            </a:solidFill>
            <a:ln>
              <a:solidFill>
                <a:schemeClr val="tx1"/>
              </a:solidFill>
            </a:ln>
          </c:spPr>
          <c:invertIfNegative val="0"/>
          <c:cat>
            <c:numRef>
              <c:f>fig_7A_v1!$O$40:$Q$40</c:f>
              <c:numCache>
                <c:formatCode>General</c:formatCode>
                <c:ptCount val="3"/>
                <c:pt idx="2">
                  <c:v>2030</c:v>
                </c:pt>
              </c:numCache>
            </c:numRef>
          </c:cat>
          <c:val>
            <c:numRef>
              <c:f>fig_7A_v1!$O$42:$Q$42</c:f>
              <c:numCache>
                <c:formatCode>General</c:formatCode>
                <c:ptCount val="3"/>
                <c:pt idx="0" formatCode="0.00">
                  <c:v>75</c:v>
                </c:pt>
              </c:numCache>
            </c:numRef>
          </c:val>
          <c:extLst>
            <c:ext xmlns:c16="http://schemas.microsoft.com/office/drawing/2014/chart" uri="{C3380CC4-5D6E-409C-BE32-E72D297353CC}">
              <c16:uniqueId val="{00000001-599B-4A43-8684-B6545327C8E8}"/>
            </c:ext>
          </c:extLst>
        </c:ser>
        <c:dLbls>
          <c:showLegendKey val="0"/>
          <c:showVal val="0"/>
          <c:showCatName val="0"/>
          <c:showSerName val="0"/>
          <c:showPercent val="0"/>
          <c:showBubbleSize val="0"/>
        </c:dLbls>
        <c:gapWidth val="75"/>
        <c:overlap val="100"/>
        <c:axId val="150639744"/>
        <c:axId val="150641664"/>
        <c:extLst/>
      </c:barChart>
      <c:catAx>
        <c:axId val="150639744"/>
        <c:scaling>
          <c:orientation val="minMax"/>
        </c:scaling>
        <c:delete val="0"/>
        <c:axPos val="b"/>
        <c:numFmt formatCode="General" sourceLinked="1"/>
        <c:majorTickMark val="none"/>
        <c:minorTickMark val="none"/>
        <c:tickLblPos val="nextTo"/>
        <c:spPr>
          <a:ln w="12700">
            <a:solidFill>
              <a:schemeClr val="tx1"/>
            </a:solidFill>
            <a:prstDash val="solid"/>
          </a:ln>
        </c:spPr>
        <c:txPr>
          <a:bodyPr/>
          <a:lstStyle/>
          <a:p>
            <a:pPr>
              <a:defRPr sz="1000"/>
            </a:pPr>
            <a:endParaRPr lang="en-US"/>
          </a:p>
        </c:txPr>
        <c:crossAx val="150641664"/>
        <c:crossesAt val="0"/>
        <c:auto val="1"/>
        <c:lblAlgn val="ctr"/>
        <c:lblOffset val="0"/>
        <c:noMultiLvlLbl val="0"/>
      </c:catAx>
      <c:valAx>
        <c:axId val="150641664"/>
        <c:scaling>
          <c:orientation val="minMax"/>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txPr>
          <a:bodyPr/>
          <a:lstStyle/>
          <a:p>
            <a:pPr>
              <a:defRPr sz="1000"/>
            </a:pPr>
            <a:endParaRPr lang="en-US"/>
          </a:p>
        </c:txPr>
        <c:crossAx val="150639744"/>
        <c:crosses val="autoZero"/>
        <c:crossBetween val="between"/>
      </c:valAx>
      <c:spPr>
        <a:noFill/>
        <a:ln>
          <a:noFill/>
        </a:ln>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02604653264203"/>
          <c:y val="2.6656339676532286E-2"/>
          <c:w val="0.73899889095223359"/>
          <c:h val="0.87891586468358207"/>
        </c:manualLayout>
      </c:layout>
      <c:barChart>
        <c:barDir val="col"/>
        <c:grouping val="stacked"/>
        <c:varyColors val="0"/>
        <c:ser>
          <c:idx val="7"/>
          <c:order val="0"/>
          <c:tx>
            <c:strRef>
              <c:f>fig_1A_v1!$Z$40</c:f>
              <c:strCache>
                <c:ptCount val="1"/>
                <c:pt idx="0">
                  <c:v>Ammonia</c:v>
                </c:pt>
              </c:strCache>
            </c:strRef>
          </c:tx>
          <c:spPr>
            <a:solidFill>
              <a:srgbClr val="49D3FF"/>
            </a:solidFill>
            <a:ln>
              <a:solidFill>
                <a:sysClr val="windowText" lastClr="000000"/>
              </a:solidFill>
            </a:ln>
          </c:spPr>
          <c:invertIfNegative val="0"/>
          <c:cat>
            <c:numRef>
              <c:f>fig_1A_v1!$AA$39:$AC$39</c:f>
              <c:numCache>
                <c:formatCode>General</c:formatCode>
                <c:ptCount val="3"/>
                <c:pt idx="0">
                  <c:v>2023</c:v>
                </c:pt>
                <c:pt idx="1">
                  <c:v>2035</c:v>
                </c:pt>
                <c:pt idx="2">
                  <c:v>2050</c:v>
                </c:pt>
              </c:numCache>
            </c:numRef>
          </c:cat>
          <c:val>
            <c:numRef>
              <c:f>fig_1A_v1!$AA$40:$AC$40</c:f>
              <c:numCache>
                <c:formatCode>0</c:formatCode>
                <c:ptCount val="3"/>
                <c:pt idx="0">
                  <c:v>33.201530128717422</c:v>
                </c:pt>
                <c:pt idx="1">
                  <c:v>34.68418088182807</c:v>
                </c:pt>
                <c:pt idx="2">
                  <c:v>37.369580280035734</c:v>
                </c:pt>
              </c:numCache>
            </c:numRef>
          </c:val>
          <c:extLst>
            <c:ext xmlns:c16="http://schemas.microsoft.com/office/drawing/2014/chart" uri="{C3380CC4-5D6E-409C-BE32-E72D297353CC}">
              <c16:uniqueId val="{00000000-4DE8-4CC1-9C8E-C54BBF63A954}"/>
            </c:ext>
          </c:extLst>
        </c:ser>
        <c:ser>
          <c:idx val="1"/>
          <c:order val="1"/>
          <c:tx>
            <c:strRef>
              <c:f>fig_1A_v1!$Z$41</c:f>
              <c:strCache>
                <c:ptCount val="1"/>
                <c:pt idx="0">
                  <c:v>Methanol</c:v>
                </c:pt>
              </c:strCache>
            </c:strRef>
          </c:tx>
          <c:spPr>
            <a:solidFill>
              <a:srgbClr val="3E7AD3"/>
            </a:solidFill>
            <a:ln>
              <a:solidFill>
                <a:sysClr val="windowText" lastClr="000000"/>
              </a:solidFill>
              <a:prstDash val="solid"/>
            </a:ln>
          </c:spPr>
          <c:invertIfNegative val="0"/>
          <c:cat>
            <c:numRef>
              <c:f>fig_1A_v1!$AA$39:$AC$39</c:f>
              <c:numCache>
                <c:formatCode>General</c:formatCode>
                <c:ptCount val="3"/>
                <c:pt idx="0">
                  <c:v>2023</c:v>
                </c:pt>
                <c:pt idx="1">
                  <c:v>2035</c:v>
                </c:pt>
                <c:pt idx="2">
                  <c:v>2050</c:v>
                </c:pt>
              </c:numCache>
            </c:numRef>
          </c:cat>
          <c:val>
            <c:numRef>
              <c:f>fig_1A_v1!$AA$41:$AC$41</c:f>
              <c:numCache>
                <c:formatCode>0</c:formatCode>
                <c:ptCount val="3"/>
                <c:pt idx="0">
                  <c:v>14.964639590121806</c:v>
                </c:pt>
                <c:pt idx="1">
                  <c:v>16.573124966584146</c:v>
                </c:pt>
                <c:pt idx="2">
                  <c:v>17.985580881126225</c:v>
                </c:pt>
              </c:numCache>
            </c:numRef>
          </c:val>
          <c:extLst>
            <c:ext xmlns:c16="http://schemas.microsoft.com/office/drawing/2014/chart" uri="{C3380CC4-5D6E-409C-BE32-E72D297353CC}">
              <c16:uniqueId val="{00000001-4DE8-4CC1-9C8E-C54BBF63A954}"/>
            </c:ext>
          </c:extLst>
        </c:ser>
        <c:ser>
          <c:idx val="8"/>
          <c:order val="2"/>
          <c:tx>
            <c:strRef>
              <c:f>fig_1A_v1!$Z$42</c:f>
              <c:strCache>
                <c:ptCount val="1"/>
                <c:pt idx="0">
                  <c:v>H2-DRI</c:v>
                </c:pt>
              </c:strCache>
            </c:strRef>
          </c:tx>
          <c:spPr>
            <a:solidFill>
              <a:srgbClr val="68F393"/>
            </a:solidFill>
            <a:ln w="9525">
              <a:solidFill>
                <a:sysClr val="windowText" lastClr="000000"/>
              </a:solidFill>
            </a:ln>
          </c:spPr>
          <c:invertIfNegative val="0"/>
          <c:cat>
            <c:numRef>
              <c:f>fig_1A_v1!$AA$39:$AC$39</c:f>
              <c:numCache>
                <c:formatCode>General</c:formatCode>
                <c:ptCount val="3"/>
                <c:pt idx="0">
                  <c:v>2023</c:v>
                </c:pt>
                <c:pt idx="1">
                  <c:v>2035</c:v>
                </c:pt>
                <c:pt idx="2">
                  <c:v>2050</c:v>
                </c:pt>
              </c:numCache>
            </c:numRef>
          </c:cat>
          <c:val>
            <c:numRef>
              <c:f>fig_1A_v1!$AA$42:$AC$42</c:f>
              <c:numCache>
                <c:formatCode>0</c:formatCode>
                <c:ptCount val="3"/>
                <c:pt idx="0">
                  <c:v>5.5848853662610054E-3</c:v>
                </c:pt>
                <c:pt idx="1">
                  <c:v>4.5424312613395159</c:v>
                </c:pt>
                <c:pt idx="2">
                  <c:v>30.0121297724545</c:v>
                </c:pt>
              </c:numCache>
            </c:numRef>
          </c:val>
          <c:extLst>
            <c:ext xmlns:c16="http://schemas.microsoft.com/office/drawing/2014/chart" uri="{C3380CC4-5D6E-409C-BE32-E72D297353CC}">
              <c16:uniqueId val="{00000002-4DE8-4CC1-9C8E-C54BBF63A954}"/>
            </c:ext>
          </c:extLst>
        </c:ser>
        <c:ser>
          <c:idx val="2"/>
          <c:order val="3"/>
          <c:tx>
            <c:strRef>
              <c:f>fig_1A_v1!$Z$43</c:f>
              <c:strCache>
                <c:ptCount val="1"/>
                <c:pt idx="0">
                  <c:v>Other chemicals</c:v>
                </c:pt>
              </c:strCache>
            </c:strRef>
          </c:tx>
          <c:spPr>
            <a:solidFill>
              <a:srgbClr val="00ADA1"/>
            </a:solidFill>
            <a:ln>
              <a:solidFill>
                <a:sysClr val="windowText" lastClr="000000"/>
              </a:solidFill>
            </a:ln>
          </c:spPr>
          <c:invertIfNegative val="0"/>
          <c:cat>
            <c:numRef>
              <c:f>fig_1A_v1!$AA$39:$AC$39</c:f>
              <c:numCache>
                <c:formatCode>General</c:formatCode>
                <c:ptCount val="3"/>
                <c:pt idx="0">
                  <c:v>2023</c:v>
                </c:pt>
                <c:pt idx="1">
                  <c:v>2035</c:v>
                </c:pt>
                <c:pt idx="2">
                  <c:v>2050</c:v>
                </c:pt>
              </c:numCache>
            </c:numRef>
          </c:cat>
          <c:val>
            <c:numRef>
              <c:f>fig_1A_v1!$AA$43:$AC$43</c:f>
              <c:numCache>
                <c:formatCode>0</c:formatCode>
                <c:ptCount val="3"/>
                <c:pt idx="0">
                  <c:v>0</c:v>
                </c:pt>
                <c:pt idx="1">
                  <c:v>1.7123174662447593</c:v>
                </c:pt>
                <c:pt idx="2">
                  <c:v>12.128496801766893</c:v>
                </c:pt>
              </c:numCache>
            </c:numRef>
          </c:val>
          <c:extLst>
            <c:ext xmlns:c16="http://schemas.microsoft.com/office/drawing/2014/chart" uri="{C3380CC4-5D6E-409C-BE32-E72D297353CC}">
              <c16:uniqueId val="{00000003-4DE8-4CC1-9C8E-C54BBF63A954}"/>
            </c:ext>
          </c:extLst>
        </c:ser>
        <c:ser>
          <c:idx val="0"/>
          <c:order val="4"/>
          <c:tx>
            <c:strRef>
              <c:f>fig_1A_v1!$Z$44</c:f>
              <c:strCache>
                <c:ptCount val="1"/>
                <c:pt idx="0">
                  <c:v>Other uses in iron and steel</c:v>
                </c:pt>
              </c:strCache>
            </c:strRef>
          </c:tx>
          <c:spPr>
            <a:solidFill>
              <a:srgbClr val="FED421"/>
            </a:solidFill>
            <a:ln>
              <a:solidFill>
                <a:sysClr val="windowText" lastClr="000000"/>
              </a:solidFill>
            </a:ln>
          </c:spPr>
          <c:invertIfNegative val="0"/>
          <c:cat>
            <c:numRef>
              <c:f>fig_1A_v1!$AA$39:$AC$39</c:f>
              <c:numCache>
                <c:formatCode>General</c:formatCode>
                <c:ptCount val="3"/>
                <c:pt idx="0">
                  <c:v>2023</c:v>
                </c:pt>
                <c:pt idx="1">
                  <c:v>2035</c:v>
                </c:pt>
                <c:pt idx="2">
                  <c:v>2050</c:v>
                </c:pt>
              </c:numCache>
            </c:numRef>
          </c:cat>
          <c:val>
            <c:numRef>
              <c:f>fig_1A_v1!$AA$44:$AC$44</c:f>
              <c:numCache>
                <c:formatCode>0</c:formatCode>
                <c:ptCount val="3"/>
                <c:pt idx="0">
                  <c:v>6.1057501376926668E-4</c:v>
                </c:pt>
                <c:pt idx="1">
                  <c:v>1.1939567592477369</c:v>
                </c:pt>
                <c:pt idx="2">
                  <c:v>9.7773644011267482</c:v>
                </c:pt>
              </c:numCache>
            </c:numRef>
          </c:val>
          <c:extLst>
            <c:ext xmlns:c16="http://schemas.microsoft.com/office/drawing/2014/chart" uri="{C3380CC4-5D6E-409C-BE32-E72D297353CC}">
              <c16:uniqueId val="{00000004-4DE8-4CC1-9C8E-C54BBF63A954}"/>
            </c:ext>
          </c:extLst>
        </c:ser>
        <c:ser>
          <c:idx val="3"/>
          <c:order val="5"/>
          <c:tx>
            <c:strRef>
              <c:f>fig_1A_v1!$Z$45</c:f>
              <c:strCache>
                <c:ptCount val="1"/>
                <c:pt idx="0">
                  <c:v>Other industrial uses</c:v>
                </c:pt>
              </c:strCache>
            </c:strRef>
          </c:tx>
          <c:spPr>
            <a:solidFill>
              <a:srgbClr val="F1A801"/>
            </a:solidFill>
            <a:ln>
              <a:solidFill>
                <a:sysClr val="windowText" lastClr="000000"/>
              </a:solidFill>
            </a:ln>
          </c:spPr>
          <c:invertIfNegative val="0"/>
          <c:cat>
            <c:numRef>
              <c:f>fig_1A_v1!$AA$39:$AC$39</c:f>
              <c:numCache>
                <c:formatCode>General</c:formatCode>
                <c:ptCount val="3"/>
                <c:pt idx="0">
                  <c:v>2023</c:v>
                </c:pt>
                <c:pt idx="1">
                  <c:v>2035</c:v>
                </c:pt>
                <c:pt idx="2">
                  <c:v>2050</c:v>
                </c:pt>
              </c:numCache>
            </c:numRef>
          </c:cat>
          <c:val>
            <c:numRef>
              <c:f>fig_1A_v1!$AA$45:$AC$45</c:f>
              <c:numCache>
                <c:formatCode>0</c:formatCode>
                <c:ptCount val="3"/>
                <c:pt idx="0">
                  <c:v>20.665219590272102</c:v>
                </c:pt>
                <c:pt idx="1">
                  <c:v>10.131573434247123</c:v>
                </c:pt>
                <c:pt idx="2">
                  <c:v>21.938886885890682</c:v>
                </c:pt>
              </c:numCache>
            </c:numRef>
          </c:val>
          <c:extLst>
            <c:ext xmlns:c16="http://schemas.microsoft.com/office/drawing/2014/chart" uri="{C3380CC4-5D6E-409C-BE32-E72D297353CC}">
              <c16:uniqueId val="{00000005-4DE8-4CC1-9C8E-C54BBF63A954}"/>
            </c:ext>
          </c:extLst>
        </c:ser>
        <c:dLbls>
          <c:showLegendKey val="0"/>
          <c:showVal val="0"/>
          <c:showCatName val="0"/>
          <c:showSerName val="0"/>
          <c:showPercent val="0"/>
          <c:showBubbleSize val="0"/>
        </c:dLbls>
        <c:gapWidth val="75"/>
        <c:overlap val="100"/>
        <c:axId val="229081088"/>
        <c:axId val="229082624"/>
      </c:bar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noMultiLvlLbl val="0"/>
      </c:catAx>
      <c:valAx>
        <c:axId val="229082624"/>
        <c:scaling>
          <c:orientation val="minMax"/>
          <c:min val="0"/>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crossAx val="229081088"/>
        <c:crosses val="autoZero"/>
        <c:crossBetween val="between"/>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02604653264203"/>
          <c:y val="2.6656339676532286E-2"/>
          <c:w val="0.73899889095223359"/>
          <c:h val="0.87891586468358207"/>
        </c:manualLayout>
      </c:layout>
      <c:barChart>
        <c:barDir val="col"/>
        <c:grouping val="stacked"/>
        <c:varyColors val="0"/>
        <c:ser>
          <c:idx val="7"/>
          <c:order val="0"/>
          <c:tx>
            <c:strRef>
              <c:f>fig_1A_v1!$U$40</c:f>
              <c:strCache>
                <c:ptCount val="1"/>
                <c:pt idx="0">
                  <c:v>Fischer Tropsch</c:v>
                </c:pt>
              </c:strCache>
            </c:strRef>
          </c:tx>
          <c:spPr>
            <a:solidFill>
              <a:srgbClr val="49D3FF"/>
            </a:solidFill>
            <a:ln>
              <a:solidFill>
                <a:sysClr val="windowText" lastClr="000000"/>
              </a:solidFill>
            </a:ln>
          </c:spPr>
          <c:invertIfNegative val="0"/>
          <c:cat>
            <c:numRef>
              <c:f>fig_1A_v1!$V$39:$X$39</c:f>
              <c:numCache>
                <c:formatCode>General</c:formatCode>
                <c:ptCount val="3"/>
                <c:pt idx="0">
                  <c:v>2023</c:v>
                </c:pt>
                <c:pt idx="1">
                  <c:v>2035</c:v>
                </c:pt>
                <c:pt idx="2">
                  <c:v>2050</c:v>
                </c:pt>
              </c:numCache>
            </c:numRef>
          </c:cat>
          <c:val>
            <c:numRef>
              <c:f>fig_1A_v1!$V$40:$X$40</c:f>
              <c:numCache>
                <c:formatCode>0</c:formatCode>
                <c:ptCount val="3"/>
                <c:pt idx="0">
                  <c:v>2.0018737606264381E-5</c:v>
                </c:pt>
                <c:pt idx="1">
                  <c:v>16.552487300755516</c:v>
                </c:pt>
                <c:pt idx="2">
                  <c:v>91.680621504589709</c:v>
                </c:pt>
              </c:numCache>
            </c:numRef>
          </c:val>
          <c:extLst>
            <c:ext xmlns:c16="http://schemas.microsoft.com/office/drawing/2014/chart" uri="{C3380CC4-5D6E-409C-BE32-E72D297353CC}">
              <c16:uniqueId val="{00000000-4251-4383-B1F6-BB0FA43CF716}"/>
            </c:ext>
          </c:extLst>
        </c:ser>
        <c:ser>
          <c:idx val="1"/>
          <c:order val="1"/>
          <c:tx>
            <c:strRef>
              <c:f>fig_1A_v1!$U$41</c:f>
              <c:strCache>
                <c:ptCount val="1"/>
                <c:pt idx="0">
                  <c:v>Ammonia</c:v>
                </c:pt>
              </c:strCache>
            </c:strRef>
          </c:tx>
          <c:spPr>
            <a:solidFill>
              <a:srgbClr val="3E7AD3"/>
            </a:solidFill>
            <a:ln>
              <a:solidFill>
                <a:sysClr val="windowText" lastClr="000000"/>
              </a:solidFill>
              <a:prstDash val="solid"/>
            </a:ln>
          </c:spPr>
          <c:invertIfNegative val="0"/>
          <c:cat>
            <c:numRef>
              <c:f>fig_1A_v1!$V$39:$X$39</c:f>
              <c:numCache>
                <c:formatCode>General</c:formatCode>
                <c:ptCount val="3"/>
                <c:pt idx="0">
                  <c:v>2023</c:v>
                </c:pt>
                <c:pt idx="1">
                  <c:v>2035</c:v>
                </c:pt>
                <c:pt idx="2">
                  <c:v>2050</c:v>
                </c:pt>
              </c:numCache>
            </c:numRef>
          </c:cat>
          <c:val>
            <c:numRef>
              <c:f>fig_1A_v1!$V$41:$X$41</c:f>
              <c:numCache>
                <c:formatCode>0</c:formatCode>
                <c:ptCount val="3"/>
                <c:pt idx="0">
                  <c:v>0</c:v>
                </c:pt>
                <c:pt idx="1">
                  <c:v>25.618149613886118</c:v>
                </c:pt>
                <c:pt idx="2">
                  <c:v>44.34478052252333</c:v>
                </c:pt>
              </c:numCache>
            </c:numRef>
          </c:val>
          <c:extLst>
            <c:ext xmlns:c16="http://schemas.microsoft.com/office/drawing/2014/chart" uri="{C3380CC4-5D6E-409C-BE32-E72D297353CC}">
              <c16:uniqueId val="{00000001-4251-4383-B1F6-BB0FA43CF716}"/>
            </c:ext>
          </c:extLst>
        </c:ser>
        <c:ser>
          <c:idx val="8"/>
          <c:order val="2"/>
          <c:tx>
            <c:strRef>
              <c:f>fig_1A_v1!$U$42</c:f>
              <c:strCache>
                <c:ptCount val="1"/>
                <c:pt idx="0">
                  <c:v>Methanol</c:v>
                </c:pt>
              </c:strCache>
            </c:strRef>
          </c:tx>
          <c:spPr>
            <a:solidFill>
              <a:srgbClr val="68F393"/>
            </a:solidFill>
            <a:ln w="9525">
              <a:solidFill>
                <a:sysClr val="windowText" lastClr="000000"/>
              </a:solidFill>
            </a:ln>
          </c:spPr>
          <c:invertIfNegative val="0"/>
          <c:cat>
            <c:numRef>
              <c:f>fig_1A_v1!$V$39:$X$39</c:f>
              <c:numCache>
                <c:formatCode>General</c:formatCode>
                <c:ptCount val="3"/>
                <c:pt idx="0">
                  <c:v>2023</c:v>
                </c:pt>
                <c:pt idx="1">
                  <c:v>2035</c:v>
                </c:pt>
                <c:pt idx="2">
                  <c:v>2050</c:v>
                </c:pt>
              </c:numCache>
            </c:numRef>
          </c:cat>
          <c:val>
            <c:numRef>
              <c:f>fig_1A_v1!$V$42:$X$42</c:f>
              <c:numCache>
                <c:formatCode>0</c:formatCode>
                <c:ptCount val="3"/>
                <c:pt idx="0">
                  <c:v>0</c:v>
                </c:pt>
                <c:pt idx="1">
                  <c:v>5.0612323431318158</c:v>
                </c:pt>
                <c:pt idx="2">
                  <c:v>6.8619179128002026</c:v>
                </c:pt>
              </c:numCache>
            </c:numRef>
          </c:val>
          <c:extLst>
            <c:ext xmlns:c16="http://schemas.microsoft.com/office/drawing/2014/chart" uri="{C3380CC4-5D6E-409C-BE32-E72D297353CC}">
              <c16:uniqueId val="{00000002-4251-4383-B1F6-BB0FA43CF716}"/>
            </c:ext>
          </c:extLst>
        </c:ser>
        <c:ser>
          <c:idx val="2"/>
          <c:order val="3"/>
          <c:tx>
            <c:strRef>
              <c:f>fig_1A_v1!$U$43</c:f>
              <c:strCache>
                <c:ptCount val="1"/>
                <c:pt idx="0">
                  <c:v>Methane</c:v>
                </c:pt>
              </c:strCache>
            </c:strRef>
          </c:tx>
          <c:spPr>
            <a:solidFill>
              <a:srgbClr val="00ADA1"/>
            </a:solidFill>
            <a:ln>
              <a:solidFill>
                <a:sysClr val="windowText" lastClr="000000"/>
              </a:solidFill>
            </a:ln>
          </c:spPr>
          <c:invertIfNegative val="0"/>
          <c:cat>
            <c:numRef>
              <c:f>fig_1A_v1!$V$39:$X$39</c:f>
              <c:numCache>
                <c:formatCode>General</c:formatCode>
                <c:ptCount val="3"/>
                <c:pt idx="0">
                  <c:v>2023</c:v>
                </c:pt>
                <c:pt idx="1">
                  <c:v>2035</c:v>
                </c:pt>
                <c:pt idx="2">
                  <c:v>2050</c:v>
                </c:pt>
              </c:numCache>
            </c:numRef>
          </c:cat>
          <c:val>
            <c:numRef>
              <c:f>fig_1A_v1!$V$43:$X$43</c:f>
              <c:numCache>
                <c:formatCode>0</c:formatCode>
                <c:ptCount val="3"/>
                <c:pt idx="0">
                  <c:v>0</c:v>
                </c:pt>
                <c:pt idx="1">
                  <c:v>1.7730020843867496</c:v>
                </c:pt>
                <c:pt idx="2">
                  <c:v>3.7258536141238259</c:v>
                </c:pt>
              </c:numCache>
            </c:numRef>
          </c:val>
          <c:extLst>
            <c:ext xmlns:c16="http://schemas.microsoft.com/office/drawing/2014/chart" uri="{C3380CC4-5D6E-409C-BE32-E72D297353CC}">
              <c16:uniqueId val="{00000003-4251-4383-B1F6-BB0FA43CF716}"/>
            </c:ext>
          </c:extLst>
        </c:ser>
        <c:dLbls>
          <c:showLegendKey val="0"/>
          <c:showVal val="0"/>
          <c:showCatName val="0"/>
          <c:showSerName val="0"/>
          <c:showPercent val="0"/>
          <c:showBubbleSize val="0"/>
        </c:dLbls>
        <c:gapWidth val="75"/>
        <c:overlap val="100"/>
        <c:axId val="229081088"/>
        <c:axId val="229082624"/>
      </c:bar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noMultiLvlLbl val="0"/>
      </c:catAx>
      <c:valAx>
        <c:axId val="229082624"/>
        <c:scaling>
          <c:orientation val="minMax"/>
          <c:min val="0"/>
        </c:scaling>
        <c:delete val="0"/>
        <c:axPos val="l"/>
        <c:majorGridlines>
          <c:spPr>
            <a:ln w="12700" cap="rnd" cmpd="sng" algn="ctr">
              <a:solidFill>
                <a:srgbClr val="D9D9D9"/>
              </a:solidFill>
              <a:prstDash val="solid"/>
              <a:round/>
              <a:headEnd type="none" w="med" len="med"/>
              <a:tailEnd type="none" w="med" len="med"/>
            </a:ln>
          </c:spPr>
        </c:majorGridlines>
        <c:numFmt formatCode="#\ ##0;\-#\ ##0;0" sourceLinked="0"/>
        <c:majorTickMark val="out"/>
        <c:minorTickMark val="none"/>
        <c:tickLblPos val="nextTo"/>
        <c:spPr>
          <a:ln>
            <a:noFill/>
          </a:ln>
        </c:spPr>
        <c:crossAx val="229081088"/>
        <c:crosses val="autoZero"/>
        <c:crossBetween val="between"/>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73362220158877"/>
          <c:y val="2.6656461753815711E-2"/>
          <c:w val="0.73899889095223359"/>
          <c:h val="0.87891586468358207"/>
        </c:manualLayout>
      </c:layout>
      <c:areaChart>
        <c:grouping val="stacked"/>
        <c:varyColors val="0"/>
        <c:ser>
          <c:idx val="1"/>
          <c:order val="0"/>
          <c:tx>
            <c:strRef>
              <c:f>fig_2_v1!$B$41</c:f>
              <c:strCache>
                <c:ptCount val="1"/>
                <c:pt idx="0">
                  <c:v>CO2 stored</c:v>
                </c:pt>
              </c:strCache>
            </c:strRef>
          </c:tx>
          <c:spPr>
            <a:solidFill>
              <a:srgbClr val="48D4FF"/>
            </a:solidFill>
            <a:ln>
              <a:solidFill>
                <a:schemeClr val="tx1"/>
              </a:solidFill>
              <a:prstDash val="solid"/>
            </a:ln>
          </c:spPr>
          <c:cat>
            <c:numRef>
              <c:f>fig_2_v1!$C$40:$I$40</c:f>
              <c:numCache>
                <c:formatCode>General</c:formatCode>
                <c:ptCount val="7"/>
                <c:pt idx="0">
                  <c:v>2020</c:v>
                </c:pt>
                <c:pt idx="1">
                  <c:v>2025</c:v>
                </c:pt>
                <c:pt idx="2">
                  <c:v>2030</c:v>
                </c:pt>
                <c:pt idx="3">
                  <c:v>2035</c:v>
                </c:pt>
                <c:pt idx="4">
                  <c:v>2040</c:v>
                </c:pt>
                <c:pt idx="5">
                  <c:v>2045</c:v>
                </c:pt>
                <c:pt idx="6">
                  <c:v>2050</c:v>
                </c:pt>
              </c:numCache>
            </c:numRef>
          </c:cat>
          <c:val>
            <c:numRef>
              <c:f>fig_2_v1!$C$41:$I$41</c:f>
              <c:numCache>
                <c:formatCode>0</c:formatCode>
                <c:ptCount val="7"/>
                <c:pt idx="0">
                  <c:v>37.349705999999998</c:v>
                </c:pt>
                <c:pt idx="1">
                  <c:v>111.2989955</c:v>
                </c:pt>
                <c:pt idx="2">
                  <c:v>976.17027900000005</c:v>
                </c:pt>
                <c:pt idx="3">
                  <c:v>2385.9009900000001</c:v>
                </c:pt>
                <c:pt idx="4">
                  <c:v>3690.6022000000003</c:v>
                </c:pt>
                <c:pt idx="5">
                  <c:v>4565.0056999999997</c:v>
                </c:pt>
                <c:pt idx="6">
                  <c:v>5278.7876000000006</c:v>
                </c:pt>
              </c:numCache>
            </c:numRef>
          </c:val>
          <c:extLst>
            <c:ext xmlns:c16="http://schemas.microsoft.com/office/drawing/2014/chart" uri="{C3380CC4-5D6E-409C-BE32-E72D297353CC}">
              <c16:uniqueId val="{00000000-3451-44F5-B9D4-5BFD128EF61B}"/>
            </c:ext>
          </c:extLst>
        </c:ser>
        <c:ser>
          <c:idx val="2"/>
          <c:order val="1"/>
          <c:tx>
            <c:strRef>
              <c:f>fig_2_v1!$B$42</c:f>
              <c:strCache>
                <c:ptCount val="1"/>
                <c:pt idx="0">
                  <c:v>CO2 used</c:v>
                </c:pt>
              </c:strCache>
            </c:strRef>
          </c:tx>
          <c:spPr>
            <a:solidFill>
              <a:srgbClr val="3E7AD3"/>
            </a:solidFill>
            <a:ln>
              <a:solidFill>
                <a:schemeClr val="tx1"/>
              </a:solidFill>
              <a:prstDash val="solid"/>
            </a:ln>
          </c:spPr>
          <c:cat>
            <c:numRef>
              <c:f>fig_2_v1!$C$40:$I$40</c:f>
              <c:numCache>
                <c:formatCode>General</c:formatCode>
                <c:ptCount val="7"/>
                <c:pt idx="0">
                  <c:v>2020</c:v>
                </c:pt>
                <c:pt idx="1">
                  <c:v>2025</c:v>
                </c:pt>
                <c:pt idx="2">
                  <c:v>2030</c:v>
                </c:pt>
                <c:pt idx="3">
                  <c:v>2035</c:v>
                </c:pt>
                <c:pt idx="4">
                  <c:v>2040</c:v>
                </c:pt>
                <c:pt idx="5">
                  <c:v>2045</c:v>
                </c:pt>
                <c:pt idx="6">
                  <c:v>2050</c:v>
                </c:pt>
              </c:numCache>
            </c:numRef>
          </c:cat>
          <c:val>
            <c:numRef>
              <c:f>fig_2_v1!$C$42:$I$42</c:f>
              <c:numCache>
                <c:formatCode>0</c:formatCode>
                <c:ptCount val="7"/>
                <c:pt idx="0">
                  <c:v>4.8500500000000002E-2</c:v>
                </c:pt>
                <c:pt idx="1">
                  <c:v>4.7823507699999999</c:v>
                </c:pt>
                <c:pt idx="2">
                  <c:v>46.386983399999998</c:v>
                </c:pt>
                <c:pt idx="3">
                  <c:v>153.76222099999998</c:v>
                </c:pt>
                <c:pt idx="4">
                  <c:v>309.920321</c:v>
                </c:pt>
                <c:pt idx="5">
                  <c:v>497.42012</c:v>
                </c:pt>
                <c:pt idx="6">
                  <c:v>645.19439999999997</c:v>
                </c:pt>
              </c:numCache>
            </c:numRef>
          </c:val>
          <c:extLst>
            <c:ext xmlns:c16="http://schemas.microsoft.com/office/drawing/2014/chart" uri="{C3380CC4-5D6E-409C-BE32-E72D297353CC}">
              <c16:uniqueId val="{00000001-3451-44F5-B9D4-5BFD128EF61B}"/>
            </c:ext>
          </c:extLst>
        </c:ser>
        <c:dLbls>
          <c:showLegendKey val="0"/>
          <c:showVal val="0"/>
          <c:showCatName val="0"/>
          <c:showSerName val="0"/>
          <c:showPercent val="0"/>
          <c:showBubbleSize val="0"/>
        </c:dLbls>
        <c:axId val="229081088"/>
        <c:axId val="229082624"/>
      </c:area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tickLblSkip val="2"/>
        <c:noMultiLvlLbl val="0"/>
      </c:catAx>
      <c:valAx>
        <c:axId val="229082624"/>
        <c:scaling>
          <c:orientation val="minMax"/>
        </c:scaling>
        <c:delete val="0"/>
        <c:axPos val="l"/>
        <c:majorGridlines>
          <c:spPr>
            <a:ln w="12700" cap="rnd" cmpd="sng" algn="ctr">
              <a:solidFill>
                <a:srgbClr val="D9D9D9"/>
              </a:solidFill>
              <a:prstDash val="solid"/>
              <a:round/>
              <a:headEnd type="none" w="med" len="med"/>
              <a:tailEnd type="none" w="med" len="med"/>
            </a:ln>
          </c:spPr>
        </c:majorGridlines>
        <c:title>
          <c:tx>
            <c:strRef>
              <c:f>fig_2_v1!$C$11</c:f>
              <c:strCache>
                <c:ptCount val="1"/>
                <c:pt idx="0">
                  <c:v>Mtpa CO₂</c:v>
                </c:pt>
              </c:strCache>
            </c:strRef>
          </c:tx>
          <c:layout>
            <c:manualLayout>
              <c:xMode val="edge"/>
              <c:yMode val="edge"/>
              <c:x val="1.8721492460633175E-3"/>
              <c:y val="6.1861430395913136E-3"/>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229081088"/>
        <c:crosses val="autoZero"/>
        <c:crossBetween val="midCat"/>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38625730994152"/>
          <c:y val="2.6656484663357519E-2"/>
          <c:w val="0.73899889095223359"/>
          <c:h val="0.87891586468358207"/>
        </c:manualLayout>
      </c:layout>
      <c:barChart>
        <c:barDir val="col"/>
        <c:grouping val="stacked"/>
        <c:varyColors val="0"/>
        <c:ser>
          <c:idx val="7"/>
          <c:order val="0"/>
          <c:tx>
            <c:strRef>
              <c:f>fig_3B_v3!$B$41</c:f>
              <c:strCache>
                <c:ptCount val="1"/>
                <c:pt idx="0">
                  <c:v>Oil</c:v>
                </c:pt>
              </c:strCache>
            </c:strRef>
          </c:tx>
          <c:spPr>
            <a:solidFill>
              <a:schemeClr val="bg1">
                <a:lumMod val="85000"/>
              </a:schemeClr>
            </a:solidFill>
            <a:ln>
              <a:solidFill>
                <a:sysClr val="windowText" lastClr="000000"/>
              </a:solidFill>
            </a:ln>
          </c:spPr>
          <c:invertIfNegative val="0"/>
          <c:cat>
            <c:numRef>
              <c:f>fig_3B_v3!$C$40:$F$40</c:f>
              <c:numCache>
                <c:formatCode>General</c:formatCode>
                <c:ptCount val="4"/>
                <c:pt idx="0">
                  <c:v>2023</c:v>
                </c:pt>
                <c:pt idx="1">
                  <c:v>2030</c:v>
                </c:pt>
                <c:pt idx="2">
                  <c:v>2040</c:v>
                </c:pt>
                <c:pt idx="3">
                  <c:v>2050</c:v>
                </c:pt>
              </c:numCache>
            </c:numRef>
          </c:cat>
          <c:val>
            <c:numRef>
              <c:f>fig_3B_v3!$C$41:$F$41</c:f>
              <c:numCache>
                <c:formatCode>0</c:formatCode>
                <c:ptCount val="4"/>
                <c:pt idx="0">
                  <c:v>13188.447549144001</c:v>
                </c:pt>
                <c:pt idx="1">
                  <c:v>12933.117560807999</c:v>
                </c:pt>
                <c:pt idx="2">
                  <c:v>7886.6815239360003</c:v>
                </c:pt>
                <c:pt idx="3">
                  <c:v>2951.2617212736</c:v>
                </c:pt>
              </c:numCache>
            </c:numRef>
          </c:val>
          <c:extLst>
            <c:ext xmlns:c16="http://schemas.microsoft.com/office/drawing/2014/chart" uri="{C3380CC4-5D6E-409C-BE32-E72D297353CC}">
              <c16:uniqueId val="{00000000-36F3-40FE-B710-610382BF6F76}"/>
            </c:ext>
          </c:extLst>
        </c:ser>
        <c:ser>
          <c:idx val="1"/>
          <c:order val="1"/>
          <c:tx>
            <c:strRef>
              <c:f>fig_3B_v3!$B$42</c:f>
              <c:strCache>
                <c:ptCount val="1"/>
                <c:pt idx="0">
                  <c:v>Hydrogen</c:v>
                </c:pt>
              </c:strCache>
            </c:strRef>
          </c:tx>
          <c:spPr>
            <a:solidFill>
              <a:srgbClr val="49D3FF"/>
            </a:solidFill>
            <a:ln>
              <a:solidFill>
                <a:sysClr val="windowText" lastClr="000000"/>
              </a:solidFill>
              <a:prstDash val="solid"/>
            </a:ln>
          </c:spPr>
          <c:invertIfNegative val="0"/>
          <c:cat>
            <c:numRef>
              <c:f>fig_3B_v3!$C$40:$F$40</c:f>
              <c:numCache>
                <c:formatCode>General</c:formatCode>
                <c:ptCount val="4"/>
                <c:pt idx="0">
                  <c:v>2023</c:v>
                </c:pt>
                <c:pt idx="1">
                  <c:v>2030</c:v>
                </c:pt>
                <c:pt idx="2">
                  <c:v>2040</c:v>
                </c:pt>
                <c:pt idx="3">
                  <c:v>2050</c:v>
                </c:pt>
              </c:numCache>
            </c:numRef>
          </c:cat>
          <c:val>
            <c:numRef>
              <c:f>fig_3B_v3!$C$42:$F$42</c:f>
              <c:numCache>
                <c:formatCode>0</c:formatCode>
                <c:ptCount val="4"/>
                <c:pt idx="0">
                  <c:v>0</c:v>
                </c:pt>
                <c:pt idx="1">
                  <c:v>0</c:v>
                </c:pt>
                <c:pt idx="2">
                  <c:v>142.96169824200001</c:v>
                </c:pt>
                <c:pt idx="3">
                  <c:v>1262.101355964</c:v>
                </c:pt>
              </c:numCache>
            </c:numRef>
          </c:val>
          <c:extLst>
            <c:ext xmlns:c16="http://schemas.microsoft.com/office/drawing/2014/chart" uri="{C3380CC4-5D6E-409C-BE32-E72D297353CC}">
              <c16:uniqueId val="{00000001-36F3-40FE-B710-610382BF6F76}"/>
            </c:ext>
          </c:extLst>
        </c:ser>
        <c:ser>
          <c:idx val="8"/>
          <c:order val="2"/>
          <c:tx>
            <c:strRef>
              <c:f>fig_3B_v3!$B$43</c:f>
              <c:strCache>
                <c:ptCount val="1"/>
                <c:pt idx="0">
                  <c:v>Synthetic kerosene</c:v>
                </c:pt>
              </c:strCache>
            </c:strRef>
          </c:tx>
          <c:spPr>
            <a:solidFill>
              <a:srgbClr val="3E7AD3"/>
            </a:solidFill>
            <a:ln w="9525">
              <a:solidFill>
                <a:sysClr val="windowText" lastClr="000000"/>
              </a:solidFill>
            </a:ln>
          </c:spPr>
          <c:invertIfNegative val="0"/>
          <c:cat>
            <c:numRef>
              <c:f>fig_3B_v3!$C$40:$F$40</c:f>
              <c:numCache>
                <c:formatCode>General</c:formatCode>
                <c:ptCount val="4"/>
                <c:pt idx="0">
                  <c:v>2023</c:v>
                </c:pt>
                <c:pt idx="1">
                  <c:v>2030</c:v>
                </c:pt>
                <c:pt idx="2">
                  <c:v>2040</c:v>
                </c:pt>
                <c:pt idx="3">
                  <c:v>2050</c:v>
                </c:pt>
              </c:numCache>
            </c:numRef>
          </c:cat>
          <c:val>
            <c:numRef>
              <c:f>fig_3B_v3!$C$43:$F$43</c:f>
              <c:numCache>
                <c:formatCode>0</c:formatCode>
                <c:ptCount val="4"/>
                <c:pt idx="0">
                  <c:v>0</c:v>
                </c:pt>
                <c:pt idx="1">
                  <c:v>237.22732230299999</c:v>
                </c:pt>
                <c:pt idx="2">
                  <c:v>2700.4221429263998</c:v>
                </c:pt>
                <c:pt idx="3">
                  <c:v>6122.8911639239996</c:v>
                </c:pt>
              </c:numCache>
            </c:numRef>
          </c:val>
          <c:extLst>
            <c:ext xmlns:c16="http://schemas.microsoft.com/office/drawing/2014/chart" uri="{C3380CC4-5D6E-409C-BE32-E72D297353CC}">
              <c16:uniqueId val="{00000002-36F3-40FE-B710-610382BF6F76}"/>
            </c:ext>
          </c:extLst>
        </c:ser>
        <c:ser>
          <c:idx val="2"/>
          <c:order val="3"/>
          <c:tx>
            <c:strRef>
              <c:f>fig_3B_v3!$B$44</c:f>
              <c:strCache>
                <c:ptCount val="1"/>
                <c:pt idx="0">
                  <c:v>Biofuels</c:v>
                </c:pt>
              </c:strCache>
            </c:strRef>
          </c:tx>
          <c:spPr>
            <a:solidFill>
              <a:schemeClr val="bg1">
                <a:lumMod val="65000"/>
              </a:schemeClr>
            </a:solidFill>
            <a:ln>
              <a:solidFill>
                <a:sysClr val="windowText" lastClr="000000"/>
              </a:solidFill>
            </a:ln>
          </c:spPr>
          <c:invertIfNegative val="0"/>
          <c:cat>
            <c:numRef>
              <c:f>fig_3B_v3!$C$40:$F$40</c:f>
              <c:numCache>
                <c:formatCode>General</c:formatCode>
                <c:ptCount val="4"/>
                <c:pt idx="0">
                  <c:v>2023</c:v>
                </c:pt>
                <c:pt idx="1">
                  <c:v>2030</c:v>
                </c:pt>
                <c:pt idx="2">
                  <c:v>2040</c:v>
                </c:pt>
                <c:pt idx="3">
                  <c:v>2050</c:v>
                </c:pt>
              </c:numCache>
            </c:numRef>
          </c:cat>
          <c:val>
            <c:numRef>
              <c:f>fig_3B_v3!$C$44:$F$44</c:f>
              <c:numCache>
                <c:formatCode>0</c:formatCode>
                <c:ptCount val="4"/>
                <c:pt idx="0">
                  <c:v>2.3129557920000003</c:v>
                </c:pt>
                <c:pt idx="1">
                  <c:v>1364.4578726352001</c:v>
                </c:pt>
                <c:pt idx="2">
                  <c:v>3621.7200387960002</c:v>
                </c:pt>
                <c:pt idx="3">
                  <c:v>4598.8655258879999</c:v>
                </c:pt>
              </c:numCache>
            </c:numRef>
          </c:val>
          <c:extLst>
            <c:ext xmlns:c16="http://schemas.microsoft.com/office/drawing/2014/chart" uri="{C3380CC4-5D6E-409C-BE32-E72D297353CC}">
              <c16:uniqueId val="{00000003-36F3-40FE-B710-610382BF6F76}"/>
            </c:ext>
          </c:extLst>
        </c:ser>
        <c:ser>
          <c:idx val="0"/>
          <c:order val="4"/>
          <c:tx>
            <c:strRef>
              <c:f>fig_3B_v3!$B$45</c:f>
              <c:strCache>
                <c:ptCount val="1"/>
                <c:pt idx="0">
                  <c:v>Others</c:v>
                </c:pt>
              </c:strCache>
            </c:strRef>
          </c:tx>
          <c:spPr>
            <a:solidFill>
              <a:schemeClr val="bg1">
                <a:lumMod val="50000"/>
              </a:schemeClr>
            </a:solidFill>
            <a:ln>
              <a:solidFill>
                <a:sysClr val="windowText" lastClr="000000"/>
              </a:solidFill>
            </a:ln>
          </c:spPr>
          <c:invertIfNegative val="0"/>
          <c:cat>
            <c:numRef>
              <c:f>fig_3B_v3!$C$40:$F$40</c:f>
              <c:numCache>
                <c:formatCode>General</c:formatCode>
                <c:ptCount val="4"/>
                <c:pt idx="0">
                  <c:v>2023</c:v>
                </c:pt>
                <c:pt idx="1">
                  <c:v>2030</c:v>
                </c:pt>
                <c:pt idx="2">
                  <c:v>2040</c:v>
                </c:pt>
                <c:pt idx="3">
                  <c:v>2050</c:v>
                </c:pt>
              </c:numCache>
            </c:numRef>
          </c:cat>
          <c:val>
            <c:numRef>
              <c:f>fig_3B_v3!$C$45:$F$45</c:f>
              <c:numCache>
                <c:formatCode>0</c:formatCode>
                <c:ptCount val="4"/>
                <c:pt idx="0">
                  <c:v>1.9259279997640988E-3</c:v>
                </c:pt>
                <c:pt idx="1">
                  <c:v>-2.2462182005256182E-3</c:v>
                </c:pt>
                <c:pt idx="2">
                  <c:v>60.531946347598932</c:v>
                </c:pt>
                <c:pt idx="3">
                  <c:v>420.40369718640068</c:v>
                </c:pt>
              </c:numCache>
            </c:numRef>
          </c:val>
          <c:extLst>
            <c:ext xmlns:c16="http://schemas.microsoft.com/office/drawing/2014/chart" uri="{C3380CC4-5D6E-409C-BE32-E72D297353CC}">
              <c16:uniqueId val="{00000004-36F3-40FE-B710-610382BF6F76}"/>
            </c:ext>
          </c:extLst>
        </c:ser>
        <c:dLbls>
          <c:showLegendKey val="0"/>
          <c:showVal val="0"/>
          <c:showCatName val="0"/>
          <c:showSerName val="0"/>
          <c:showPercent val="0"/>
          <c:showBubbleSize val="0"/>
        </c:dLbls>
        <c:gapWidth val="150"/>
        <c:overlap val="100"/>
        <c:axId val="229081088"/>
        <c:axId val="229082624"/>
      </c:bar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noMultiLvlLbl val="0"/>
      </c:catAx>
      <c:valAx>
        <c:axId val="229082624"/>
        <c:scaling>
          <c:orientation val="minMax"/>
          <c:min val="0"/>
        </c:scaling>
        <c:delete val="0"/>
        <c:axPos val="l"/>
        <c:majorGridlines>
          <c:spPr>
            <a:ln w="12700" cap="rnd" cmpd="sng" algn="ctr">
              <a:solidFill>
                <a:srgbClr val="D9D9D9"/>
              </a:solidFill>
              <a:prstDash val="solid"/>
              <a:round/>
              <a:headEnd type="none" w="med" len="med"/>
              <a:tailEnd type="none" w="med" len="med"/>
            </a:ln>
          </c:spPr>
        </c:majorGridlines>
        <c:title>
          <c:tx>
            <c:strRef>
              <c:f>fig_3B_v3!$C$11</c:f>
              <c:strCache>
                <c:ptCount val="1"/>
                <c:pt idx="0">
                  <c:v>EJ/yr</c:v>
                </c:pt>
              </c:strCache>
            </c:strRef>
          </c:tx>
          <c:layout>
            <c:manualLayout>
              <c:xMode val="edge"/>
              <c:yMode val="edge"/>
              <c:x val="1.8721492460633175E-3"/>
              <c:y val="6.1861430395913136E-3"/>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229081088"/>
        <c:crosses val="autoZero"/>
        <c:crossBetween val="between"/>
        <c:dispUnits>
          <c:builtInUnit val="thousands"/>
        </c:dispUnits>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01432748538012"/>
          <c:y val="2.6656461753815711E-2"/>
          <c:w val="0.71671812865497075"/>
          <c:h val="0.87891586468358207"/>
        </c:manualLayout>
      </c:layout>
      <c:barChart>
        <c:barDir val="col"/>
        <c:grouping val="stacked"/>
        <c:varyColors val="0"/>
        <c:ser>
          <c:idx val="7"/>
          <c:order val="0"/>
          <c:tx>
            <c:strRef>
              <c:f>fig_3A_v4!$B$41</c:f>
              <c:strCache>
                <c:ptCount val="1"/>
                <c:pt idx="0">
                  <c:v>Unabated fossil fuels</c:v>
                </c:pt>
              </c:strCache>
            </c:strRef>
          </c:tx>
          <c:spPr>
            <a:solidFill>
              <a:schemeClr val="bg1">
                <a:lumMod val="85000"/>
              </a:schemeClr>
            </a:solidFill>
            <a:ln>
              <a:solidFill>
                <a:sysClr val="windowText" lastClr="000000"/>
              </a:solidFill>
            </a:ln>
          </c:spPr>
          <c:invertIfNegative val="0"/>
          <c:cat>
            <c:numRef>
              <c:f>fig_3A_v4!$C$40:$F$40</c:f>
              <c:numCache>
                <c:formatCode>General</c:formatCode>
                <c:ptCount val="4"/>
                <c:pt idx="0">
                  <c:v>2023</c:v>
                </c:pt>
                <c:pt idx="1">
                  <c:v>2030</c:v>
                </c:pt>
                <c:pt idx="2">
                  <c:v>2040</c:v>
                </c:pt>
                <c:pt idx="3">
                  <c:v>2050</c:v>
                </c:pt>
              </c:numCache>
            </c:numRef>
          </c:cat>
          <c:val>
            <c:numRef>
              <c:f>fig_3A_v4!$C$41:$F$41</c:f>
              <c:numCache>
                <c:formatCode>0.0</c:formatCode>
                <c:ptCount val="4"/>
                <c:pt idx="0">
                  <c:v>33.189042767044157</c:v>
                </c:pt>
                <c:pt idx="1">
                  <c:v>21.598525399342179</c:v>
                </c:pt>
                <c:pt idx="2">
                  <c:v>10.760432665701956</c:v>
                </c:pt>
                <c:pt idx="3">
                  <c:v>0.28435188229195774</c:v>
                </c:pt>
              </c:numCache>
            </c:numRef>
          </c:val>
          <c:extLst>
            <c:ext xmlns:c16="http://schemas.microsoft.com/office/drawing/2014/chart" uri="{C3380CC4-5D6E-409C-BE32-E72D297353CC}">
              <c16:uniqueId val="{00000000-1BC8-476C-A995-B7084BEE0E64}"/>
            </c:ext>
          </c:extLst>
        </c:ser>
        <c:ser>
          <c:idx val="1"/>
          <c:order val="1"/>
          <c:tx>
            <c:strRef>
              <c:f>fig_3A_v4!$B$42</c:f>
              <c:strCache>
                <c:ptCount val="1"/>
                <c:pt idx="0">
                  <c:v>Fossil fuels with CCUS</c:v>
                </c:pt>
              </c:strCache>
            </c:strRef>
          </c:tx>
          <c:spPr>
            <a:solidFill>
              <a:schemeClr val="bg1">
                <a:lumMod val="75000"/>
              </a:schemeClr>
            </a:solidFill>
            <a:ln>
              <a:solidFill>
                <a:sysClr val="windowText" lastClr="000000"/>
              </a:solidFill>
              <a:prstDash val="solid"/>
            </a:ln>
          </c:spPr>
          <c:invertIfNegative val="0"/>
          <c:cat>
            <c:numRef>
              <c:f>fig_3A_v4!$C$40:$F$40</c:f>
              <c:numCache>
                <c:formatCode>General</c:formatCode>
                <c:ptCount val="4"/>
                <c:pt idx="0">
                  <c:v>2023</c:v>
                </c:pt>
                <c:pt idx="1">
                  <c:v>2030</c:v>
                </c:pt>
                <c:pt idx="2">
                  <c:v>2040</c:v>
                </c:pt>
                <c:pt idx="3">
                  <c:v>2050</c:v>
                </c:pt>
              </c:numCache>
            </c:numRef>
          </c:cat>
          <c:val>
            <c:numRef>
              <c:f>fig_3A_v4!$C$42:$F$42</c:f>
              <c:numCache>
                <c:formatCode>0.0</c:formatCode>
                <c:ptCount val="4"/>
                <c:pt idx="1">
                  <c:v>11.261630030057859</c:v>
                </c:pt>
                <c:pt idx="2">
                  <c:v>16.498530249577016</c:v>
                </c:pt>
                <c:pt idx="3">
                  <c:v>18.770989971468225</c:v>
                </c:pt>
              </c:numCache>
            </c:numRef>
          </c:val>
          <c:extLst>
            <c:ext xmlns:c16="http://schemas.microsoft.com/office/drawing/2014/chart" uri="{C3380CC4-5D6E-409C-BE32-E72D297353CC}">
              <c16:uniqueId val="{00000001-1BC8-476C-A995-B7084BEE0E64}"/>
            </c:ext>
          </c:extLst>
        </c:ser>
        <c:ser>
          <c:idx val="8"/>
          <c:order val="2"/>
          <c:tx>
            <c:strRef>
              <c:f>fig_3A_v4!$B$43</c:f>
              <c:strCache>
                <c:ptCount val="1"/>
                <c:pt idx="0">
                  <c:v>Electrolysis</c:v>
                </c:pt>
              </c:strCache>
            </c:strRef>
          </c:tx>
          <c:spPr>
            <a:solidFill>
              <a:srgbClr val="3E7AD3"/>
            </a:solidFill>
            <a:ln w="9525">
              <a:solidFill>
                <a:sysClr val="windowText" lastClr="000000"/>
              </a:solidFill>
            </a:ln>
          </c:spPr>
          <c:invertIfNegative val="0"/>
          <c:cat>
            <c:numRef>
              <c:f>fig_3A_v4!$C$40:$F$40</c:f>
              <c:numCache>
                <c:formatCode>General</c:formatCode>
                <c:ptCount val="4"/>
                <c:pt idx="0">
                  <c:v>2023</c:v>
                </c:pt>
                <c:pt idx="1">
                  <c:v>2030</c:v>
                </c:pt>
                <c:pt idx="2">
                  <c:v>2040</c:v>
                </c:pt>
                <c:pt idx="3">
                  <c:v>2050</c:v>
                </c:pt>
              </c:numCache>
            </c:numRef>
          </c:cat>
          <c:val>
            <c:numRef>
              <c:f>fig_3A_v4!$C$43:$F$43</c:f>
              <c:numCache>
                <c:formatCode>0.0</c:formatCode>
                <c:ptCount val="4"/>
                <c:pt idx="0">
                  <c:v>1.248000020859763E-2</c:v>
                </c:pt>
                <c:pt idx="1">
                  <c:v>1.8240100124385208</c:v>
                </c:pt>
                <c:pt idx="2">
                  <c:v>7.3938699311111122</c:v>
                </c:pt>
                <c:pt idx="3">
                  <c:v>14.760500095319003</c:v>
                </c:pt>
              </c:numCache>
            </c:numRef>
          </c:val>
          <c:extLst>
            <c:ext xmlns:c16="http://schemas.microsoft.com/office/drawing/2014/chart" uri="{C3380CC4-5D6E-409C-BE32-E72D297353CC}">
              <c16:uniqueId val="{00000002-1BC8-476C-A995-B7084BEE0E64}"/>
            </c:ext>
          </c:extLst>
        </c:ser>
        <c:ser>
          <c:idx val="0"/>
          <c:order val="3"/>
          <c:tx>
            <c:strRef>
              <c:f>fig_3A_v4!$B$45</c:f>
              <c:strCache>
                <c:ptCount val="1"/>
                <c:pt idx="0">
                  <c:v>Others</c:v>
                </c:pt>
              </c:strCache>
            </c:strRef>
          </c:tx>
          <c:spPr>
            <a:solidFill>
              <a:schemeClr val="bg1">
                <a:lumMod val="65000"/>
              </a:schemeClr>
            </a:solidFill>
            <a:ln>
              <a:solidFill>
                <a:sysClr val="windowText" lastClr="000000"/>
              </a:solidFill>
            </a:ln>
          </c:spPr>
          <c:invertIfNegative val="0"/>
          <c:cat>
            <c:numRef>
              <c:f>fig_3A_v4!$C$40:$F$40</c:f>
              <c:numCache>
                <c:formatCode>General</c:formatCode>
                <c:ptCount val="4"/>
                <c:pt idx="0">
                  <c:v>2023</c:v>
                </c:pt>
                <c:pt idx="1">
                  <c:v>2030</c:v>
                </c:pt>
                <c:pt idx="2">
                  <c:v>2040</c:v>
                </c:pt>
                <c:pt idx="3">
                  <c:v>2050</c:v>
                </c:pt>
              </c:numCache>
            </c:numRef>
          </c:cat>
          <c:val>
            <c:numRef>
              <c:f>fig_3A_v4!$C$45:$F$45</c:f>
              <c:numCache>
                <c:formatCode>0.0</c:formatCode>
                <c:ptCount val="4"/>
                <c:pt idx="0">
                  <c:v>0</c:v>
                </c:pt>
                <c:pt idx="1">
                  <c:v>0</c:v>
                </c:pt>
                <c:pt idx="2">
                  <c:v>1.4792299881810322</c:v>
                </c:pt>
                <c:pt idx="3">
                  <c:v>3.5537299562711269</c:v>
                </c:pt>
              </c:numCache>
            </c:numRef>
          </c:val>
          <c:extLst>
            <c:ext xmlns:c16="http://schemas.microsoft.com/office/drawing/2014/chart" uri="{C3380CC4-5D6E-409C-BE32-E72D297353CC}">
              <c16:uniqueId val="{00000003-1BC8-476C-A995-B7084BEE0E64}"/>
            </c:ext>
          </c:extLst>
        </c:ser>
        <c:dLbls>
          <c:showLegendKey val="0"/>
          <c:showVal val="0"/>
          <c:showCatName val="0"/>
          <c:showSerName val="0"/>
          <c:showPercent val="0"/>
          <c:showBubbleSize val="0"/>
        </c:dLbls>
        <c:gapWidth val="150"/>
        <c:overlap val="100"/>
        <c:axId val="229081088"/>
        <c:axId val="229082624"/>
      </c:barChart>
      <c:catAx>
        <c:axId val="229081088"/>
        <c:scaling>
          <c:orientation val="minMax"/>
        </c:scaling>
        <c:delete val="0"/>
        <c:axPos val="b"/>
        <c:numFmt formatCode="General" sourceLinked="1"/>
        <c:majorTickMark val="out"/>
        <c:minorTickMark val="none"/>
        <c:tickLblPos val="nextTo"/>
        <c:spPr>
          <a:ln w="12700">
            <a:solidFill>
              <a:schemeClr val="tx1"/>
            </a:solidFill>
            <a:prstDash val="solid"/>
          </a:ln>
        </c:spPr>
        <c:crossAx val="229082624"/>
        <c:crossesAt val="0"/>
        <c:auto val="1"/>
        <c:lblAlgn val="ctr"/>
        <c:lblOffset val="150"/>
        <c:noMultiLvlLbl val="0"/>
      </c:catAx>
      <c:valAx>
        <c:axId val="229082624"/>
        <c:scaling>
          <c:orientation val="minMax"/>
          <c:min val="0"/>
        </c:scaling>
        <c:delete val="0"/>
        <c:axPos val="l"/>
        <c:majorGridlines>
          <c:spPr>
            <a:ln w="12700" cap="rnd" cmpd="sng" algn="ctr">
              <a:solidFill>
                <a:srgbClr val="D9D9D9"/>
              </a:solidFill>
              <a:prstDash val="solid"/>
              <a:round/>
              <a:headEnd type="none" w="med" len="med"/>
              <a:tailEnd type="none" w="med" len="med"/>
            </a:ln>
          </c:spPr>
        </c:majorGridlines>
        <c:title>
          <c:tx>
            <c:strRef>
              <c:f>fig_3A_v4!$C$11</c:f>
              <c:strCache>
                <c:ptCount val="1"/>
                <c:pt idx="0">
                  <c:v>EJ/yr</c:v>
                </c:pt>
              </c:strCache>
            </c:strRef>
          </c:tx>
          <c:layout>
            <c:manualLayout>
              <c:xMode val="edge"/>
              <c:yMode val="edge"/>
              <c:x val="1.8721492460633175E-3"/>
              <c:y val="6.1861430395913136E-3"/>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229081088"/>
        <c:crosses val="autoZero"/>
        <c:crossBetween val="between"/>
      </c:valAx>
      <c:spPr>
        <a:noFill/>
      </c:spPr>
    </c:plotArea>
    <c:plotVisOnly val="1"/>
    <c:dispBlanksAs val="zero"/>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04131944444445"/>
          <c:y val="2.8480513767860052E-2"/>
          <c:w val="0.82695868055555544"/>
          <c:h val="0.87868766404199472"/>
        </c:manualLayout>
      </c:layout>
      <c:barChart>
        <c:barDir val="col"/>
        <c:grouping val="stacked"/>
        <c:varyColors val="0"/>
        <c:ser>
          <c:idx val="1"/>
          <c:order val="0"/>
          <c:tx>
            <c:strRef>
              <c:f>ELYS!$B$39</c:f>
              <c:strCache>
                <c:ptCount val="1"/>
                <c:pt idx="0">
                  <c:v>Empty</c:v>
                </c:pt>
              </c:strCache>
            </c:strRef>
          </c:tx>
          <c:spPr>
            <a:noFill/>
            <a:ln>
              <a:noFill/>
            </a:ln>
          </c:spPr>
          <c:invertIfNegative val="0"/>
          <c:cat>
            <c:strRef>
              <c:f>ELYS!$C$38:$G$38</c:f>
              <c:strCache>
                <c:ptCount val="5"/>
                <c:pt idx="0">
                  <c:v>2022</c:v>
                </c:pt>
                <c:pt idx="1">
                  <c:v> </c:v>
                </c:pt>
                <c:pt idx="2">
                  <c:v>2023</c:v>
                </c:pt>
                <c:pt idx="3">
                  <c:v> </c:v>
                </c:pt>
                <c:pt idx="4">
                  <c:v>2024</c:v>
                </c:pt>
              </c:strCache>
            </c:strRef>
          </c:cat>
          <c:val>
            <c:numRef>
              <c:f>ELYS!$C$39:$G$39</c:f>
              <c:numCache>
                <c:formatCode>0.0</c:formatCode>
                <c:ptCount val="5"/>
                <c:pt idx="0">
                  <c:v>0</c:v>
                </c:pt>
                <c:pt idx="1">
                  <c:v>6.0489663401355438</c:v>
                </c:pt>
                <c:pt idx="2">
                  <c:v>0</c:v>
                </c:pt>
                <c:pt idx="3">
                  <c:v>13.527260859028647</c:v>
                </c:pt>
                <c:pt idx="4" formatCode="0">
                  <c:v>0</c:v>
                </c:pt>
              </c:numCache>
            </c:numRef>
          </c:val>
          <c:extLst>
            <c:ext xmlns:c16="http://schemas.microsoft.com/office/drawing/2014/chart" uri="{C3380CC4-5D6E-409C-BE32-E72D297353CC}">
              <c16:uniqueId val="{00000000-7C62-448E-B0A1-58B4E2B450C4}"/>
            </c:ext>
          </c:extLst>
        </c:ser>
        <c:ser>
          <c:idx val="2"/>
          <c:order val="1"/>
          <c:tx>
            <c:strRef>
              <c:f>ELYS!$B$40</c:f>
              <c:strCache>
                <c:ptCount val="1"/>
                <c:pt idx="0">
                  <c:v>FID</c:v>
                </c:pt>
              </c:strCache>
            </c:strRef>
          </c:tx>
          <c:spPr>
            <a:solidFill>
              <a:srgbClr val="6E6E6E"/>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ELYS!$C$40:$G$40</c:f>
              <c:numCache>
                <c:formatCode>0.0</c:formatCode>
                <c:ptCount val="5"/>
                <c:pt idx="0">
                  <c:v>6.0489663401355438</c:v>
                </c:pt>
                <c:pt idx="1">
                  <c:v>0</c:v>
                </c:pt>
                <c:pt idx="2">
                  <c:v>13.527260859028647</c:v>
                </c:pt>
                <c:pt idx="3">
                  <c:v>0</c:v>
                </c:pt>
                <c:pt idx="4" formatCode="0">
                  <c:v>0</c:v>
                </c:pt>
              </c:numCache>
            </c:numRef>
          </c:val>
          <c:extLst>
            <c:ext xmlns:c16="http://schemas.microsoft.com/office/drawing/2014/chart" uri="{C3380CC4-5D6E-409C-BE32-E72D297353CC}">
              <c16:uniqueId val="{00000001-7C62-448E-B0A1-58B4E2B450C4}"/>
            </c:ext>
          </c:extLst>
        </c:ser>
        <c:ser>
          <c:idx val="3"/>
          <c:order val="2"/>
          <c:tx>
            <c:strRef>
              <c:f>ELYS!$B$41</c:f>
              <c:strCache>
                <c:ptCount val="1"/>
                <c:pt idx="0">
                  <c:v>China</c:v>
                </c:pt>
              </c:strCache>
            </c:strRef>
          </c:tx>
          <c:spPr>
            <a:solidFill>
              <a:srgbClr val="E44946"/>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ELYS!$C$41:$G$41</c:f>
              <c:numCache>
                <c:formatCode>0.0</c:formatCode>
                <c:ptCount val="5"/>
                <c:pt idx="0">
                  <c:v>0</c:v>
                </c:pt>
                <c:pt idx="1">
                  <c:v>4.1066444829790907</c:v>
                </c:pt>
                <c:pt idx="2">
                  <c:v>0</c:v>
                </c:pt>
                <c:pt idx="3">
                  <c:v>2.8072125724693446</c:v>
                </c:pt>
                <c:pt idx="4">
                  <c:v>9.5332293545776849</c:v>
                </c:pt>
              </c:numCache>
            </c:numRef>
          </c:val>
          <c:extLst>
            <c:ext xmlns:c16="http://schemas.microsoft.com/office/drawing/2014/chart" uri="{C3380CC4-5D6E-409C-BE32-E72D297353CC}">
              <c16:uniqueId val="{00000002-7C62-448E-B0A1-58B4E2B450C4}"/>
            </c:ext>
          </c:extLst>
        </c:ser>
        <c:ser>
          <c:idx val="4"/>
          <c:order val="3"/>
          <c:tx>
            <c:strRef>
              <c:f>ELYS!$B$42</c:f>
              <c:strCache>
                <c:ptCount val="1"/>
                <c:pt idx="0">
                  <c:v>North America</c:v>
                </c:pt>
              </c:strCache>
            </c:strRef>
          </c:tx>
          <c:spPr>
            <a:solidFill>
              <a:srgbClr val="3E7AD3"/>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ELYS!$C$42:$G$42</c:f>
              <c:numCache>
                <c:formatCode>0.0</c:formatCode>
                <c:ptCount val="5"/>
                <c:pt idx="0">
                  <c:v>0</c:v>
                </c:pt>
                <c:pt idx="1">
                  <c:v>0.343876404494382</c:v>
                </c:pt>
                <c:pt idx="2">
                  <c:v>0</c:v>
                </c:pt>
                <c:pt idx="3">
                  <c:v>0.11651685393258426</c:v>
                </c:pt>
                <c:pt idx="4">
                  <c:v>1.0646879698412313</c:v>
                </c:pt>
              </c:numCache>
            </c:numRef>
          </c:val>
          <c:extLst>
            <c:ext xmlns:c16="http://schemas.microsoft.com/office/drawing/2014/chart" uri="{C3380CC4-5D6E-409C-BE32-E72D297353CC}">
              <c16:uniqueId val="{00000003-7C62-448E-B0A1-58B4E2B450C4}"/>
            </c:ext>
          </c:extLst>
        </c:ser>
        <c:ser>
          <c:idx val="5"/>
          <c:order val="4"/>
          <c:tx>
            <c:strRef>
              <c:f>ELYS!$B$43</c:f>
              <c:strCache>
                <c:ptCount val="1"/>
                <c:pt idx="0">
                  <c:v>Europe</c:v>
                </c:pt>
              </c:strCache>
            </c:strRef>
          </c:tx>
          <c:spPr>
            <a:solidFill>
              <a:srgbClr val="49D3F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ELYS!$C$43:$G$43</c:f>
              <c:numCache>
                <c:formatCode>0.0</c:formatCode>
                <c:ptCount val="5"/>
                <c:pt idx="0">
                  <c:v>0</c:v>
                </c:pt>
                <c:pt idx="1">
                  <c:v>0.48823149658816883</c:v>
                </c:pt>
                <c:pt idx="2">
                  <c:v>0</c:v>
                </c:pt>
                <c:pt idx="3">
                  <c:v>2.1017389105489821</c:v>
                </c:pt>
                <c:pt idx="4">
                  <c:v>4.9250104889191766</c:v>
                </c:pt>
              </c:numCache>
            </c:numRef>
          </c:val>
          <c:extLst>
            <c:ext xmlns:c16="http://schemas.microsoft.com/office/drawing/2014/chart" uri="{C3380CC4-5D6E-409C-BE32-E72D297353CC}">
              <c16:uniqueId val="{00000004-7C62-448E-B0A1-58B4E2B450C4}"/>
            </c:ext>
          </c:extLst>
        </c:ser>
        <c:ser>
          <c:idx val="6"/>
          <c:order val="5"/>
          <c:tx>
            <c:strRef>
              <c:f>ELYS!$B$44</c:f>
              <c:strCache>
                <c:ptCount val="1"/>
                <c:pt idx="0">
                  <c:v>Middle East</c:v>
                </c:pt>
              </c:strCache>
            </c:strRef>
          </c:tx>
          <c:spPr>
            <a:solidFill>
              <a:srgbClr val="68F394"/>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ELYS!$C$44:$G$44</c:f>
              <c:numCache>
                <c:formatCode>0.0</c:formatCode>
                <c:ptCount val="5"/>
                <c:pt idx="0">
                  <c:v>0</c:v>
                </c:pt>
                <c:pt idx="1">
                  <c:v>2.52</c:v>
                </c:pt>
                <c:pt idx="2">
                  <c:v>0</c:v>
                </c:pt>
                <c:pt idx="3">
                  <c:v>0</c:v>
                </c:pt>
                <c:pt idx="4">
                  <c:v>2.52</c:v>
                </c:pt>
              </c:numCache>
            </c:numRef>
          </c:val>
          <c:extLst>
            <c:ext xmlns:c16="http://schemas.microsoft.com/office/drawing/2014/chart" uri="{C3380CC4-5D6E-409C-BE32-E72D297353CC}">
              <c16:uniqueId val="{00000005-7C62-448E-B0A1-58B4E2B450C4}"/>
            </c:ext>
          </c:extLst>
        </c:ser>
        <c:ser>
          <c:idx val="7"/>
          <c:order val="6"/>
          <c:tx>
            <c:strRef>
              <c:f>ELYS!$B$45</c:f>
              <c:strCache>
                <c:ptCount val="1"/>
                <c:pt idx="0">
                  <c:v>RoW</c:v>
                </c:pt>
              </c:strCache>
            </c:strRef>
          </c:tx>
          <c:spPr>
            <a:solidFill>
              <a:srgbClr val="B187E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ELYS!$C$45:$G$45</c:f>
              <c:numCache>
                <c:formatCode>0.0</c:formatCode>
                <c:ptCount val="5"/>
                <c:pt idx="0">
                  <c:v>0</c:v>
                </c:pt>
                <c:pt idx="1">
                  <c:v>1.9542134831460316E-2</c:v>
                </c:pt>
                <c:pt idx="2">
                  <c:v>0</c:v>
                </c:pt>
                <c:pt idx="3">
                  <c:v>1.5420578420809601</c:v>
                </c:pt>
                <c:pt idx="4">
                  <c:v>2.051859224722425</c:v>
                </c:pt>
              </c:numCache>
            </c:numRef>
          </c:val>
          <c:extLst>
            <c:ext xmlns:c16="http://schemas.microsoft.com/office/drawing/2014/chart" uri="{C3380CC4-5D6E-409C-BE32-E72D297353CC}">
              <c16:uniqueId val="{00000006-7C62-448E-B0A1-58B4E2B450C4}"/>
            </c:ext>
          </c:extLst>
        </c:ser>
        <c:ser>
          <c:idx val="0"/>
          <c:order val="7"/>
          <c:tx>
            <c:strRef>
              <c:f>ELYS!$B$46</c:f>
              <c:strCache>
                <c:ptCount val="1"/>
              </c:strCache>
            </c:strRef>
          </c:tx>
          <c:spPr>
            <a:solidFill>
              <a:srgbClr val="B187E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ELYS!$C$46:$G$46</c:f>
              <c:numCache>
                <c:formatCode>General</c:formatCode>
                <c:ptCount val="5"/>
              </c:numCache>
            </c:numRef>
          </c:val>
          <c:extLst>
            <c:ext xmlns:c16="http://schemas.microsoft.com/office/drawing/2014/chart" uri="{C3380CC4-5D6E-409C-BE32-E72D297353CC}">
              <c16:uniqueId val="{00000007-7C62-448E-B0A1-58B4E2B450C4}"/>
            </c:ext>
          </c:extLst>
        </c:ser>
        <c:dLbls>
          <c:showLegendKey val="0"/>
          <c:showVal val="0"/>
          <c:showCatName val="0"/>
          <c:showSerName val="0"/>
          <c:showPercent val="0"/>
          <c:showBubbleSize val="0"/>
        </c:dLbls>
        <c:gapWidth val="75"/>
        <c:overlap val="100"/>
        <c:axId val="241044480"/>
        <c:axId val="241050368"/>
      </c:barChart>
      <c:lineChart>
        <c:grouping val="standard"/>
        <c:varyColors val="0"/>
        <c:ser>
          <c:idx val="10"/>
          <c:order val="8"/>
          <c:tx>
            <c:strRef>
              <c:f>ELYS!$B$52</c:f>
              <c:strCache>
                <c:ptCount val="1"/>
                <c:pt idx="0">
                  <c:v>Line1</c:v>
                </c:pt>
              </c:strCache>
            </c:strRef>
          </c:tx>
          <c:spPr>
            <a:ln w="9525">
              <a:solidFill>
                <a:schemeClr val="tx1"/>
              </a:solidFill>
              <a:prstDash val="dash"/>
            </a:ln>
          </c:spPr>
          <c:marker>
            <c:symbol val="none"/>
          </c:marker>
          <c:val>
            <c:numRef>
              <c:f>ELYS!$C$52:$G$52</c:f>
              <c:numCache>
                <c:formatCode>0</c:formatCode>
                <c:ptCount val="5"/>
                <c:pt idx="0">
                  <c:v>6.0489663401355438</c:v>
                </c:pt>
                <c:pt idx="1">
                  <c:v>6.0489663401355438</c:v>
                </c:pt>
              </c:numCache>
            </c:numRef>
          </c:val>
          <c:smooth val="0"/>
          <c:extLst>
            <c:ext xmlns:c16="http://schemas.microsoft.com/office/drawing/2014/chart" uri="{C3380CC4-5D6E-409C-BE32-E72D297353CC}">
              <c16:uniqueId val="{00000008-7C62-448E-B0A1-58B4E2B450C4}"/>
            </c:ext>
          </c:extLst>
        </c:ser>
        <c:ser>
          <c:idx val="11"/>
          <c:order val="9"/>
          <c:tx>
            <c:strRef>
              <c:f>ELYS!$B$53</c:f>
              <c:strCache>
                <c:ptCount val="1"/>
                <c:pt idx="0">
                  <c:v>Line2</c:v>
                </c:pt>
              </c:strCache>
            </c:strRef>
          </c:tx>
          <c:spPr>
            <a:ln w="9525">
              <a:solidFill>
                <a:schemeClr val="tx1"/>
              </a:solidFill>
              <a:prstDash val="dash"/>
            </a:ln>
          </c:spPr>
          <c:marker>
            <c:symbol val="none"/>
          </c:marker>
          <c:val>
            <c:numRef>
              <c:f>ELYS!$C$53:$G$53</c:f>
              <c:numCache>
                <c:formatCode>0</c:formatCode>
                <c:ptCount val="5"/>
                <c:pt idx="1">
                  <c:v>13.527260859028647</c:v>
                </c:pt>
                <c:pt idx="2">
                  <c:v>13.527260859028647</c:v>
                </c:pt>
              </c:numCache>
            </c:numRef>
          </c:val>
          <c:smooth val="0"/>
          <c:extLst>
            <c:ext xmlns:c16="http://schemas.microsoft.com/office/drawing/2014/chart" uri="{C3380CC4-5D6E-409C-BE32-E72D297353CC}">
              <c16:uniqueId val="{00000009-7C62-448E-B0A1-58B4E2B450C4}"/>
            </c:ext>
          </c:extLst>
        </c:ser>
        <c:ser>
          <c:idx val="12"/>
          <c:order val="10"/>
          <c:tx>
            <c:strRef>
              <c:f>ELYS!$B$54</c:f>
              <c:strCache>
                <c:ptCount val="1"/>
                <c:pt idx="0">
                  <c:v>Line3</c:v>
                </c:pt>
              </c:strCache>
            </c:strRef>
          </c:tx>
          <c:spPr>
            <a:ln w="9525">
              <a:solidFill>
                <a:schemeClr val="tx1"/>
              </a:solidFill>
              <a:prstDash val="dash"/>
            </a:ln>
          </c:spPr>
          <c:marker>
            <c:symbol val="none"/>
          </c:marker>
          <c:val>
            <c:numRef>
              <c:f>ELYS!$C$54:$G$54</c:f>
              <c:numCache>
                <c:formatCode>General</c:formatCode>
                <c:ptCount val="5"/>
                <c:pt idx="2" formatCode="0">
                  <c:v>13.527260859028647</c:v>
                </c:pt>
                <c:pt idx="3" formatCode="0">
                  <c:v>13.527260859028647</c:v>
                </c:pt>
              </c:numCache>
            </c:numRef>
          </c:val>
          <c:smooth val="0"/>
          <c:extLst>
            <c:ext xmlns:c16="http://schemas.microsoft.com/office/drawing/2014/chart" uri="{C3380CC4-5D6E-409C-BE32-E72D297353CC}">
              <c16:uniqueId val="{0000000A-7C62-448E-B0A1-58B4E2B450C4}"/>
            </c:ext>
          </c:extLst>
        </c:ser>
        <c:ser>
          <c:idx val="13"/>
          <c:order val="11"/>
          <c:tx>
            <c:strRef>
              <c:f>ELYS!$B$55</c:f>
              <c:strCache>
                <c:ptCount val="1"/>
                <c:pt idx="0">
                  <c:v>Line4</c:v>
                </c:pt>
              </c:strCache>
            </c:strRef>
          </c:tx>
          <c:spPr>
            <a:ln w="9525">
              <a:solidFill>
                <a:schemeClr val="tx1"/>
              </a:solidFill>
              <a:prstDash val="dash"/>
            </a:ln>
          </c:spPr>
          <c:marker>
            <c:symbol val="none"/>
          </c:marker>
          <c:val>
            <c:numRef>
              <c:f>ELYS!$C$55:$G$55</c:f>
              <c:numCache>
                <c:formatCode>General</c:formatCode>
                <c:ptCount val="5"/>
                <c:pt idx="3" formatCode="0">
                  <c:v>20.094787038060517</c:v>
                </c:pt>
                <c:pt idx="4" formatCode="0">
                  <c:v>20.094787038060517</c:v>
                </c:pt>
              </c:numCache>
            </c:numRef>
          </c:val>
          <c:smooth val="0"/>
          <c:extLst>
            <c:ext xmlns:c16="http://schemas.microsoft.com/office/drawing/2014/chart" uri="{C3380CC4-5D6E-409C-BE32-E72D297353CC}">
              <c16:uniqueId val="{0000000B-7C62-448E-B0A1-58B4E2B450C4}"/>
            </c:ext>
          </c:extLst>
        </c:ser>
        <c:dLbls>
          <c:showLegendKey val="0"/>
          <c:showVal val="0"/>
          <c:showCatName val="0"/>
          <c:showSerName val="0"/>
          <c:showPercent val="0"/>
          <c:showBubbleSize val="0"/>
        </c:dLbls>
        <c:marker val="1"/>
        <c:smooth val="0"/>
        <c:axId val="241044480"/>
        <c:axId val="241050368"/>
      </c:lineChart>
      <c:catAx>
        <c:axId val="241044480"/>
        <c:scaling>
          <c:orientation val="minMax"/>
        </c:scaling>
        <c:delete val="0"/>
        <c:axPos val="b"/>
        <c:numFmt formatCode="General" sourceLinked="1"/>
        <c:majorTickMark val="none"/>
        <c:minorTickMark val="none"/>
        <c:tickLblPos val="nextTo"/>
        <c:spPr>
          <a:ln w="12700">
            <a:solidFill>
              <a:schemeClr val="tx1"/>
            </a:solidFill>
            <a:prstDash val="solid"/>
          </a:ln>
        </c:spPr>
        <c:crossAx val="241050368"/>
        <c:crosses val="autoZero"/>
        <c:auto val="1"/>
        <c:lblAlgn val="ctr"/>
        <c:lblOffset val="150"/>
        <c:noMultiLvlLbl val="0"/>
      </c:catAx>
      <c:valAx>
        <c:axId val="241050368"/>
        <c:scaling>
          <c:orientation val="minMax"/>
          <c:max val="25"/>
          <c:min val="0"/>
        </c:scaling>
        <c:delete val="0"/>
        <c:axPos val="l"/>
        <c:majorGridlines>
          <c:spPr>
            <a:ln w="12700" cap="rnd" cmpd="sng" algn="ctr">
              <a:solidFill>
                <a:srgbClr val="D9D9D9"/>
              </a:solidFill>
              <a:prstDash val="solid"/>
              <a:round/>
              <a:headEnd type="none" w="med" len="med"/>
              <a:tailEnd type="none" w="med" len="med"/>
            </a:ln>
          </c:spPr>
        </c:majorGridlines>
        <c:title>
          <c:tx>
            <c:strRef>
              <c:f>ELYS!$C$11</c:f>
              <c:strCache>
                <c:ptCount val="1"/>
                <c:pt idx="0">
                  <c:v>GW</c:v>
                </c:pt>
              </c:strCache>
            </c:strRef>
          </c:tx>
          <c:layout>
            <c:manualLayout>
              <c:xMode val="edge"/>
              <c:yMode val="edge"/>
              <c:x val="1.908295071172993E-3"/>
              <c:y val="2.646072796934866E-2"/>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241044480"/>
        <c:crosses val="autoZero"/>
        <c:crossBetween val="between"/>
        <c:majorUnit val="5"/>
      </c:valAx>
      <c:spPr>
        <a:noFill/>
        <a:ln>
          <a:noFill/>
        </a:ln>
      </c:spPr>
    </c:plotArea>
    <c:plotVisOnly val="1"/>
    <c:dispBlanksAs val="gap"/>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04131944444445"/>
          <c:y val="2.8480513767860052E-2"/>
          <c:w val="0.82695868055555544"/>
          <c:h val="0.87868766404199472"/>
        </c:manualLayout>
      </c:layout>
      <c:barChart>
        <c:barDir val="col"/>
        <c:grouping val="stacked"/>
        <c:varyColors val="0"/>
        <c:ser>
          <c:idx val="1"/>
          <c:order val="0"/>
          <c:tx>
            <c:strRef>
              <c:f>ELYS!$B$39</c:f>
              <c:strCache>
                <c:ptCount val="1"/>
                <c:pt idx="0">
                  <c:v>Empty</c:v>
                </c:pt>
              </c:strCache>
            </c:strRef>
          </c:tx>
          <c:spPr>
            <a:noFill/>
            <a:ln>
              <a:noFill/>
            </a:ln>
          </c:spPr>
          <c:invertIfNegative val="0"/>
          <c:cat>
            <c:strRef>
              <c:f>ELYS!$C$38:$G$38</c:f>
              <c:strCache>
                <c:ptCount val="5"/>
                <c:pt idx="0">
                  <c:v>2022</c:v>
                </c:pt>
                <c:pt idx="1">
                  <c:v> </c:v>
                </c:pt>
                <c:pt idx="2">
                  <c:v>2023</c:v>
                </c:pt>
                <c:pt idx="3">
                  <c:v> </c:v>
                </c:pt>
                <c:pt idx="4">
                  <c:v>2024</c:v>
                </c:pt>
              </c:strCache>
            </c:strRef>
          </c:cat>
          <c:val>
            <c:numRef>
              <c:f>ELYS!$C$39:$G$39</c:f>
              <c:numCache>
                <c:formatCode>0.0</c:formatCode>
                <c:ptCount val="5"/>
                <c:pt idx="0">
                  <c:v>0</c:v>
                </c:pt>
                <c:pt idx="1">
                  <c:v>6.0489663401355438</c:v>
                </c:pt>
                <c:pt idx="2">
                  <c:v>0</c:v>
                </c:pt>
                <c:pt idx="3">
                  <c:v>13.527260859028647</c:v>
                </c:pt>
                <c:pt idx="4" formatCode="0">
                  <c:v>0</c:v>
                </c:pt>
              </c:numCache>
            </c:numRef>
          </c:val>
          <c:extLst>
            <c:ext xmlns:c16="http://schemas.microsoft.com/office/drawing/2014/chart" uri="{C3380CC4-5D6E-409C-BE32-E72D297353CC}">
              <c16:uniqueId val="{00000000-7C62-448E-B0A1-58B4E2B450C4}"/>
            </c:ext>
          </c:extLst>
        </c:ser>
        <c:ser>
          <c:idx val="2"/>
          <c:order val="1"/>
          <c:tx>
            <c:strRef>
              <c:f>ELYS!$B$40</c:f>
              <c:strCache>
                <c:ptCount val="1"/>
                <c:pt idx="0">
                  <c:v>FID</c:v>
                </c:pt>
              </c:strCache>
            </c:strRef>
          </c:tx>
          <c:spPr>
            <a:solidFill>
              <a:srgbClr val="6E6E6E"/>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ELYS!$C$40:$G$40</c:f>
              <c:numCache>
                <c:formatCode>0.0</c:formatCode>
                <c:ptCount val="5"/>
                <c:pt idx="0">
                  <c:v>6.0489663401355438</c:v>
                </c:pt>
                <c:pt idx="1">
                  <c:v>0</c:v>
                </c:pt>
                <c:pt idx="2">
                  <c:v>13.527260859028647</c:v>
                </c:pt>
                <c:pt idx="3">
                  <c:v>0</c:v>
                </c:pt>
                <c:pt idx="4" formatCode="0">
                  <c:v>0</c:v>
                </c:pt>
              </c:numCache>
            </c:numRef>
          </c:val>
          <c:extLst>
            <c:ext xmlns:c16="http://schemas.microsoft.com/office/drawing/2014/chart" uri="{C3380CC4-5D6E-409C-BE32-E72D297353CC}">
              <c16:uniqueId val="{00000001-7C62-448E-B0A1-58B4E2B450C4}"/>
            </c:ext>
          </c:extLst>
        </c:ser>
        <c:ser>
          <c:idx val="3"/>
          <c:order val="2"/>
          <c:tx>
            <c:strRef>
              <c:f>ELYS!$B$41</c:f>
              <c:strCache>
                <c:ptCount val="1"/>
                <c:pt idx="0">
                  <c:v>China</c:v>
                </c:pt>
              </c:strCache>
            </c:strRef>
          </c:tx>
          <c:spPr>
            <a:solidFill>
              <a:srgbClr val="E44946"/>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ELYS!$C$41:$G$41</c:f>
              <c:numCache>
                <c:formatCode>0.0</c:formatCode>
                <c:ptCount val="5"/>
                <c:pt idx="0">
                  <c:v>0</c:v>
                </c:pt>
                <c:pt idx="1">
                  <c:v>4.1066444829790907</c:v>
                </c:pt>
                <c:pt idx="2">
                  <c:v>0</c:v>
                </c:pt>
                <c:pt idx="3">
                  <c:v>2.8072125724693446</c:v>
                </c:pt>
                <c:pt idx="4">
                  <c:v>9.5332293545776849</c:v>
                </c:pt>
              </c:numCache>
            </c:numRef>
          </c:val>
          <c:extLst>
            <c:ext xmlns:c16="http://schemas.microsoft.com/office/drawing/2014/chart" uri="{C3380CC4-5D6E-409C-BE32-E72D297353CC}">
              <c16:uniqueId val="{00000002-7C62-448E-B0A1-58B4E2B450C4}"/>
            </c:ext>
          </c:extLst>
        </c:ser>
        <c:ser>
          <c:idx val="4"/>
          <c:order val="3"/>
          <c:tx>
            <c:strRef>
              <c:f>ELYS!$B$42</c:f>
              <c:strCache>
                <c:ptCount val="1"/>
                <c:pt idx="0">
                  <c:v>North America</c:v>
                </c:pt>
              </c:strCache>
            </c:strRef>
          </c:tx>
          <c:spPr>
            <a:solidFill>
              <a:srgbClr val="3E7AD3"/>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ELYS!$C$42:$G$42</c:f>
              <c:numCache>
                <c:formatCode>0.0</c:formatCode>
                <c:ptCount val="5"/>
                <c:pt idx="0">
                  <c:v>0</c:v>
                </c:pt>
                <c:pt idx="1">
                  <c:v>0.343876404494382</c:v>
                </c:pt>
                <c:pt idx="2">
                  <c:v>0</c:v>
                </c:pt>
                <c:pt idx="3">
                  <c:v>0.11651685393258426</c:v>
                </c:pt>
                <c:pt idx="4">
                  <c:v>1.0646879698412313</c:v>
                </c:pt>
              </c:numCache>
            </c:numRef>
          </c:val>
          <c:extLst>
            <c:ext xmlns:c16="http://schemas.microsoft.com/office/drawing/2014/chart" uri="{C3380CC4-5D6E-409C-BE32-E72D297353CC}">
              <c16:uniqueId val="{00000003-7C62-448E-B0A1-58B4E2B450C4}"/>
            </c:ext>
          </c:extLst>
        </c:ser>
        <c:ser>
          <c:idx val="5"/>
          <c:order val="4"/>
          <c:tx>
            <c:strRef>
              <c:f>ELYS!$B$43</c:f>
              <c:strCache>
                <c:ptCount val="1"/>
                <c:pt idx="0">
                  <c:v>Europe</c:v>
                </c:pt>
              </c:strCache>
            </c:strRef>
          </c:tx>
          <c:spPr>
            <a:solidFill>
              <a:srgbClr val="49D3F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ELYS!$C$43:$G$43</c:f>
              <c:numCache>
                <c:formatCode>0.0</c:formatCode>
                <c:ptCount val="5"/>
                <c:pt idx="0">
                  <c:v>0</c:v>
                </c:pt>
                <c:pt idx="1">
                  <c:v>0.48823149658816883</c:v>
                </c:pt>
                <c:pt idx="2">
                  <c:v>0</c:v>
                </c:pt>
                <c:pt idx="3">
                  <c:v>2.1017389105489821</c:v>
                </c:pt>
                <c:pt idx="4">
                  <c:v>4.9250104889191766</c:v>
                </c:pt>
              </c:numCache>
            </c:numRef>
          </c:val>
          <c:extLst>
            <c:ext xmlns:c16="http://schemas.microsoft.com/office/drawing/2014/chart" uri="{C3380CC4-5D6E-409C-BE32-E72D297353CC}">
              <c16:uniqueId val="{00000004-7C62-448E-B0A1-58B4E2B450C4}"/>
            </c:ext>
          </c:extLst>
        </c:ser>
        <c:ser>
          <c:idx val="6"/>
          <c:order val="5"/>
          <c:tx>
            <c:strRef>
              <c:f>ELYS!$B$44</c:f>
              <c:strCache>
                <c:ptCount val="1"/>
                <c:pt idx="0">
                  <c:v>Middle East</c:v>
                </c:pt>
              </c:strCache>
            </c:strRef>
          </c:tx>
          <c:spPr>
            <a:solidFill>
              <a:srgbClr val="68F394"/>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ELYS!$C$44:$G$44</c:f>
              <c:numCache>
                <c:formatCode>0.0</c:formatCode>
                <c:ptCount val="5"/>
                <c:pt idx="0">
                  <c:v>0</c:v>
                </c:pt>
                <c:pt idx="1">
                  <c:v>2.52</c:v>
                </c:pt>
                <c:pt idx="2">
                  <c:v>0</c:v>
                </c:pt>
                <c:pt idx="3">
                  <c:v>0</c:v>
                </c:pt>
                <c:pt idx="4">
                  <c:v>2.52</c:v>
                </c:pt>
              </c:numCache>
            </c:numRef>
          </c:val>
          <c:extLst>
            <c:ext xmlns:c16="http://schemas.microsoft.com/office/drawing/2014/chart" uri="{C3380CC4-5D6E-409C-BE32-E72D297353CC}">
              <c16:uniqueId val="{00000005-7C62-448E-B0A1-58B4E2B450C4}"/>
            </c:ext>
          </c:extLst>
        </c:ser>
        <c:ser>
          <c:idx val="7"/>
          <c:order val="6"/>
          <c:tx>
            <c:strRef>
              <c:f>ELYS!$B$45</c:f>
              <c:strCache>
                <c:ptCount val="1"/>
                <c:pt idx="0">
                  <c:v>RoW</c:v>
                </c:pt>
              </c:strCache>
            </c:strRef>
          </c:tx>
          <c:spPr>
            <a:solidFill>
              <a:srgbClr val="B187E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ELYS!$C$45:$G$45</c:f>
              <c:numCache>
                <c:formatCode>0.0</c:formatCode>
                <c:ptCount val="5"/>
                <c:pt idx="0">
                  <c:v>0</c:v>
                </c:pt>
                <c:pt idx="1">
                  <c:v>1.9542134831460316E-2</c:v>
                </c:pt>
                <c:pt idx="2">
                  <c:v>0</c:v>
                </c:pt>
                <c:pt idx="3">
                  <c:v>1.5420578420809601</c:v>
                </c:pt>
                <c:pt idx="4">
                  <c:v>2.051859224722425</c:v>
                </c:pt>
              </c:numCache>
            </c:numRef>
          </c:val>
          <c:extLst>
            <c:ext xmlns:c16="http://schemas.microsoft.com/office/drawing/2014/chart" uri="{C3380CC4-5D6E-409C-BE32-E72D297353CC}">
              <c16:uniqueId val="{00000006-7C62-448E-B0A1-58B4E2B450C4}"/>
            </c:ext>
          </c:extLst>
        </c:ser>
        <c:ser>
          <c:idx val="0"/>
          <c:order val="7"/>
          <c:tx>
            <c:strRef>
              <c:f>ELYS!$B$46</c:f>
              <c:strCache>
                <c:ptCount val="1"/>
              </c:strCache>
            </c:strRef>
          </c:tx>
          <c:spPr>
            <a:solidFill>
              <a:srgbClr val="B187EF"/>
            </a:solidFill>
            <a:ln>
              <a:solidFill>
                <a:schemeClr val="tx1"/>
              </a:solidFill>
            </a:ln>
          </c:spPr>
          <c:invertIfNegative val="0"/>
          <c:cat>
            <c:strRef>
              <c:f>ELYS!$C$38:$G$38</c:f>
              <c:strCache>
                <c:ptCount val="5"/>
                <c:pt idx="0">
                  <c:v>2022</c:v>
                </c:pt>
                <c:pt idx="1">
                  <c:v> </c:v>
                </c:pt>
                <c:pt idx="2">
                  <c:v>2023</c:v>
                </c:pt>
                <c:pt idx="3">
                  <c:v> </c:v>
                </c:pt>
                <c:pt idx="4">
                  <c:v>2024</c:v>
                </c:pt>
              </c:strCache>
            </c:strRef>
          </c:cat>
          <c:val>
            <c:numRef>
              <c:f>ELYS!$C$46:$G$46</c:f>
              <c:numCache>
                <c:formatCode>General</c:formatCode>
                <c:ptCount val="5"/>
              </c:numCache>
            </c:numRef>
          </c:val>
          <c:extLst>
            <c:ext xmlns:c16="http://schemas.microsoft.com/office/drawing/2014/chart" uri="{C3380CC4-5D6E-409C-BE32-E72D297353CC}">
              <c16:uniqueId val="{00000007-7C62-448E-B0A1-58B4E2B450C4}"/>
            </c:ext>
          </c:extLst>
        </c:ser>
        <c:dLbls>
          <c:showLegendKey val="0"/>
          <c:showVal val="0"/>
          <c:showCatName val="0"/>
          <c:showSerName val="0"/>
          <c:showPercent val="0"/>
          <c:showBubbleSize val="0"/>
        </c:dLbls>
        <c:gapWidth val="75"/>
        <c:overlap val="100"/>
        <c:axId val="241044480"/>
        <c:axId val="241050368"/>
      </c:barChart>
      <c:lineChart>
        <c:grouping val="standard"/>
        <c:varyColors val="0"/>
        <c:ser>
          <c:idx val="10"/>
          <c:order val="8"/>
          <c:tx>
            <c:strRef>
              <c:f>ELYS!$B$52</c:f>
              <c:strCache>
                <c:ptCount val="1"/>
                <c:pt idx="0">
                  <c:v>Line1</c:v>
                </c:pt>
              </c:strCache>
            </c:strRef>
          </c:tx>
          <c:spPr>
            <a:ln w="9525">
              <a:solidFill>
                <a:schemeClr val="tx1"/>
              </a:solidFill>
              <a:prstDash val="dash"/>
            </a:ln>
          </c:spPr>
          <c:marker>
            <c:symbol val="none"/>
          </c:marker>
          <c:val>
            <c:numRef>
              <c:f>ELYS!$C$52:$G$52</c:f>
              <c:numCache>
                <c:formatCode>0</c:formatCode>
                <c:ptCount val="5"/>
                <c:pt idx="0">
                  <c:v>6.0489663401355438</c:v>
                </c:pt>
                <c:pt idx="1">
                  <c:v>6.0489663401355438</c:v>
                </c:pt>
              </c:numCache>
            </c:numRef>
          </c:val>
          <c:smooth val="0"/>
          <c:extLst>
            <c:ext xmlns:c16="http://schemas.microsoft.com/office/drawing/2014/chart" uri="{C3380CC4-5D6E-409C-BE32-E72D297353CC}">
              <c16:uniqueId val="{00000008-7C62-448E-B0A1-58B4E2B450C4}"/>
            </c:ext>
          </c:extLst>
        </c:ser>
        <c:ser>
          <c:idx val="11"/>
          <c:order val="9"/>
          <c:tx>
            <c:strRef>
              <c:f>ELYS!$B$53</c:f>
              <c:strCache>
                <c:ptCount val="1"/>
                <c:pt idx="0">
                  <c:v>Line2</c:v>
                </c:pt>
              </c:strCache>
            </c:strRef>
          </c:tx>
          <c:spPr>
            <a:ln w="9525">
              <a:solidFill>
                <a:schemeClr val="tx1"/>
              </a:solidFill>
              <a:prstDash val="dash"/>
            </a:ln>
          </c:spPr>
          <c:marker>
            <c:symbol val="none"/>
          </c:marker>
          <c:val>
            <c:numRef>
              <c:f>ELYS!$C$53:$G$53</c:f>
              <c:numCache>
                <c:formatCode>0</c:formatCode>
                <c:ptCount val="5"/>
                <c:pt idx="1">
                  <c:v>13.527260859028647</c:v>
                </c:pt>
                <c:pt idx="2">
                  <c:v>13.527260859028647</c:v>
                </c:pt>
              </c:numCache>
            </c:numRef>
          </c:val>
          <c:smooth val="0"/>
          <c:extLst>
            <c:ext xmlns:c16="http://schemas.microsoft.com/office/drawing/2014/chart" uri="{C3380CC4-5D6E-409C-BE32-E72D297353CC}">
              <c16:uniqueId val="{00000009-7C62-448E-B0A1-58B4E2B450C4}"/>
            </c:ext>
          </c:extLst>
        </c:ser>
        <c:ser>
          <c:idx val="12"/>
          <c:order val="10"/>
          <c:tx>
            <c:strRef>
              <c:f>ELYS!$B$54</c:f>
              <c:strCache>
                <c:ptCount val="1"/>
                <c:pt idx="0">
                  <c:v>Line3</c:v>
                </c:pt>
              </c:strCache>
            </c:strRef>
          </c:tx>
          <c:spPr>
            <a:ln w="9525">
              <a:solidFill>
                <a:schemeClr val="tx1"/>
              </a:solidFill>
              <a:prstDash val="dash"/>
            </a:ln>
          </c:spPr>
          <c:marker>
            <c:symbol val="none"/>
          </c:marker>
          <c:val>
            <c:numRef>
              <c:f>ELYS!$C$54:$G$54</c:f>
              <c:numCache>
                <c:formatCode>General</c:formatCode>
                <c:ptCount val="5"/>
                <c:pt idx="2" formatCode="0">
                  <c:v>13.527260859028647</c:v>
                </c:pt>
                <c:pt idx="3" formatCode="0">
                  <c:v>13.527260859028647</c:v>
                </c:pt>
              </c:numCache>
            </c:numRef>
          </c:val>
          <c:smooth val="0"/>
          <c:extLst>
            <c:ext xmlns:c16="http://schemas.microsoft.com/office/drawing/2014/chart" uri="{C3380CC4-5D6E-409C-BE32-E72D297353CC}">
              <c16:uniqueId val="{0000000A-7C62-448E-B0A1-58B4E2B450C4}"/>
            </c:ext>
          </c:extLst>
        </c:ser>
        <c:ser>
          <c:idx val="13"/>
          <c:order val="11"/>
          <c:tx>
            <c:strRef>
              <c:f>ELYS!$B$55</c:f>
              <c:strCache>
                <c:ptCount val="1"/>
                <c:pt idx="0">
                  <c:v>Line4</c:v>
                </c:pt>
              </c:strCache>
            </c:strRef>
          </c:tx>
          <c:spPr>
            <a:ln w="9525">
              <a:solidFill>
                <a:schemeClr val="tx1"/>
              </a:solidFill>
              <a:prstDash val="dash"/>
            </a:ln>
          </c:spPr>
          <c:marker>
            <c:symbol val="none"/>
          </c:marker>
          <c:val>
            <c:numRef>
              <c:f>ELYS!$C$55:$G$55</c:f>
              <c:numCache>
                <c:formatCode>General</c:formatCode>
                <c:ptCount val="5"/>
                <c:pt idx="3" formatCode="0">
                  <c:v>20.094787038060517</c:v>
                </c:pt>
                <c:pt idx="4" formatCode="0">
                  <c:v>20.094787038060517</c:v>
                </c:pt>
              </c:numCache>
            </c:numRef>
          </c:val>
          <c:smooth val="0"/>
          <c:extLst>
            <c:ext xmlns:c16="http://schemas.microsoft.com/office/drawing/2014/chart" uri="{C3380CC4-5D6E-409C-BE32-E72D297353CC}">
              <c16:uniqueId val="{0000000B-7C62-448E-B0A1-58B4E2B450C4}"/>
            </c:ext>
          </c:extLst>
        </c:ser>
        <c:dLbls>
          <c:showLegendKey val="0"/>
          <c:showVal val="0"/>
          <c:showCatName val="0"/>
          <c:showSerName val="0"/>
          <c:showPercent val="0"/>
          <c:showBubbleSize val="0"/>
        </c:dLbls>
        <c:marker val="1"/>
        <c:smooth val="0"/>
        <c:axId val="241044480"/>
        <c:axId val="241050368"/>
      </c:lineChart>
      <c:catAx>
        <c:axId val="241044480"/>
        <c:scaling>
          <c:orientation val="minMax"/>
        </c:scaling>
        <c:delete val="0"/>
        <c:axPos val="b"/>
        <c:numFmt formatCode="General" sourceLinked="1"/>
        <c:majorTickMark val="none"/>
        <c:minorTickMark val="none"/>
        <c:tickLblPos val="nextTo"/>
        <c:spPr>
          <a:ln w="12700">
            <a:solidFill>
              <a:schemeClr val="tx1"/>
            </a:solidFill>
            <a:prstDash val="solid"/>
          </a:ln>
        </c:spPr>
        <c:crossAx val="241050368"/>
        <c:crosses val="autoZero"/>
        <c:auto val="1"/>
        <c:lblAlgn val="ctr"/>
        <c:lblOffset val="150"/>
        <c:noMultiLvlLbl val="0"/>
      </c:catAx>
      <c:valAx>
        <c:axId val="241050368"/>
        <c:scaling>
          <c:orientation val="minMax"/>
          <c:max val="25"/>
          <c:min val="0"/>
        </c:scaling>
        <c:delete val="0"/>
        <c:axPos val="l"/>
        <c:majorGridlines>
          <c:spPr>
            <a:ln w="12700" cap="rnd" cmpd="sng" algn="ctr">
              <a:solidFill>
                <a:srgbClr val="D9D9D9"/>
              </a:solidFill>
              <a:prstDash val="solid"/>
              <a:round/>
              <a:headEnd type="none" w="med" len="med"/>
              <a:tailEnd type="none" w="med" len="med"/>
            </a:ln>
          </c:spPr>
        </c:majorGridlines>
        <c:title>
          <c:tx>
            <c:strRef>
              <c:f>ELYS!$C$11</c:f>
              <c:strCache>
                <c:ptCount val="1"/>
                <c:pt idx="0">
                  <c:v>GW</c:v>
                </c:pt>
              </c:strCache>
            </c:strRef>
          </c:tx>
          <c:layout>
            <c:manualLayout>
              <c:xMode val="edge"/>
              <c:yMode val="edge"/>
              <c:x val="1.908295071172993E-3"/>
              <c:y val="2.646072796934866E-2"/>
            </c:manualLayout>
          </c:layout>
          <c:overlay val="0"/>
          <c:txPr>
            <a:bodyPr rot="-5400000" vert="horz"/>
            <a:lstStyle/>
            <a:p>
              <a:pPr>
                <a:defRPr/>
              </a:pPr>
              <a:endParaRPr lang="en-US"/>
            </a:p>
          </c:txPr>
        </c:title>
        <c:numFmt formatCode="#\ ##0;\-#\ ##0;0" sourceLinked="0"/>
        <c:majorTickMark val="out"/>
        <c:minorTickMark val="none"/>
        <c:tickLblPos val="nextTo"/>
        <c:spPr>
          <a:ln>
            <a:noFill/>
          </a:ln>
        </c:spPr>
        <c:crossAx val="241044480"/>
        <c:crosses val="autoZero"/>
        <c:crossBetween val="between"/>
        <c:majorUnit val="5"/>
      </c:valAx>
      <c:spPr>
        <a:noFill/>
        <a:ln>
          <a:noFill/>
        </a:ln>
      </c:spPr>
    </c:plotArea>
    <c:plotVisOnly val="1"/>
    <c:dispBlanksAs val="gap"/>
    <c:showDLblsOverMax val="0"/>
  </c:chart>
  <c:spPr>
    <a:noFill/>
    <a:ln>
      <a:noFill/>
    </a:ln>
  </c:spPr>
  <c:txPr>
    <a:bodyPr/>
    <a:lstStyle/>
    <a:p>
      <a:pPr>
        <a:defRPr sz="1100" b="0" i="0">
          <a:latin typeface="Arial" panose="020B0604020202020204" pitchFamily="34" charset="0"/>
          <a:ea typeface="Segoe UI"/>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63824817763552"/>
          <c:y val="5.516527174437217E-2"/>
          <c:w val="0.70775532794159191"/>
          <c:h val="0.87539939007262169"/>
        </c:manualLayout>
      </c:layout>
      <c:pieChart>
        <c:varyColors val="1"/>
        <c:ser>
          <c:idx val="0"/>
          <c:order val="0"/>
          <c:tx>
            <c:strRef>
              <c:f>fig_4B_v2!$C$40</c:f>
              <c:strCache>
                <c:ptCount val="1"/>
                <c:pt idx="0">
                  <c:v>figure title text</c:v>
                </c:pt>
              </c:strCache>
            </c:strRef>
          </c:tx>
          <c:spPr>
            <a:ln w="12700" cmpd="sng">
              <a:noFill/>
            </a:ln>
          </c:spPr>
          <c:dPt>
            <c:idx val="0"/>
            <c:bubble3D val="0"/>
            <c:spPr>
              <a:solidFill>
                <a:srgbClr val="48D4FF"/>
              </a:solidFill>
              <a:ln w="9525" cmpd="sng">
                <a:solidFill>
                  <a:schemeClr val="tx1"/>
                </a:solidFill>
              </a:ln>
            </c:spPr>
            <c:extLst>
              <c:ext xmlns:c16="http://schemas.microsoft.com/office/drawing/2014/chart" uri="{C3380CC4-5D6E-409C-BE32-E72D297353CC}">
                <c16:uniqueId val="{00000001-5FE0-490C-8A32-04B52FAD0BA7}"/>
              </c:ext>
            </c:extLst>
          </c:dPt>
          <c:dPt>
            <c:idx val="1"/>
            <c:bubble3D val="0"/>
            <c:spPr>
              <a:solidFill>
                <a:srgbClr val="3F79D3"/>
              </a:solidFill>
              <a:ln w="9525" cmpd="sng">
                <a:solidFill>
                  <a:schemeClr val="tx1"/>
                </a:solidFill>
              </a:ln>
            </c:spPr>
            <c:extLst>
              <c:ext xmlns:c16="http://schemas.microsoft.com/office/drawing/2014/chart" uri="{C3380CC4-5D6E-409C-BE32-E72D297353CC}">
                <c16:uniqueId val="{00000003-5FE0-490C-8A32-04B52FAD0BA7}"/>
              </c:ext>
            </c:extLst>
          </c:dPt>
          <c:dPt>
            <c:idx val="2"/>
            <c:bubble3D val="0"/>
            <c:spPr>
              <a:solidFill>
                <a:srgbClr val="65F494"/>
              </a:solidFill>
              <a:ln w="9525" cmpd="sng">
                <a:solidFill>
                  <a:schemeClr val="tx1"/>
                </a:solidFill>
              </a:ln>
            </c:spPr>
            <c:extLst>
              <c:ext xmlns:c16="http://schemas.microsoft.com/office/drawing/2014/chart" uri="{C3380CC4-5D6E-409C-BE32-E72D297353CC}">
                <c16:uniqueId val="{00000005-5FE0-490C-8A32-04B52FAD0BA7}"/>
              </c:ext>
            </c:extLst>
          </c:dPt>
          <c:dPt>
            <c:idx val="3"/>
            <c:bubble3D val="0"/>
            <c:spPr>
              <a:solidFill>
                <a:srgbClr val="0EACA0"/>
              </a:solidFill>
              <a:ln w="9525" cmpd="sng">
                <a:solidFill>
                  <a:schemeClr val="tx1"/>
                </a:solidFill>
              </a:ln>
            </c:spPr>
            <c:extLst>
              <c:ext xmlns:c16="http://schemas.microsoft.com/office/drawing/2014/chart" uri="{C3380CC4-5D6E-409C-BE32-E72D297353CC}">
                <c16:uniqueId val="{00000007-5FE0-490C-8A32-04B52FAD0BA7}"/>
              </c:ext>
            </c:extLst>
          </c:dPt>
          <c:dPt>
            <c:idx val="4"/>
            <c:bubble3D val="0"/>
            <c:spPr>
              <a:solidFill>
                <a:srgbClr val="FED423"/>
              </a:solidFill>
              <a:ln w="9525" cmpd="sng">
                <a:solidFill>
                  <a:schemeClr val="tx1"/>
                </a:solidFill>
              </a:ln>
            </c:spPr>
            <c:extLst>
              <c:ext xmlns:c16="http://schemas.microsoft.com/office/drawing/2014/chart" uri="{C3380CC4-5D6E-409C-BE32-E72D297353CC}">
                <c16:uniqueId val="{00000009-5FE0-490C-8A32-04B52FAD0BA7}"/>
              </c:ext>
            </c:extLst>
          </c:dPt>
          <c:dPt>
            <c:idx val="5"/>
            <c:bubble3D val="0"/>
            <c:spPr>
              <a:solidFill>
                <a:srgbClr val="F2A801"/>
              </a:solidFill>
              <a:ln w="9525" cmpd="sng">
                <a:solidFill>
                  <a:schemeClr val="tx1"/>
                </a:solidFill>
              </a:ln>
            </c:spPr>
            <c:extLst>
              <c:ext xmlns:c16="http://schemas.microsoft.com/office/drawing/2014/chart" uri="{C3380CC4-5D6E-409C-BE32-E72D297353CC}">
                <c16:uniqueId val="{0000000B-5FE0-490C-8A32-04B52FAD0BA7}"/>
              </c:ext>
            </c:extLst>
          </c:dPt>
          <c:dPt>
            <c:idx val="6"/>
            <c:bubble3D val="0"/>
            <c:spPr>
              <a:solidFill>
                <a:srgbClr val="E44946"/>
              </a:solidFill>
              <a:ln w="9525" cmpd="sng">
                <a:solidFill>
                  <a:schemeClr val="tx1"/>
                </a:solidFill>
              </a:ln>
            </c:spPr>
            <c:extLst>
              <c:ext xmlns:c16="http://schemas.microsoft.com/office/drawing/2014/chart" uri="{C3380CC4-5D6E-409C-BE32-E72D297353CC}">
                <c16:uniqueId val="{0000000D-5FE0-490C-8A32-04B52FAD0BA7}"/>
              </c:ext>
            </c:extLst>
          </c:dPt>
          <c:dPt>
            <c:idx val="7"/>
            <c:bubble3D val="0"/>
            <c:spPr>
              <a:solidFill>
                <a:srgbClr val="B186F0"/>
              </a:solidFill>
              <a:ln w="9525" cmpd="sng">
                <a:solidFill>
                  <a:schemeClr val="tx1"/>
                </a:solidFill>
              </a:ln>
            </c:spPr>
            <c:extLst>
              <c:ext xmlns:c16="http://schemas.microsoft.com/office/drawing/2014/chart" uri="{C3380CC4-5D6E-409C-BE32-E72D297353CC}">
                <c16:uniqueId val="{0000000F-5FE0-490C-8A32-04B52FAD0BA7}"/>
              </c:ext>
            </c:extLst>
          </c:dPt>
          <c:dPt>
            <c:idx val="8"/>
            <c:bubble3D val="0"/>
            <c:spPr>
              <a:solidFill>
                <a:srgbClr val="6F706F"/>
              </a:solidFill>
              <a:ln w="9525" cmpd="sng">
                <a:solidFill>
                  <a:schemeClr val="tx1"/>
                </a:solidFill>
              </a:ln>
            </c:spPr>
            <c:extLst>
              <c:ext xmlns:c16="http://schemas.microsoft.com/office/drawing/2014/chart" uri="{C3380CC4-5D6E-409C-BE32-E72D297353CC}">
                <c16:uniqueId val="{00000011-5FE0-490C-8A32-04B52FAD0BA7}"/>
              </c:ext>
            </c:extLst>
          </c:dPt>
          <c:dPt>
            <c:idx val="9"/>
            <c:bubble3D val="0"/>
            <c:spPr>
              <a:solidFill>
                <a:srgbClr val="AFAFAF"/>
              </a:solidFill>
              <a:ln w="9525" cmpd="sng">
                <a:solidFill>
                  <a:schemeClr val="tx1"/>
                </a:solidFill>
              </a:ln>
            </c:spPr>
            <c:extLst>
              <c:ext xmlns:c16="http://schemas.microsoft.com/office/drawing/2014/chart" uri="{C3380CC4-5D6E-409C-BE32-E72D297353CC}">
                <c16:uniqueId val="{00000013-5FE0-490C-8A32-04B52FAD0BA7}"/>
              </c:ext>
            </c:extLst>
          </c:dPt>
          <c:dLbls>
            <c:delete val="1"/>
          </c:dLbls>
          <c:cat>
            <c:strRef>
              <c:f>fig_4B_v2!$B$41:$B$46</c:f>
              <c:strCache>
                <c:ptCount val="3"/>
                <c:pt idx="0">
                  <c:v>Concept</c:v>
                </c:pt>
                <c:pt idx="1">
                  <c:v>Feasibility study</c:v>
                </c:pt>
                <c:pt idx="2">
                  <c:v>FID/Under construction</c:v>
                </c:pt>
              </c:strCache>
            </c:strRef>
          </c:cat>
          <c:val>
            <c:numRef>
              <c:f>fig_4B_v2!$C$41:$C$46</c:f>
              <c:numCache>
                <c:formatCode>0.00</c:formatCode>
                <c:ptCount val="6"/>
                <c:pt idx="0">
                  <c:v>283.79597554270885</c:v>
                </c:pt>
                <c:pt idx="1">
                  <c:v>210.46237167986283</c:v>
                </c:pt>
                <c:pt idx="2">
                  <c:v>20.094787038060517</c:v>
                </c:pt>
              </c:numCache>
            </c:numRef>
          </c:val>
          <c:extLst>
            <c:ext xmlns:c16="http://schemas.microsoft.com/office/drawing/2014/chart" uri="{C3380CC4-5D6E-409C-BE32-E72D297353CC}">
              <c16:uniqueId val="{00000014-5FE0-490C-8A32-04B52FAD0BA7}"/>
            </c:ext>
          </c:extLst>
        </c:ser>
        <c:dLbls>
          <c:showLegendKey val="0"/>
          <c:showVal val="0"/>
          <c:showCatName val="1"/>
          <c:showSerName val="0"/>
          <c:showPercent val="1"/>
          <c:showBubbleSize val="0"/>
          <c:showLeaderLines val="1"/>
        </c:dLbls>
        <c:firstSliceAng val="270"/>
      </c:pieChart>
      <c:spPr>
        <a:noFill/>
        <a:ln>
          <a:noFill/>
        </a:ln>
      </c:spPr>
    </c:plotArea>
    <c:plotVisOnly val="1"/>
    <c:dispBlanksAs val="zero"/>
    <c:showDLblsOverMax val="0"/>
  </c:chart>
  <c:spPr>
    <a:noFill/>
    <a:ln>
      <a:noFill/>
    </a:ln>
  </c:spPr>
  <c:txPr>
    <a:bodyPr/>
    <a:lstStyle/>
    <a:p>
      <a:pPr>
        <a:defRPr sz="1100" b="0" i="0">
          <a:solidFill>
            <a:schemeClr val="tx1">
              <a:lumMod val="65000"/>
              <a:lumOff val="35000"/>
            </a:schemeClr>
          </a:solidFill>
          <a:latin typeface="Arial" panose="020B0604020202020204" pitchFamily="34" charset="0"/>
          <a:cs typeface="Arial" panose="020B0604020202020204" pitchFamily="34"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0.02016</cdr:y>
    </cdr:from>
    <cdr:to>
      <cdr:x>0.03192</cdr:x>
      <cdr:y>0.38547</cdr:y>
    </cdr:to>
    <cdr:sp macro="" textlink="">
      <cdr:nvSpPr>
        <cdr:cNvPr id="2" name="TextBox 1">
          <a:extLst xmlns:a="http://schemas.openxmlformats.org/drawingml/2006/main">
            <a:ext uri="{FF2B5EF4-FFF2-40B4-BE49-F238E27FC236}">
              <a16:creationId xmlns:a16="http://schemas.microsoft.com/office/drawing/2014/main" id="{36D11A9F-99C7-4EE4-A29E-14C6DD8555A0}"/>
            </a:ext>
          </a:extLst>
        </cdr:cNvPr>
        <cdr:cNvSpPr txBox="1"/>
      </cdr:nvSpPr>
      <cdr:spPr>
        <a:xfrm xmlns:a="http://schemas.openxmlformats.org/drawingml/2006/main" rot="16200000">
          <a:off x="-373430" y="424196"/>
          <a:ext cx="919967" cy="173107"/>
        </a:xfrm>
        <a:prstGeom xmlns:a="http://schemas.openxmlformats.org/drawingml/2006/main" prst="rect">
          <a:avLst/>
        </a:prstGeom>
      </cdr:spPr>
      <cdr:txBody>
        <a:bodyPr xmlns:a="http://schemas.openxmlformats.org/drawingml/2006/main" wrap="non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fld id="{C42D5979-F741-4CA7-AE56-838E0F3EEAA5}" type="TxLink">
            <a:rPr lang="en-US" sz="1100" b="0" i="0" u="none" strike="noStrike">
              <a:solidFill>
                <a:schemeClr val="tx1"/>
              </a:solidFill>
              <a:latin typeface="Arial" panose="020B0604020202020204" pitchFamily="34" charset="0"/>
              <a:cs typeface="Arial" panose="020B0604020202020204" pitchFamily="34" charset="0"/>
            </a:rPr>
            <a:pPr algn="r"/>
            <a:t>Share of firm agreements</a:t>
          </a:fld>
          <a:endParaRPr lang="en-GB" sz="1100" b="0">
            <a:solidFill>
              <a:schemeClr val="tx1"/>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0.41317</cdr:x>
      <cdr:y>0.90414</cdr:y>
    </cdr:from>
    <cdr:to>
      <cdr:x>0.58134</cdr:x>
      <cdr:y>0.9765</cdr:y>
    </cdr:to>
    <cdr:sp macro="" textlink="">
      <cdr:nvSpPr>
        <cdr:cNvPr id="2" name="TextBox 1">
          <a:extLst xmlns:a="http://schemas.openxmlformats.org/drawingml/2006/main">
            <a:ext uri="{FF2B5EF4-FFF2-40B4-BE49-F238E27FC236}">
              <a16:creationId xmlns:a16="http://schemas.microsoft.com/office/drawing/2014/main" id="{977DEE6A-7214-C906-905C-511835BCEE31}"/>
            </a:ext>
          </a:extLst>
        </cdr:cNvPr>
        <cdr:cNvSpPr txBox="1"/>
      </cdr:nvSpPr>
      <cdr:spPr>
        <a:xfrm xmlns:a="http://schemas.openxmlformats.org/drawingml/2006/main">
          <a:off x="1168025" y="2961977"/>
          <a:ext cx="475388" cy="23704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dirty="0">
              <a:latin typeface="Arial" panose="020B0604020202020204" pitchFamily="34" charset="0"/>
              <a:cs typeface="Arial" panose="020B0604020202020204" pitchFamily="34" charset="0"/>
            </a:rPr>
            <a:t>2023</a:t>
          </a:r>
        </a:p>
      </cdr:txBody>
    </cdr:sp>
  </cdr:relSizeAnchor>
</c:userShapes>
</file>

<file path=ppt/drawings/drawing3.xml><?xml version="1.0" encoding="utf-8"?>
<c:userShapes xmlns:c="http://schemas.openxmlformats.org/drawingml/2006/chart">
  <cdr:relSizeAnchor xmlns:cdr="http://schemas.openxmlformats.org/drawingml/2006/chartDrawing">
    <cdr:from>
      <cdr:x>0.40146</cdr:x>
      <cdr:y>0.90414</cdr:y>
    </cdr:from>
    <cdr:to>
      <cdr:x>0.56962</cdr:x>
      <cdr:y>0.9765</cdr:y>
    </cdr:to>
    <cdr:sp macro="" textlink="">
      <cdr:nvSpPr>
        <cdr:cNvPr id="2" name="TextBox 1">
          <a:extLst xmlns:a="http://schemas.openxmlformats.org/drawingml/2006/main">
            <a:ext uri="{FF2B5EF4-FFF2-40B4-BE49-F238E27FC236}">
              <a16:creationId xmlns:a16="http://schemas.microsoft.com/office/drawing/2014/main" id="{977DEE6A-7214-C906-905C-511835BCEE31}"/>
            </a:ext>
          </a:extLst>
        </cdr:cNvPr>
        <cdr:cNvSpPr txBox="1"/>
      </cdr:nvSpPr>
      <cdr:spPr>
        <a:xfrm xmlns:a="http://schemas.openxmlformats.org/drawingml/2006/main">
          <a:off x="1134908" y="2961963"/>
          <a:ext cx="475382" cy="2370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dirty="0">
              <a:latin typeface="Arial" panose="020B0604020202020204" pitchFamily="34" charset="0"/>
              <a:cs typeface="Arial" panose="020B0604020202020204" pitchFamily="34" charset="0"/>
            </a:rPr>
            <a:t>2023</a:t>
          </a:r>
        </a:p>
      </cdr:txBody>
    </cdr:sp>
  </cdr:relSizeAnchor>
</c:userShapes>
</file>

<file path=ppt/drawings/drawing4.xml><?xml version="1.0" encoding="utf-8"?>
<c:userShapes xmlns:c="http://schemas.openxmlformats.org/drawingml/2006/chart">
  <cdr:relSizeAnchor xmlns:cdr="http://schemas.openxmlformats.org/drawingml/2006/chartDrawing">
    <cdr:from>
      <cdr:x>0.41611</cdr:x>
      <cdr:y>0.90414</cdr:y>
    </cdr:from>
    <cdr:to>
      <cdr:x>0.58427</cdr:x>
      <cdr:y>0.9765</cdr:y>
    </cdr:to>
    <cdr:sp macro="" textlink="">
      <cdr:nvSpPr>
        <cdr:cNvPr id="2" name="TextBox 1">
          <a:extLst xmlns:a="http://schemas.openxmlformats.org/drawingml/2006/main">
            <a:ext uri="{FF2B5EF4-FFF2-40B4-BE49-F238E27FC236}">
              <a16:creationId xmlns:a16="http://schemas.microsoft.com/office/drawing/2014/main" id="{977DEE6A-7214-C906-905C-511835BCEE31}"/>
            </a:ext>
          </a:extLst>
        </cdr:cNvPr>
        <cdr:cNvSpPr txBox="1"/>
      </cdr:nvSpPr>
      <cdr:spPr>
        <a:xfrm xmlns:a="http://schemas.openxmlformats.org/drawingml/2006/main">
          <a:off x="1176320" y="2961963"/>
          <a:ext cx="475382" cy="2370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dirty="0">
              <a:latin typeface="Arial" panose="020B0604020202020204" pitchFamily="34" charset="0"/>
              <a:cs typeface="Arial" panose="020B0604020202020204" pitchFamily="34" charset="0"/>
            </a:rPr>
            <a:t>2023</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402B6714-7BAF-4DAF-8232-AA0EFD3D7F80}" type="datetimeFigureOut">
              <a:rPr lang="en-US" smtClean="0"/>
              <a:t>10/14/2024</a:t>
            </a:fld>
            <a:endParaRPr lang="en-US"/>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C71C4779-9F3B-4023-9A64-72230967F0CF}" type="slidenum">
              <a:rPr lang="en-US" smtClean="0"/>
              <a:t>‹#›</a:t>
            </a:fld>
            <a:endParaRPr lang="en-US"/>
          </a:p>
        </p:txBody>
      </p:sp>
    </p:spTree>
    <p:extLst>
      <p:ext uri="{BB962C8B-B14F-4D97-AF65-F5344CB8AC3E}">
        <p14:creationId xmlns:p14="http://schemas.microsoft.com/office/powerpoint/2010/main" val="1758114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7272E4AE-A23F-4D9F-B4EF-A6ED45CEC049}" type="datetimeFigureOut">
              <a:rPr lang="en-GB" smtClean="0"/>
              <a:t>14-10-2024</a:t>
            </a:fld>
            <a:endParaRPr lang="en-GB"/>
          </a:p>
        </p:txBody>
      </p:sp>
      <p:sp>
        <p:nvSpPr>
          <p:cNvPr id="4" name="Slide Image Placeholder 3"/>
          <p:cNvSpPr>
            <a:spLocks noGrp="1" noRot="1" noChangeAspect="1"/>
          </p:cNvSpPr>
          <p:nvPr>
            <p:ph type="sldImg" idx="2"/>
          </p:nvPr>
        </p:nvSpPr>
        <p:spPr>
          <a:xfrm>
            <a:off x="106363" y="739775"/>
            <a:ext cx="6584950"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E0649404-AEEE-4B4E-B616-1BC6E4EEEF5D}" type="slidenum">
              <a:rPr lang="en-GB" smtClean="0"/>
              <a:t>‹#›</a:t>
            </a:fld>
            <a:endParaRPr lang="en-GB"/>
          </a:p>
        </p:txBody>
      </p:sp>
    </p:spTree>
    <p:extLst>
      <p:ext uri="{BB962C8B-B14F-4D97-AF65-F5344CB8AC3E}">
        <p14:creationId xmlns:p14="http://schemas.microsoft.com/office/powerpoint/2010/main" val="3173653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aim to cover 3 elements during the presentation</a:t>
            </a:r>
          </a:p>
          <a:p>
            <a:pPr marL="171450" indent="-171450">
              <a:buFont typeface="Arial" panose="020B0604020202020204" pitchFamily="34" charset="0"/>
              <a:buChar char="•"/>
            </a:pPr>
            <a:r>
              <a:rPr lang="en-GB" dirty="0"/>
              <a:t>NZE outlook for hydrogen demand and CCU by end use</a:t>
            </a:r>
          </a:p>
          <a:p>
            <a:pPr marL="171450" indent="-171450">
              <a:buFont typeface="Arial" panose="020B0604020202020204" pitchFamily="34" charset="0"/>
              <a:buChar char="•"/>
            </a:pPr>
            <a:r>
              <a:rPr lang="en-GB" dirty="0"/>
              <a:t>A stocktake of where we stand in hydrogen deployment from a supply and demand perspective</a:t>
            </a:r>
          </a:p>
          <a:p>
            <a:pPr marL="171450" indent="-171450">
              <a:buFont typeface="Arial" panose="020B0604020202020204" pitchFamily="34" charset="0"/>
              <a:buChar char="•"/>
            </a:pPr>
            <a:r>
              <a:rPr lang="en-GB" dirty="0"/>
              <a:t>Some of the challenges that stand on the way between the reality today and where we need to be to be aligned with an NZE trajectory</a:t>
            </a:r>
          </a:p>
        </p:txBody>
      </p:sp>
      <p:sp>
        <p:nvSpPr>
          <p:cNvPr id="4" name="Slide Number Placeholder 3"/>
          <p:cNvSpPr>
            <a:spLocks noGrp="1"/>
          </p:cNvSpPr>
          <p:nvPr>
            <p:ph type="sldNum" sz="quarter" idx="5"/>
          </p:nvPr>
        </p:nvSpPr>
        <p:spPr/>
        <p:txBody>
          <a:bodyPr/>
          <a:lstStyle/>
          <a:p>
            <a:fld id="{E0649404-AEEE-4B4E-B616-1BC6E4EEEF5D}" type="slidenum">
              <a:rPr lang="en-GB" smtClean="0"/>
              <a:t>1</a:t>
            </a:fld>
            <a:endParaRPr lang="en-GB"/>
          </a:p>
        </p:txBody>
      </p:sp>
    </p:spTree>
    <p:extLst>
      <p:ext uri="{BB962C8B-B14F-4D97-AF65-F5344CB8AC3E}">
        <p14:creationId xmlns:p14="http://schemas.microsoft.com/office/powerpoint/2010/main" val="287742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Starting with the hydrogen demand and the growth needed in an NZE scenario</a:t>
            </a:r>
          </a:p>
          <a:p>
            <a:pPr marL="628650" lvl="1" indent="-171450">
              <a:buFont typeface="Arial" panose="020B0604020202020204" pitchFamily="34" charset="0"/>
              <a:buChar char="•"/>
            </a:pPr>
            <a:r>
              <a:rPr lang="en-GB" dirty="0"/>
              <a:t>In 2023, hydrogen demand was about 97 Mt with nearly 60% for industrial applications mainly methanol and ammonia and 40% in refining. These are uses that provide economies of scale which can facilitate achieving low costs for the low-emissions routes, but at the same time require large amounts of capital to achieve full conversion of the sites to low-emissions</a:t>
            </a:r>
          </a:p>
          <a:p>
            <a:pPr marL="628650" lvl="1" indent="-171450">
              <a:buFont typeface="Arial" panose="020B0604020202020204" pitchFamily="34" charset="0"/>
              <a:buChar char="•"/>
            </a:pPr>
            <a:r>
              <a:rPr lang="en-GB" dirty="0"/>
              <a:t>Going forward, hydrogen demand more than quadruples in an NZE scenario by 2050 driven by new applications.</a:t>
            </a:r>
          </a:p>
          <a:p>
            <a:pPr marL="628650" lvl="1" indent="-171450">
              <a:buFont typeface="Arial" panose="020B0604020202020204" pitchFamily="34" charset="0"/>
              <a:buChar char="•"/>
            </a:pPr>
            <a:r>
              <a:rPr lang="en-GB" dirty="0"/>
              <a:t>Synthetic fuels, which is the at the core of this workshop, is the end use that has the largest growth in an NZE scenario reaching nearly a third of the hydrogen demand in 2050. Similarly, industrial uses as feedstock more than doubles to become a third of the total hydrogen demand in 2050. The remaining third is direct hydrogen use for transport applications such as heavy-duty transport and seasonal storage for power. Use for refining quickly decreases in line with an 80% reduction in oil supply that is needed in an NZE scenario.</a:t>
            </a:r>
          </a:p>
          <a:p>
            <a:pPr marL="171450" lvl="0" indent="-171450">
              <a:buFont typeface="Arial" panose="020B0604020202020204" pitchFamily="34" charset="0"/>
              <a:buChar char="•"/>
            </a:pPr>
            <a:r>
              <a:rPr lang="en-GB" dirty="0"/>
              <a:t>If we look at the synthetic fuels:</a:t>
            </a:r>
          </a:p>
          <a:p>
            <a:pPr marL="628650" lvl="1" indent="-171450">
              <a:buFont typeface="Arial" panose="020B0604020202020204" pitchFamily="34" charset="0"/>
              <a:buChar char="•"/>
            </a:pPr>
            <a:r>
              <a:rPr lang="en-GB" dirty="0"/>
              <a:t>Over 60% is in the form of oil derivatives from Fischer </a:t>
            </a:r>
            <a:r>
              <a:rPr lang="en-GB" dirty="0" err="1"/>
              <a:t>Tropsch</a:t>
            </a:r>
            <a:r>
              <a:rPr lang="en-GB" dirty="0"/>
              <a:t>. This is used mainly for aviation, where it reaches 40% of the fuel mix by 2050 as we will see later in the presentation.</a:t>
            </a:r>
          </a:p>
          <a:p>
            <a:pPr marL="628650" lvl="1" indent="-171450">
              <a:buFont typeface="Arial" panose="020B0604020202020204" pitchFamily="34" charset="0"/>
              <a:buChar char="•"/>
            </a:pPr>
            <a:r>
              <a:rPr lang="en-GB" dirty="0"/>
              <a:t>30% is in the form of ammonia which is the main fuel for long-distance shipping complementing pure hydrogen and methanol</a:t>
            </a:r>
          </a:p>
          <a:p>
            <a:pPr marL="628650" lvl="1" indent="-171450">
              <a:buFont typeface="Arial" panose="020B0604020202020204" pitchFamily="34" charset="0"/>
              <a:buChar char="•"/>
            </a:pPr>
            <a:r>
              <a:rPr lang="en-GB" dirty="0"/>
              <a:t>Less than 10% is in the form of other carbon-containing carriers such as methane and methanol given that the end uses where these carriers can be used can either be electrified, are inefficient pathways or there are more cost-effective options</a:t>
            </a:r>
          </a:p>
          <a:p>
            <a:pPr marL="171450" lvl="0" indent="-171450">
              <a:buFont typeface="Arial" panose="020B0604020202020204" pitchFamily="34" charset="0"/>
              <a:buChar char="•"/>
            </a:pPr>
            <a:r>
              <a:rPr lang="en-GB" dirty="0"/>
              <a:t>In industrial uses, the main emergent use is as feedstock for direct reduction of iron which is expected to be a main route for decarbonization of steel production together with carbon capture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0649404-AEEE-4B4E-B616-1BC6E4EEEF5D}" type="slidenum">
              <a:rPr lang="en-GB" smtClean="0"/>
              <a:t>2</a:t>
            </a:fld>
            <a:endParaRPr lang="en-GB"/>
          </a:p>
        </p:txBody>
      </p:sp>
    </p:spTree>
    <p:extLst>
      <p:ext uri="{BB962C8B-B14F-4D97-AF65-F5344CB8AC3E}">
        <p14:creationId xmlns:p14="http://schemas.microsoft.com/office/powerpoint/2010/main" val="682059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Staying with NZE, but changing the lens to CCUS, we see that the amount of CO2 captured needs to increase by more than two orders of magnitude by 2050 in an NZE scenario</a:t>
            </a:r>
          </a:p>
          <a:p>
            <a:endParaRPr lang="en-GB" dirty="0"/>
          </a:p>
          <a:p>
            <a:r>
              <a:rPr lang="en-GB" dirty="0"/>
              <a:t>In 2024, close to 50 Mt of CO2 capture is operational. By 2030, another 40 MtCO2 could come online from projects that are under construction. The total project pipeline by 2030 adds up to nearly 430 MtCO2</a:t>
            </a:r>
          </a:p>
          <a:p>
            <a:endParaRPr lang="en-GB" dirty="0"/>
          </a:p>
          <a:p>
            <a:r>
              <a:rPr lang="en-GB" dirty="0"/>
              <a:t>In 2030, however, we would need nearly 1 GtCO2 of capture to be in line with an NZE scenario, so even if the entire project pipeline materializes, which is a big if, we would not achieve even half of the NZE needs</a:t>
            </a:r>
          </a:p>
          <a:p>
            <a:endParaRPr lang="en-GB" dirty="0"/>
          </a:p>
          <a:p>
            <a:r>
              <a:rPr lang="en-GB" dirty="0"/>
              <a:t>Looking at 2050, the picture does not look much brighter. We would need to scale CO2 capture to almost 6 GtCO2. To put this into context, this is more than the current CO2 emissions of the US and Canada combined</a:t>
            </a:r>
          </a:p>
          <a:p>
            <a:endParaRPr lang="en-GB" dirty="0"/>
          </a:p>
          <a:p>
            <a:r>
              <a:rPr lang="en-GB" dirty="0"/>
              <a:t>CO2 use, which is the topic of today’s discussion would only be 10% of this total CO2 captured, but it would represent a significant amount reaching nearly 650 MtCO2. This is equivalent to the CO2 emissions of Indonesia, the fourth most populous country in the world, had in 2022, so it is a significant amount</a:t>
            </a:r>
          </a:p>
        </p:txBody>
      </p:sp>
      <p:sp>
        <p:nvSpPr>
          <p:cNvPr id="4" name="Slide Number Placeholder 3"/>
          <p:cNvSpPr>
            <a:spLocks noGrp="1"/>
          </p:cNvSpPr>
          <p:nvPr>
            <p:ph type="sldNum" sz="quarter" idx="5"/>
          </p:nvPr>
        </p:nvSpPr>
        <p:spPr/>
        <p:txBody>
          <a:bodyPr/>
          <a:lstStyle/>
          <a:p>
            <a:fld id="{E0649404-AEEE-4B4E-B616-1BC6E4EEEF5D}" type="slidenum">
              <a:rPr lang="en-GB" smtClean="0"/>
              <a:t>3</a:t>
            </a:fld>
            <a:endParaRPr lang="en-GB"/>
          </a:p>
        </p:txBody>
      </p:sp>
    </p:spTree>
    <p:extLst>
      <p:ext uri="{BB962C8B-B14F-4D97-AF65-F5344CB8AC3E}">
        <p14:creationId xmlns:p14="http://schemas.microsoft.com/office/powerpoint/2010/main" val="192516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Looking at where this CO2 is being used, there are two main opportunities for CCU: chemical feedstock and aviation</a:t>
            </a:r>
          </a:p>
          <a:p>
            <a:endParaRPr lang="en-GB" dirty="0"/>
          </a:p>
          <a:p>
            <a:endParaRPr lang="en-GB" dirty="0"/>
          </a:p>
        </p:txBody>
      </p:sp>
      <p:sp>
        <p:nvSpPr>
          <p:cNvPr id="4" name="Slide Number Placeholder 3"/>
          <p:cNvSpPr>
            <a:spLocks noGrp="1"/>
          </p:cNvSpPr>
          <p:nvPr>
            <p:ph type="sldNum" sz="quarter" idx="5"/>
          </p:nvPr>
        </p:nvSpPr>
        <p:spPr/>
        <p:txBody>
          <a:bodyPr/>
          <a:lstStyle/>
          <a:p>
            <a:fld id="{E0649404-AEEE-4B4E-B616-1BC6E4EEEF5D}" type="slidenum">
              <a:rPr lang="en-GB" smtClean="0"/>
              <a:t>4</a:t>
            </a:fld>
            <a:endParaRPr lang="en-GB"/>
          </a:p>
        </p:txBody>
      </p:sp>
    </p:spTree>
    <p:extLst>
      <p:ext uri="{BB962C8B-B14F-4D97-AF65-F5344CB8AC3E}">
        <p14:creationId xmlns:p14="http://schemas.microsoft.com/office/powerpoint/2010/main" val="1919053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Now, let’s transition to taking stock of where we are regarding supply and demand of hydrogen and let’s look more closely at projects that have reached FID.</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At the time we published the GHR 2022, there were just 6 GW of electrolyser capacity that had taken FID.</a:t>
            </a:r>
          </a:p>
          <a:p>
            <a:pPr>
              <a:lnSpc>
                <a:spcPct val="107000"/>
              </a:lnSpc>
              <a:spcAft>
                <a:spcPts val="800"/>
              </a:spcAft>
            </a:pPr>
            <a:r>
              <a:rPr lang="en-GB" sz="1800" b="1" dirty="0">
                <a:effectLst/>
                <a:latin typeface="Aptos" panose="020B0004020202020204" pitchFamily="34" charset="0"/>
                <a:ea typeface="Aptos" panose="020B0004020202020204" pitchFamily="34" charset="0"/>
                <a:cs typeface="Times New Roman" panose="02020603050405020304" pitchFamily="18" charset="0"/>
              </a:rPr>
              <a:t>[CLICK]</a:t>
            </a: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In the 12 months that lead to the publication of GHR 2023, 7 GW of additional capacity reached FID, boosted mostly by developments in China and a significant contribution from the Neom Green Hydrogen Project in Saudi Arabia, the world’s largest project that has reached financial closure so far.</a:t>
            </a:r>
          </a:p>
          <a:p>
            <a:pPr>
              <a:lnSpc>
                <a:spcPct val="107000"/>
              </a:lnSpc>
              <a:spcAft>
                <a:spcPts val="800"/>
              </a:spcAft>
            </a:pPr>
            <a:r>
              <a:rPr lang="en-GB" sz="1800" b="1" dirty="0">
                <a:effectLst/>
                <a:latin typeface="Aptos" panose="020B0004020202020204" pitchFamily="34" charset="0"/>
                <a:ea typeface="Aptos" panose="020B0004020202020204" pitchFamily="34" charset="0"/>
                <a:cs typeface="Times New Roman" panose="02020603050405020304" pitchFamily="18" charset="0"/>
              </a:rPr>
              <a:t>[CLICK]</a:t>
            </a: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In the last year, another 6.5 GW of electrolysis capacity reached FID. </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China strengthened its leadership, accounting for 40% of this capacity, followed by Europe, which quadrupled FIDs compared with the previous year. India has also emerged among the key players thanks to a single FID of 1.3 GW, the second-largest electrolyser project in the world having reached financial closure.</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In total, electrolyser capacity that has reached FID now stands at 20 GW globally, which could result in 1.9 Mt of low-emissions hydrogen production. </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China account today for around 50% of global electrolysis capacity that reached FID, building on its expertise in mass manufacturing clean energy technologies. The country is today home to 60% of global electrolyser manufacturing capacity. </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China’s continued expansion of manufacturing projects is expected to drive down electrolyser costs, as we have seen before with solar PV and batteries. </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Chinese manufacturers are building on the experience gained from mass manufacturing these technologies:  several large manufacturers of solar panels have entered the business of manufacturing electrolysers, and they account for around one-third of China’s electrolyser manufacturing capacity.</a:t>
            </a:r>
          </a:p>
          <a:p>
            <a:pPr>
              <a:lnSpc>
                <a:spcPct val="107000"/>
              </a:lnSpc>
              <a:spcAft>
                <a:spcPts val="800"/>
              </a:spcAft>
            </a:pP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If we look at those 20 GW from projects that have reached FID or are under construction, they just represent about 4% of the total project pipeline by 2030 that stands at nearly 520 GW</a:t>
            </a:r>
          </a:p>
          <a:p>
            <a:pPr>
              <a:lnSpc>
                <a:spcPct val="107000"/>
              </a:lnSpc>
              <a:spcAft>
                <a:spcPts val="800"/>
              </a:spcAft>
            </a:pP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40% of the project pipeline to 2030 is in the feasibility study phase and more than half, 55%, is in the stage of concept with a low likelihood of becoming reality given the project timelines needed to become operational by 2030</a:t>
            </a:r>
          </a:p>
          <a:p>
            <a:pPr>
              <a:lnSpc>
                <a:spcPct val="107000"/>
              </a:lnSpc>
              <a:spcAft>
                <a:spcPts val="800"/>
              </a:spcAft>
            </a:pP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So in sum, there has been progress, the electrolyser capacity with FID or under construction has nearly quadrupled in the last two years, but just 4% of the total project pipeline has reached this status</a:t>
            </a:r>
          </a:p>
          <a:p>
            <a:endParaRPr lang="en-GB" dirty="0"/>
          </a:p>
        </p:txBody>
      </p:sp>
      <p:sp>
        <p:nvSpPr>
          <p:cNvPr id="4" name="Slide Number Placeholder 3"/>
          <p:cNvSpPr>
            <a:spLocks noGrp="1"/>
          </p:cNvSpPr>
          <p:nvPr>
            <p:ph type="sldNum" sz="quarter" idx="5"/>
          </p:nvPr>
        </p:nvSpPr>
        <p:spPr/>
        <p:txBody>
          <a:bodyPr/>
          <a:lstStyle/>
          <a:p>
            <a:fld id="{E0649404-AEEE-4B4E-B616-1BC6E4EEEF5D}" type="slidenum">
              <a:rPr lang="en-GB" smtClean="0"/>
              <a:t>5</a:t>
            </a:fld>
            <a:endParaRPr lang="en-GB"/>
          </a:p>
        </p:txBody>
      </p:sp>
    </p:spTree>
    <p:extLst>
      <p:ext uri="{BB962C8B-B14F-4D97-AF65-F5344CB8AC3E}">
        <p14:creationId xmlns:p14="http://schemas.microsoft.com/office/powerpoint/2010/main" val="1647883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444500"/>
            <a:ext cx="4064000" cy="2286000"/>
          </a:xfrm>
        </p:spPr>
      </p:sp>
      <p:sp>
        <p:nvSpPr>
          <p:cNvPr id="3" name="Notes Placeholder 2"/>
          <p:cNvSpPr>
            <a:spLocks noGrp="1"/>
          </p:cNvSpPr>
          <p:nvPr>
            <p:ph type="body" idx="1"/>
          </p:nvPr>
        </p:nvSpPr>
        <p:spPr>
          <a:xfrm>
            <a:off x="679768" y="3063337"/>
            <a:ext cx="5611439" cy="6068877"/>
          </a:xfrm>
        </p:spPr>
        <p:txBody>
          <a:bodyPr/>
          <a:lstStyle/>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On the positive side we can see that policies that are already implemented are triggering action in industry, with a growing number of offtake agreements signed and the launch of several tenders to purchase low-emissions hydrogen.</a:t>
            </a:r>
          </a:p>
          <a:p>
            <a:pPr>
              <a:lnSpc>
                <a:spcPct val="107000"/>
              </a:lnSpc>
              <a:spcAft>
                <a:spcPts val="800"/>
              </a:spcAft>
            </a:pPr>
            <a:r>
              <a:rPr lang="en-GB" sz="1800" b="1" dirty="0">
                <a:effectLst/>
                <a:latin typeface="Aptos" panose="020B0004020202020204" pitchFamily="34" charset="0"/>
                <a:ea typeface="Aptos" panose="020B0004020202020204" pitchFamily="34" charset="0"/>
                <a:cs typeface="Times New Roman" panose="02020603050405020304" pitchFamily="18" charset="0"/>
              </a:rPr>
              <a:t>[CLICK]</a:t>
            </a: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Offtake agreements have grown from nearly zero in 2020 to around 2.5 million tonnes in 2023.</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At the end of 2023 a total of more than 5 Mt of hydrogen have been agreed in offtake deals on aggregate.</a:t>
            </a:r>
          </a:p>
          <a:p>
            <a:pPr>
              <a:lnSpc>
                <a:spcPct val="107000"/>
              </a:lnSpc>
              <a:spcAft>
                <a:spcPts val="800"/>
              </a:spcAft>
            </a:pPr>
            <a:r>
              <a:rPr lang="en-GB" sz="1800" b="1" dirty="0">
                <a:effectLst/>
                <a:latin typeface="Aptos" panose="020B0004020202020204" pitchFamily="34" charset="0"/>
                <a:ea typeface="Aptos" panose="020B0004020202020204" pitchFamily="34" charset="0"/>
                <a:cs typeface="Times New Roman" panose="02020603050405020304" pitchFamily="18" charset="0"/>
              </a:rPr>
              <a:t>[CLICK]</a:t>
            </a: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When looking in more detail at these deals, we can see that the largest share of agreements was related to hydrogen trade projects without a disclosed final application. </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However, all these agreements are still at the preliminary stage and are not firm agreements.</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The next largest share belongs to existing applications of hydrogen today (namely refining and the chemical sectors), and since 2022 we are starting to see also offtake agreements in new applications that are getting closer to commercialisation, such as shipping or steel making.</a:t>
            </a:r>
          </a:p>
          <a:p>
            <a:pPr>
              <a:lnSpc>
                <a:spcPct val="107000"/>
              </a:lnSpc>
              <a:spcAft>
                <a:spcPts val="800"/>
              </a:spcAft>
            </a:pPr>
            <a:r>
              <a:rPr lang="en-GB" sz="1800" b="1" dirty="0">
                <a:effectLst/>
                <a:latin typeface="Aptos" panose="020B0004020202020204" pitchFamily="34" charset="0"/>
                <a:ea typeface="Aptos" panose="020B0004020202020204" pitchFamily="34" charset="0"/>
                <a:cs typeface="Times New Roman" panose="02020603050405020304" pitchFamily="18" charset="0"/>
              </a:rPr>
              <a:t>[CLICK]</a:t>
            </a:r>
            <a:endParaRPr lang="en-GB"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However, not all of these offtake agreements are done deals. Actually, the average share of firm agreements is below 30%, but significant differences exist between sectors.</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Shipping presents the largest share of firm agreements (although the total agreed volume is still small), followed by refineries and the chemical industry, with a share of firm agreements slightly lower, but the quantities covered by the agreements being much larger.</a:t>
            </a:r>
          </a:p>
          <a:p>
            <a:pPr>
              <a:lnSpc>
                <a:spcPct val="107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This suggests that these three sectors are better placed to absorb large amounts of low-emissions hydrogen in the near future.</a:t>
            </a:r>
          </a:p>
          <a:p>
            <a:pPr>
              <a:lnSpc>
                <a:spcPct val="115000"/>
              </a:lnSpc>
              <a:spcAft>
                <a:spcPts val="800"/>
              </a:spcAft>
            </a:pPr>
            <a:r>
              <a:rPr lang="en-GB" sz="1800" dirty="0">
                <a:effectLst/>
                <a:latin typeface="Aptos" panose="020B0004020202020204" pitchFamily="34" charset="0"/>
                <a:ea typeface="Aptos" panose="020B0004020202020204" pitchFamily="34" charset="0"/>
                <a:cs typeface="Times New Roman" panose="02020603050405020304" pitchFamily="18" charset="0"/>
              </a:rPr>
              <a:t>Other sectors with a significant number of offtake agreements are steel and electricity generation, although agreements in these sectors are less firm and also more regionally concentrated, with Europe accounting for almost all deals in steel production and Japan and Korea for almost all the deals in power generation.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FB5674-2F74-4782-996D-40F25906E449}" type="slidenum">
              <a:rPr lang="en-GB" smtClean="0"/>
              <a:t>7</a:t>
            </a:fld>
            <a:endParaRPr lang="en-GB"/>
          </a:p>
        </p:txBody>
      </p:sp>
    </p:spTree>
    <p:extLst>
      <p:ext uri="{BB962C8B-B14F-4D97-AF65-F5344CB8AC3E}">
        <p14:creationId xmlns:p14="http://schemas.microsoft.com/office/powerpoint/2010/main" val="4233250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Total production of hydrogen-based fuels and feedstocks is expected to grow by almost 15% in 2024, to reach a total of over 0.4 million tonnes of hydrogen equivalent per year (Mtpa H2-eq), on the basis of announced projects that have at least reached FID. This volume represents 70% of the total low emissions hydrogen production by 2023</a:t>
            </a:r>
          </a:p>
          <a:p>
            <a:endParaRPr lang="en-GB" dirty="0"/>
          </a:p>
          <a:p>
            <a:r>
              <a:rPr lang="en-GB" dirty="0"/>
              <a:t>Almost all of the year-on-year growth comes from ammonia production projects. Almost three-quarters of the new ammonia capacity that is expected to be commissioned during 2024 is located in China, 20% in the Middle East, and most of the remainder in Europe. Over half of the capacity located in China comes from just two projects in Inner Mongolia</a:t>
            </a:r>
          </a:p>
          <a:p>
            <a:endParaRPr lang="en-GB" dirty="0"/>
          </a:p>
          <a:p>
            <a:r>
              <a:rPr lang="en-GB" dirty="0"/>
              <a:t>Methanation capacity has remained nearly stable, with the biggest project to have advanced beyond demonstration stage being the Great Plain Synfuels plant with a capacity of 125 </a:t>
            </a:r>
            <a:r>
              <a:rPr lang="en-GB" dirty="0" err="1"/>
              <a:t>ktpa</a:t>
            </a:r>
            <a:r>
              <a:rPr lang="en-GB" dirty="0"/>
              <a:t> H2 – representing 99% of methanation capacity operating today</a:t>
            </a:r>
          </a:p>
          <a:p>
            <a:endParaRPr lang="en-GB" dirty="0"/>
          </a:p>
          <a:p>
            <a:r>
              <a:rPr lang="en-GB" dirty="0"/>
              <a:t>[CLICK]</a:t>
            </a:r>
          </a:p>
          <a:p>
            <a:endParaRPr lang="en-GB" dirty="0"/>
          </a:p>
          <a:p>
            <a:r>
              <a:rPr lang="en-GB" dirty="0"/>
              <a:t>The outlook for hydrogen-based fuels or feedstock based on announced projects adds up to nearly 20 Mtpa of low-emissions hydrogen production by 2030</a:t>
            </a:r>
          </a:p>
          <a:p>
            <a:endParaRPr lang="en-GB" dirty="0"/>
          </a:p>
          <a:p>
            <a:r>
              <a:rPr lang="en-GB" dirty="0"/>
              <a:t>However, only 7% has taken FID, is under construction, or is operational (13% if excluding projects at very early stages of development)</a:t>
            </a:r>
          </a:p>
          <a:p>
            <a:endParaRPr lang="en-GB" dirty="0"/>
          </a:p>
          <a:p>
            <a:r>
              <a:rPr lang="en-GB" dirty="0"/>
              <a:t>Nearly 85% of the project pipeline has ammonia as a targeted product. If all the announced capacity comes to fruition, it would be equivalent to 50% of current global ammonia production</a:t>
            </a:r>
          </a:p>
          <a:p>
            <a:endParaRPr lang="en-GB" dirty="0"/>
          </a:p>
          <a:p>
            <a:r>
              <a:rPr lang="en-GB" dirty="0"/>
              <a:t>The number of projects targeting the production of synthetic methanol, as a feedstock or fuel, is much lower, equivalent to 5 Mtpa of methanol by 2030, or almost 4% of global methanol production today</a:t>
            </a:r>
          </a:p>
          <a:p>
            <a:endParaRPr lang="en-GB" dirty="0"/>
          </a:p>
          <a:p>
            <a:r>
              <a:rPr lang="en-GB" dirty="0"/>
              <a:t>All the announced projects for Fischer-</a:t>
            </a:r>
            <a:r>
              <a:rPr lang="en-GB" dirty="0" err="1"/>
              <a:t>Tropsch</a:t>
            </a:r>
            <a:r>
              <a:rPr lang="en-GB" dirty="0"/>
              <a:t> (FT) fuel production could produce 1.8 Mtpa H2-eq. by the end of the decade, equal to 1.6% of the aviation sector jet fuel demand in 2023</a:t>
            </a:r>
          </a:p>
          <a:p>
            <a:endParaRPr lang="en-GB" dirty="0"/>
          </a:p>
          <a:p>
            <a:r>
              <a:rPr lang="en-GB" dirty="0"/>
              <a:t>[CLICK]</a:t>
            </a:r>
          </a:p>
          <a:p>
            <a:endParaRPr lang="en-GB" dirty="0"/>
          </a:p>
          <a:p>
            <a:r>
              <a:rPr lang="en-GB" dirty="0"/>
              <a:t>Projects for hydrogen-based fuels and feedstocks are widely distributed across the world, with North America and Australia having 25% each, and Europe and Latin America each with around 11% of 2030 announced output</a:t>
            </a:r>
          </a:p>
          <a:p>
            <a:endParaRPr lang="en-GB" dirty="0"/>
          </a:p>
          <a:p>
            <a:r>
              <a:rPr lang="en-GB" dirty="0"/>
              <a:t>[CLICK]</a:t>
            </a:r>
          </a:p>
          <a:p>
            <a:endParaRPr lang="en-GB" dirty="0"/>
          </a:p>
          <a:p>
            <a:r>
              <a:rPr lang="en-GB" dirty="0"/>
              <a:t>Half of the project pipeline is in the concept stage and more than 40% in the feasibility stage</a:t>
            </a:r>
          </a:p>
          <a:p>
            <a:endParaRPr lang="en-GB" dirty="0"/>
          </a:p>
        </p:txBody>
      </p:sp>
      <p:sp>
        <p:nvSpPr>
          <p:cNvPr id="4" name="Slide Number Placeholder 3"/>
          <p:cNvSpPr>
            <a:spLocks noGrp="1"/>
          </p:cNvSpPr>
          <p:nvPr>
            <p:ph type="sldNum" sz="quarter" idx="5"/>
          </p:nvPr>
        </p:nvSpPr>
        <p:spPr/>
        <p:txBody>
          <a:bodyPr/>
          <a:lstStyle/>
          <a:p>
            <a:fld id="{E0649404-AEEE-4B4E-B616-1BC6E4EEEF5D}" type="slidenum">
              <a:rPr lang="en-GB" smtClean="0"/>
              <a:t>8</a:t>
            </a:fld>
            <a:endParaRPr lang="en-GB"/>
          </a:p>
        </p:txBody>
      </p:sp>
    </p:spTree>
    <p:extLst>
      <p:ext uri="{BB962C8B-B14F-4D97-AF65-F5344CB8AC3E}">
        <p14:creationId xmlns:p14="http://schemas.microsoft.com/office/powerpoint/2010/main" val="3569020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have already mentioned, the demand side with the low volume of offtake agreements and the low FID share with respect to the project pipeline for hydrogen and synthetic fuels, so I want to finish with the other key challenge for synthetic fuels, the cost gap with their fossil counterparts</a:t>
            </a:r>
          </a:p>
          <a:p>
            <a:endParaRPr lang="en-GB" dirty="0"/>
          </a:p>
          <a:p>
            <a:r>
              <a:rPr lang="en-GB" dirty="0"/>
              <a:t>Even in a low-cost region such as China, the cost gap will remain in the short term</a:t>
            </a:r>
          </a:p>
          <a:p>
            <a:endParaRPr lang="en-GB" dirty="0"/>
          </a:p>
          <a:p>
            <a:r>
              <a:rPr lang="en-GB" dirty="0"/>
              <a:t>In Europe, which has higher energy prices, the cost differential is even larger</a:t>
            </a:r>
          </a:p>
          <a:p>
            <a:endParaRPr lang="en-GB" dirty="0"/>
          </a:p>
          <a:p>
            <a:r>
              <a:rPr lang="en-GB" dirty="0"/>
              <a:t>In the US, the </a:t>
            </a:r>
            <a:r>
              <a:rPr lang="en-GB"/>
              <a:t>fossil reference is lower so the gap remains</a:t>
            </a:r>
            <a:endParaRPr lang="en-GB" dirty="0"/>
          </a:p>
        </p:txBody>
      </p:sp>
      <p:sp>
        <p:nvSpPr>
          <p:cNvPr id="4" name="Slide Number Placeholder 3"/>
          <p:cNvSpPr>
            <a:spLocks noGrp="1"/>
          </p:cNvSpPr>
          <p:nvPr>
            <p:ph type="sldNum" sz="quarter" idx="5"/>
          </p:nvPr>
        </p:nvSpPr>
        <p:spPr/>
        <p:txBody>
          <a:bodyPr/>
          <a:lstStyle/>
          <a:p>
            <a:fld id="{E0649404-AEEE-4B4E-B616-1BC6E4EEEF5D}" type="slidenum">
              <a:rPr lang="en-GB" smtClean="0"/>
              <a:t>9</a:t>
            </a:fld>
            <a:endParaRPr lang="en-GB"/>
          </a:p>
        </p:txBody>
      </p:sp>
    </p:spTree>
    <p:extLst>
      <p:ext uri="{BB962C8B-B14F-4D97-AF65-F5344CB8AC3E}">
        <p14:creationId xmlns:p14="http://schemas.microsoft.com/office/powerpoint/2010/main" val="935246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Event Holding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8F9523-551E-0142-9D19-344D0575BD5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66"/>
            <a:ext cx="9144000" cy="5142634"/>
          </a:xfrm>
          <a:prstGeom prst="rect">
            <a:avLst/>
          </a:prstGeom>
        </p:spPr>
      </p:pic>
      <p:sp>
        <p:nvSpPr>
          <p:cNvPr id="3" name="Text Placeholder 2"/>
          <p:cNvSpPr>
            <a:spLocks noGrp="1"/>
          </p:cNvSpPr>
          <p:nvPr>
            <p:ph type="body" sz="quarter" idx="12" hasCustomPrompt="1"/>
          </p:nvPr>
        </p:nvSpPr>
        <p:spPr>
          <a:xfrm>
            <a:off x="250826" y="2326924"/>
            <a:ext cx="7308923" cy="519694"/>
          </a:xfrm>
          <a:prstGeom prst="rect">
            <a:avLst/>
          </a:prstGeom>
        </p:spPr>
        <p:txBody>
          <a:bodyPr lIns="0" anchor="b" anchorCtr="0">
            <a:noAutofit/>
          </a:bodyPr>
          <a:lstStyle>
            <a:lvl1pPr marL="0" marR="0" indent="0" algn="l" defTabSz="914400" rtl="0" eaLnBrk="1" fontAlgn="auto" latinLnBrk="0" hangingPunct="1">
              <a:lnSpc>
                <a:spcPct val="100000"/>
              </a:lnSpc>
              <a:spcBef>
                <a:spcPct val="0"/>
              </a:spcBef>
              <a:spcAft>
                <a:spcPts val="0"/>
              </a:spcAft>
              <a:buClr>
                <a:schemeClr val="bg1">
                  <a:lumMod val="65000"/>
                </a:schemeClr>
              </a:buClr>
              <a:buSzPct val="100000"/>
              <a:buFont typeface="Calibri" panose="020F0502020204030204" pitchFamily="34" charset="0"/>
              <a:buNone/>
              <a:tabLst/>
              <a:defRPr lang="en-US" sz="2800" b="1" kern="1200" dirty="0">
                <a:solidFill>
                  <a:schemeClr val="tx1"/>
                </a:solidFill>
                <a:latin typeface="Arial" panose="020B0604020202020204" pitchFamily="34" charset="0"/>
                <a:ea typeface="+mj-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Event Name</a:t>
            </a:r>
          </a:p>
        </p:txBody>
      </p:sp>
      <p:sp>
        <p:nvSpPr>
          <p:cNvPr id="22" name="Text Placeholder 4">
            <a:extLst>
              <a:ext uri="{FF2B5EF4-FFF2-40B4-BE49-F238E27FC236}">
                <a16:creationId xmlns:a16="http://schemas.microsoft.com/office/drawing/2014/main" id="{C9034874-11D5-DA4F-9B23-34D9DE8C6D01}"/>
              </a:ext>
            </a:extLst>
          </p:cNvPr>
          <p:cNvSpPr>
            <a:spLocks noGrp="1"/>
          </p:cNvSpPr>
          <p:nvPr>
            <p:ph type="body" sz="quarter" idx="14" hasCustomPrompt="1"/>
          </p:nvPr>
        </p:nvSpPr>
        <p:spPr>
          <a:xfrm>
            <a:off x="250826" y="2897418"/>
            <a:ext cx="7308923" cy="306684"/>
          </a:xfrm>
          <a:prstGeom prst="rect">
            <a:avLst/>
          </a:prstGeom>
        </p:spPr>
        <p:txBody>
          <a:bodyPr lIns="0">
            <a:noAutofit/>
          </a:bodyPr>
          <a:lstStyle>
            <a:lvl1pPr marL="216000" marR="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lang="en-US" sz="1400" kern="1200" baseline="0" dirty="0" smtClean="0">
                <a:solidFill>
                  <a:schemeClr val="bg1">
                    <a:lumMod val="50000"/>
                  </a:schemeClr>
                </a:solidFill>
                <a:latin typeface="Arial" panose="020B0604020202020204" pitchFamily="34" charset="0"/>
                <a:ea typeface="+mn-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Date of event</a:t>
            </a:r>
          </a:p>
        </p:txBody>
      </p:sp>
      <p:pic>
        <p:nvPicPr>
          <p:cNvPr id="10" name="Graphic 9">
            <a:extLst>
              <a:ext uri="{FF2B5EF4-FFF2-40B4-BE49-F238E27FC236}">
                <a16:creationId xmlns:a16="http://schemas.microsoft.com/office/drawing/2014/main" id="{A24730BF-C0CE-5241-87D1-096A20F0AEB5}"/>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0825" y="1542199"/>
            <a:ext cx="1521268" cy="633074"/>
          </a:xfrm>
          <a:prstGeom prst="rect">
            <a:avLst/>
          </a:prstGeom>
        </p:spPr>
      </p:pic>
    </p:spTree>
    <p:extLst>
      <p:ext uri="{BB962C8B-B14F-4D97-AF65-F5344CB8AC3E}">
        <p14:creationId xmlns:p14="http://schemas.microsoft.com/office/powerpoint/2010/main" val="1864588905"/>
      </p:ext>
    </p:extLst>
  </p:cSld>
  <p:clrMapOvr>
    <a:masterClrMapping/>
  </p:clrMapOvr>
  <p:extLst>
    <p:ext uri="{DCECCB84-F9BA-43D5-87BE-67443E8EF086}">
      <p15:sldGuideLst xmlns:p15="http://schemas.microsoft.com/office/powerpoint/2012/main">
        <p15:guide id="1" pos="158">
          <p15:clr>
            <a:srgbClr val="FBAE40"/>
          </p15:clr>
        </p15:guide>
        <p15:guide id="2" orient="horz" pos="826">
          <p15:clr>
            <a:srgbClr val="FBAE40"/>
          </p15:clr>
        </p15:guide>
        <p15:guide id="3" pos="5602">
          <p15:clr>
            <a:srgbClr val="FBAE40"/>
          </p15:clr>
        </p15:guide>
        <p15:guide id="4" pos="539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imple transitions slide v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35BC928-9BC5-F248-A7F3-3734723B880A}"/>
              </a:ext>
            </a:extLst>
          </p:cNvPr>
          <p:cNvSpPr/>
          <p:nvPr userDrawn="1"/>
        </p:nvSpPr>
        <p:spPr>
          <a:xfrm>
            <a:off x="0" y="0"/>
            <a:ext cx="9144000" cy="5143500"/>
          </a:xfrm>
          <a:prstGeom prst="rect">
            <a:avLst/>
          </a:prstGeom>
          <a:solidFill>
            <a:srgbClr val="004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Segoe UI" panose="020B0502040204020203" pitchFamily="34" charset="0"/>
              <a:cs typeface="Segoe UI" panose="020B0502040204020203" pitchFamily="34" charset="0"/>
            </a:endParaRPr>
          </a:p>
        </p:txBody>
      </p:sp>
      <p:sp>
        <p:nvSpPr>
          <p:cNvPr id="7" name="Text Placeholder 3">
            <a:extLst>
              <a:ext uri="{FF2B5EF4-FFF2-40B4-BE49-F238E27FC236}">
                <a16:creationId xmlns:a16="http://schemas.microsoft.com/office/drawing/2014/main" id="{9F86AF94-3E0F-B442-BFFF-6EE66DBC5A4B}"/>
              </a:ext>
            </a:extLst>
          </p:cNvPr>
          <p:cNvSpPr>
            <a:spLocks noGrp="1"/>
          </p:cNvSpPr>
          <p:nvPr>
            <p:ph type="body" sz="quarter" idx="12" hasCustomPrompt="1"/>
          </p:nvPr>
        </p:nvSpPr>
        <p:spPr>
          <a:xfrm>
            <a:off x="250825" y="448299"/>
            <a:ext cx="8642350" cy="4379969"/>
          </a:xfrm>
          <a:prstGeom prst="rect">
            <a:avLst/>
          </a:prstGeom>
        </p:spPr>
        <p:txBody>
          <a:bodyPr lIns="0" tIns="0" rIns="0" bIns="0" anchor="ctr" anchorCtr="0">
            <a:noAutofit/>
          </a:bodyPr>
          <a:lstStyle>
            <a:lvl1pPr marL="0" marR="0" indent="0" algn="ctr" defTabSz="914400" rtl="0" eaLnBrk="1" fontAlgn="auto" latinLnBrk="0" hangingPunct="1">
              <a:lnSpc>
                <a:spcPct val="100000"/>
              </a:lnSpc>
              <a:spcBef>
                <a:spcPts val="0"/>
              </a:spcBef>
              <a:spcAft>
                <a:spcPts val="0"/>
              </a:spcAft>
              <a:buClr>
                <a:schemeClr val="bg1">
                  <a:lumMod val="65000"/>
                </a:schemeClr>
              </a:buClr>
              <a:buSzPct val="100000"/>
              <a:buFont typeface="Calibri" panose="020F0502020204030204" pitchFamily="34" charset="0"/>
              <a:buNone/>
              <a:tabLst/>
              <a:defRPr lang="en-US" sz="2800" b="1" kern="1200" baseline="0" dirty="0">
                <a:solidFill>
                  <a:schemeClr val="bg1"/>
                </a:solidFill>
                <a:uFill>
                  <a:solidFill>
                    <a:schemeClr val="tx2"/>
                  </a:solidFill>
                </a:u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
                <a:schemeClr val="bg1">
                  <a:lumMod val="65000"/>
                </a:schemeClr>
              </a:buClr>
              <a:buSzPct val="100000"/>
              <a:buFont typeface="Calibri" panose="020F0502020204030204" pitchFamily="34" charset="0"/>
              <a:buNone/>
              <a:tabLst/>
              <a:defRPr/>
            </a:pPr>
            <a:r>
              <a:rPr lang="en-US" dirty="0"/>
              <a:t>Simple transition slide v2</a:t>
            </a:r>
          </a:p>
        </p:txBody>
      </p:sp>
      <p:pic>
        <p:nvPicPr>
          <p:cNvPr id="4" name="Picture 3">
            <a:extLst>
              <a:ext uri="{FF2B5EF4-FFF2-40B4-BE49-F238E27FC236}">
                <a16:creationId xmlns:a16="http://schemas.microsoft.com/office/drawing/2014/main" id="{00B55C91-93F2-D146-9C15-835D87D2F42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1175" y="231001"/>
            <a:ext cx="522000" cy="217298"/>
          </a:xfrm>
          <a:prstGeom prst="rect">
            <a:avLst/>
          </a:prstGeom>
        </p:spPr>
      </p:pic>
      <p:sp>
        <p:nvSpPr>
          <p:cNvPr id="6" name="Footer Placeholder 11">
            <a:extLst>
              <a:ext uri="{FF2B5EF4-FFF2-40B4-BE49-F238E27FC236}">
                <a16:creationId xmlns:a16="http://schemas.microsoft.com/office/drawing/2014/main" id="{B142D6C9-BFEE-744C-8EC2-8EA2C369A31E}"/>
              </a:ext>
            </a:extLst>
          </p:cNvPr>
          <p:cNvSpPr txBox="1">
            <a:spLocks/>
          </p:cNvSpPr>
          <p:nvPr userDrawn="1"/>
        </p:nvSpPr>
        <p:spPr>
          <a:xfrm>
            <a:off x="7725513"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bg1"/>
                </a:solidFill>
                <a:effectLst/>
                <a:latin typeface="Arial" panose="020B0604020202020204" pitchFamily="34" charset="0"/>
                <a:ea typeface="+mn-ea"/>
                <a:cs typeface="Arial" panose="020B0604020202020204" pitchFamily="34" charset="0"/>
              </a:rPr>
              <a:t>Page </a:t>
            </a:r>
            <a:fld id="{DF463BBC-3631-0E47-99CF-9B840D4BCF9B}" type="slidenum">
              <a:rPr lang="en-US" sz="550" b="0" kern="1200" smtClean="0">
                <a:solidFill>
                  <a:schemeClr val="bg1"/>
                </a:solidFill>
                <a:effectLst/>
                <a:latin typeface="Arial" panose="020B0604020202020204" pitchFamily="34" charset="0"/>
                <a:ea typeface="+mn-ea"/>
                <a:cs typeface="Arial" panose="020B0604020202020204" pitchFamily="34" charset="0"/>
              </a:rPr>
              <a:t>‹#›</a:t>
            </a:fld>
            <a:endParaRPr lang="en-GB" sz="550" b="0" dirty="0">
              <a:solidFill>
                <a:schemeClr val="bg1"/>
              </a:solidFill>
              <a:latin typeface="Arial" panose="020B0604020202020204" pitchFamily="34" charset="0"/>
              <a:cs typeface="Arial" panose="020B0604020202020204" pitchFamily="34" charset="0"/>
            </a:endParaRPr>
          </a:p>
        </p:txBody>
      </p:sp>
      <p:sp>
        <p:nvSpPr>
          <p:cNvPr id="9" name="Footer Placeholder 11">
            <a:extLst>
              <a:ext uri="{FF2B5EF4-FFF2-40B4-BE49-F238E27FC236}">
                <a16:creationId xmlns:a16="http://schemas.microsoft.com/office/drawing/2014/main" id="{9E7AB45F-C5E5-BF4D-B6F9-17E9DB13D747}"/>
              </a:ext>
            </a:extLst>
          </p:cNvPr>
          <p:cNvSpPr txBox="1">
            <a:spLocks/>
          </p:cNvSpPr>
          <p:nvPr userDrawn="1"/>
        </p:nvSpPr>
        <p:spPr>
          <a:xfrm>
            <a:off x="250825"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bg1"/>
                </a:solidFill>
                <a:effectLst/>
                <a:latin typeface="Arial" panose="020B0604020202020204" pitchFamily="34" charset="0"/>
                <a:ea typeface="+mn-ea"/>
                <a:cs typeface="Arial" panose="020B0604020202020204" pitchFamily="34" charset="0"/>
              </a:rPr>
              <a:t>IEA 2024. CC BY 4.0. </a:t>
            </a:r>
            <a:endParaRPr lang="en-GB" sz="550" b="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1653868"/>
      </p:ext>
    </p:extLst>
  </p:cSld>
  <p:clrMapOvr>
    <a:masterClrMapping/>
  </p:clrMapOvr>
  <p:extLst>
    <p:ext uri="{DCECCB84-F9BA-43D5-87BE-67443E8EF086}">
      <p15:sldGuideLst xmlns:p15="http://schemas.microsoft.com/office/powerpoint/2012/main">
        <p15:guide id="1" pos="158">
          <p15:clr>
            <a:srgbClr val="FBAE40"/>
          </p15:clr>
        </p15:guide>
        <p15:guide id="2" pos="539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Text Placeholder 2"/>
          <p:cNvSpPr>
            <a:spLocks noGrp="1"/>
          </p:cNvSpPr>
          <p:nvPr>
            <p:ph type="body" sz="quarter" idx="12" hasCustomPrompt="1"/>
          </p:nvPr>
        </p:nvSpPr>
        <p:spPr>
          <a:xfrm>
            <a:off x="250825" y="2326924"/>
            <a:ext cx="8316913" cy="519694"/>
          </a:xfrm>
          <a:prstGeom prst="rect">
            <a:avLst/>
          </a:prstGeom>
        </p:spPr>
        <p:txBody>
          <a:bodyPr lIns="0" anchor="b" anchorCtr="0">
            <a:noAutofit/>
          </a:bodyPr>
          <a:lstStyle>
            <a:lvl1pPr marL="0" marR="0" indent="0" algn="l" defTabSz="914400" rtl="0" eaLnBrk="1" fontAlgn="auto" latinLnBrk="0" hangingPunct="1">
              <a:lnSpc>
                <a:spcPct val="100000"/>
              </a:lnSpc>
              <a:spcBef>
                <a:spcPct val="0"/>
              </a:spcBef>
              <a:spcAft>
                <a:spcPts val="0"/>
              </a:spcAft>
              <a:buClr>
                <a:schemeClr val="bg1">
                  <a:lumMod val="65000"/>
                </a:schemeClr>
              </a:buClr>
              <a:buSzPct val="100000"/>
              <a:buFont typeface="Calibri" panose="020F0502020204030204" pitchFamily="34" charset="0"/>
              <a:buNone/>
              <a:tabLst/>
              <a:defRPr lang="en-US" sz="2800" b="1" kern="1200" dirty="0">
                <a:solidFill>
                  <a:schemeClr val="tx1"/>
                </a:solidFill>
                <a:latin typeface="Arial" panose="020B0604020202020204" pitchFamily="34" charset="0"/>
                <a:ea typeface="+mj-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Presentation Title</a:t>
            </a:r>
          </a:p>
        </p:txBody>
      </p:sp>
      <p:sp>
        <p:nvSpPr>
          <p:cNvPr id="5" name="Text Placeholder 4"/>
          <p:cNvSpPr>
            <a:spLocks noGrp="1"/>
          </p:cNvSpPr>
          <p:nvPr>
            <p:ph type="body" sz="quarter" idx="13" hasCustomPrompt="1"/>
          </p:nvPr>
        </p:nvSpPr>
        <p:spPr>
          <a:xfrm>
            <a:off x="250826" y="2857662"/>
            <a:ext cx="8316912" cy="306684"/>
          </a:xfrm>
          <a:prstGeom prst="rect">
            <a:avLst/>
          </a:prstGeom>
        </p:spPr>
        <p:txBody>
          <a:bodyPr lIns="0">
            <a:noAutofit/>
          </a:bodyPr>
          <a:lstStyle>
            <a:lvl1pPr marL="216000" marR="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lang="en-US" sz="1400" kern="1200" baseline="0" dirty="0" smtClean="0">
                <a:solidFill>
                  <a:schemeClr val="bg1">
                    <a:lumMod val="50000"/>
                  </a:schemeClr>
                </a:solidFill>
                <a:latin typeface="Arial" panose="020B0604020202020204" pitchFamily="34" charset="0"/>
                <a:ea typeface="+mn-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Name of presenter</a:t>
            </a:r>
          </a:p>
        </p:txBody>
      </p:sp>
      <p:pic>
        <p:nvPicPr>
          <p:cNvPr id="19" name="Graphic 18">
            <a:extLst>
              <a:ext uri="{FF2B5EF4-FFF2-40B4-BE49-F238E27FC236}">
                <a16:creationId xmlns:a16="http://schemas.microsoft.com/office/drawing/2014/main" id="{A22A76E3-FACB-144E-89F4-0207A42AFBEB}"/>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200000">
            <a:off x="8243583" y="734937"/>
            <a:ext cx="917611" cy="269300"/>
          </a:xfrm>
          <a:prstGeom prst="rect">
            <a:avLst/>
          </a:prstGeom>
        </p:spPr>
      </p:pic>
      <p:sp>
        <p:nvSpPr>
          <p:cNvPr id="22" name="Text Placeholder 4">
            <a:extLst>
              <a:ext uri="{FF2B5EF4-FFF2-40B4-BE49-F238E27FC236}">
                <a16:creationId xmlns:a16="http://schemas.microsoft.com/office/drawing/2014/main" id="{C9034874-11D5-DA4F-9B23-34D9DE8C6D01}"/>
              </a:ext>
            </a:extLst>
          </p:cNvPr>
          <p:cNvSpPr>
            <a:spLocks noGrp="1"/>
          </p:cNvSpPr>
          <p:nvPr>
            <p:ph type="body" sz="quarter" idx="14" hasCustomPrompt="1"/>
          </p:nvPr>
        </p:nvSpPr>
        <p:spPr>
          <a:xfrm>
            <a:off x="250826" y="3160965"/>
            <a:ext cx="8316912" cy="306684"/>
          </a:xfrm>
          <a:prstGeom prst="rect">
            <a:avLst/>
          </a:prstGeom>
        </p:spPr>
        <p:txBody>
          <a:bodyPr lIns="0">
            <a:noAutofit/>
          </a:bodyPr>
          <a:lstStyle>
            <a:lvl1pPr marL="216000" marR="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lang="en-US" sz="1400" kern="1200" baseline="0" dirty="0" smtClean="0">
                <a:solidFill>
                  <a:schemeClr val="bg1">
                    <a:lumMod val="50000"/>
                  </a:schemeClr>
                </a:solidFill>
                <a:latin typeface="Arial" panose="020B0604020202020204" pitchFamily="34" charset="0"/>
                <a:ea typeface="+mn-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Location &amp; date of presentation</a:t>
            </a:r>
          </a:p>
        </p:txBody>
      </p:sp>
      <p:pic>
        <p:nvPicPr>
          <p:cNvPr id="10" name="Graphic 9">
            <a:extLst>
              <a:ext uri="{FF2B5EF4-FFF2-40B4-BE49-F238E27FC236}">
                <a16:creationId xmlns:a16="http://schemas.microsoft.com/office/drawing/2014/main" id="{A24730BF-C0CE-5241-87D1-096A20F0AEB5}"/>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0825" y="1542199"/>
            <a:ext cx="1521268" cy="633074"/>
          </a:xfrm>
          <a:prstGeom prst="rect">
            <a:avLst/>
          </a:prstGeom>
        </p:spPr>
      </p:pic>
      <p:sp>
        <p:nvSpPr>
          <p:cNvPr id="7" name="Footer Placeholder 11">
            <a:extLst>
              <a:ext uri="{FF2B5EF4-FFF2-40B4-BE49-F238E27FC236}">
                <a16:creationId xmlns:a16="http://schemas.microsoft.com/office/drawing/2014/main" id="{C2E5FB71-DFE3-B444-A769-C71490AF1071}"/>
              </a:ext>
            </a:extLst>
          </p:cNvPr>
          <p:cNvSpPr txBox="1">
            <a:spLocks/>
          </p:cNvSpPr>
          <p:nvPr userDrawn="1"/>
        </p:nvSpPr>
        <p:spPr>
          <a:xfrm>
            <a:off x="7725513"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Page </a:t>
            </a:r>
            <a:fld id="{DF463BBC-3631-0E47-99CF-9B840D4BCF9B}" type="slidenum">
              <a:rPr lang="en-US" sz="550" b="0" kern="1200" smtClean="0">
                <a:solidFill>
                  <a:schemeClr val="tx1">
                    <a:tint val="75000"/>
                  </a:schemeClr>
                </a:solidFill>
                <a:effectLst/>
                <a:latin typeface="Arial" panose="020B0604020202020204" pitchFamily="34" charset="0"/>
                <a:ea typeface="+mn-ea"/>
                <a:cs typeface="Arial" panose="020B0604020202020204" pitchFamily="34" charset="0"/>
              </a:rPr>
              <a:t>‹#›</a:t>
            </a:fld>
            <a:endParaRPr lang="en-GB" sz="550" b="0" dirty="0">
              <a:solidFill>
                <a:srgbClr val="000000">
                  <a:tint val="7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7537838"/>
      </p:ext>
    </p:extLst>
  </p:cSld>
  <p:clrMapOvr>
    <a:masterClrMapping/>
  </p:clrMapOvr>
  <p:extLst>
    <p:ext uri="{DCECCB84-F9BA-43D5-87BE-67443E8EF086}">
      <p15:sldGuideLst xmlns:p15="http://schemas.microsoft.com/office/powerpoint/2012/main">
        <p15:guide id="1" pos="158" userDrawn="1">
          <p15:clr>
            <a:srgbClr val="FBAE40"/>
          </p15:clr>
        </p15:guide>
        <p15:guide id="2" orient="horz" pos="826" userDrawn="1">
          <p15:clr>
            <a:srgbClr val="FBAE40"/>
          </p15:clr>
        </p15:guide>
        <p15:guide id="3" pos="5602" userDrawn="1">
          <p15:clr>
            <a:srgbClr val="FBAE40"/>
          </p15:clr>
        </p15:guide>
        <p15:guide id="4" pos="539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Graph and Key Poin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4C7B6C7-20A7-0644-AFFD-0DC74CEEAA6B}"/>
              </a:ext>
            </a:extLst>
          </p:cNvPr>
          <p:cNvSpPr>
            <a:spLocks noGrp="1"/>
          </p:cNvSpPr>
          <p:nvPr>
            <p:ph type="body" sz="quarter" idx="12" hasCustomPrompt="1"/>
          </p:nvPr>
        </p:nvSpPr>
        <p:spPr>
          <a:xfrm>
            <a:off x="250825" y="163489"/>
            <a:ext cx="7993289" cy="392239"/>
          </a:xfrm>
          <a:prstGeom prst="rect">
            <a:avLst/>
          </a:prstGeom>
        </p:spPr>
        <p:txBody>
          <a:bodyPr lIns="0" tIns="0" rIns="0" bIns="0">
            <a:noAutofit/>
          </a:bodyPr>
          <a:lstStyle>
            <a:lvl1pPr marL="0" indent="0">
              <a:spcBef>
                <a:spcPts val="0"/>
              </a:spcBef>
              <a:buNone/>
              <a:defRPr lang="en-US" sz="1900" b="1" kern="1200" baseline="0" dirty="0">
                <a:solidFill>
                  <a:schemeClr val="tx1"/>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Title – one line</a:t>
            </a:r>
          </a:p>
        </p:txBody>
      </p:sp>
      <p:sp>
        <p:nvSpPr>
          <p:cNvPr id="14" name="Text Placeholder 3">
            <a:extLst>
              <a:ext uri="{FF2B5EF4-FFF2-40B4-BE49-F238E27FC236}">
                <a16:creationId xmlns:a16="http://schemas.microsoft.com/office/drawing/2014/main" id="{83349B83-1EFF-784E-93D0-021CF6186D9A}"/>
              </a:ext>
            </a:extLst>
          </p:cNvPr>
          <p:cNvSpPr>
            <a:spLocks noGrp="1"/>
          </p:cNvSpPr>
          <p:nvPr>
            <p:ph type="body" sz="quarter" idx="13" hasCustomPrompt="1"/>
          </p:nvPr>
        </p:nvSpPr>
        <p:spPr>
          <a:xfrm>
            <a:off x="250825" y="4379883"/>
            <a:ext cx="8642350" cy="434767"/>
          </a:xfrm>
          <a:prstGeom prst="rect">
            <a:avLst/>
          </a:prstGeom>
        </p:spPr>
        <p:txBody>
          <a:bodyPr lIns="0" tIns="0" bIns="72000" anchor="ctr">
            <a:noAutofit/>
          </a:bodyPr>
          <a:lstStyle>
            <a:lvl1pPr marL="0" indent="0" algn="ctr">
              <a:spcBef>
                <a:spcPts val="0"/>
              </a:spcBef>
              <a:buNone/>
              <a:defRPr lang="en-US" sz="1200" b="1" kern="1200" baseline="0" dirty="0">
                <a:solidFill>
                  <a:schemeClr val="tx1"/>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Key point</a:t>
            </a:r>
          </a:p>
        </p:txBody>
      </p:sp>
      <p:sp>
        <p:nvSpPr>
          <p:cNvPr id="19" name="Text Placeholder 18">
            <a:extLst>
              <a:ext uri="{FF2B5EF4-FFF2-40B4-BE49-F238E27FC236}">
                <a16:creationId xmlns:a16="http://schemas.microsoft.com/office/drawing/2014/main" id="{9246A33C-4CCA-D94F-B63F-FDDF33C59417}"/>
              </a:ext>
            </a:extLst>
          </p:cNvPr>
          <p:cNvSpPr>
            <a:spLocks noGrp="1"/>
          </p:cNvSpPr>
          <p:nvPr>
            <p:ph type="body" sz="quarter" idx="14" hasCustomPrompt="1"/>
          </p:nvPr>
        </p:nvSpPr>
        <p:spPr>
          <a:xfrm>
            <a:off x="250825" y="669475"/>
            <a:ext cx="8642350" cy="284370"/>
          </a:xfrm>
          <a:prstGeom prst="rect">
            <a:avLst/>
          </a:prstGeom>
        </p:spPr>
        <p:txBody>
          <a:bodyPr lIns="0"/>
          <a:lstStyle>
            <a:lvl1pPr marL="0" indent="0" algn="ctr">
              <a:spcBef>
                <a:spcPts val="0"/>
              </a:spcBef>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Graph title, centered</a:t>
            </a:r>
          </a:p>
        </p:txBody>
      </p:sp>
      <p:sp>
        <p:nvSpPr>
          <p:cNvPr id="6" name="Rectangle 5">
            <a:extLst>
              <a:ext uri="{FF2B5EF4-FFF2-40B4-BE49-F238E27FC236}">
                <a16:creationId xmlns:a16="http://schemas.microsoft.com/office/drawing/2014/main" id="{F40A98B3-082B-774A-9572-CF25819A0B82}"/>
              </a:ext>
            </a:extLst>
          </p:cNvPr>
          <p:cNvSpPr/>
          <p:nvPr userDrawn="1"/>
        </p:nvSpPr>
        <p:spPr>
          <a:xfrm>
            <a:off x="250825" y="576000"/>
            <a:ext cx="8642350" cy="4277552"/>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Segoe UI" panose="020B0502040204020203" pitchFamily="34" charset="0"/>
              <a:cs typeface="Segoe UI" panose="020B0502040204020203" pitchFamily="34" charset="0"/>
            </a:endParaRPr>
          </a:p>
        </p:txBody>
      </p:sp>
      <p:pic>
        <p:nvPicPr>
          <p:cNvPr id="11" name="Graphic 10">
            <a:extLst>
              <a:ext uri="{FF2B5EF4-FFF2-40B4-BE49-F238E27FC236}">
                <a16:creationId xmlns:a16="http://schemas.microsoft.com/office/drawing/2014/main" id="{5BC6A219-A130-4648-B363-F5ABAB9D8598}"/>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
        <p:nvSpPr>
          <p:cNvPr id="7" name="Rectangle 6">
            <a:extLst>
              <a:ext uri="{FF2B5EF4-FFF2-40B4-BE49-F238E27FC236}">
                <a16:creationId xmlns:a16="http://schemas.microsoft.com/office/drawing/2014/main" id="{185E2FE6-DF00-CF4E-9C6E-0A053A04CB2A}"/>
              </a:ext>
            </a:extLst>
          </p:cNvPr>
          <p:cNvSpPr/>
          <p:nvPr userDrawn="1"/>
        </p:nvSpPr>
        <p:spPr>
          <a:xfrm>
            <a:off x="3362917" y="4840464"/>
            <a:ext cx="2418166" cy="25200"/>
          </a:xfrm>
          <a:prstGeom prst="rect">
            <a:avLst/>
          </a:prstGeom>
          <a:solidFill>
            <a:srgbClr val="0044FF"/>
          </a:solidFill>
          <a:ln w="6350">
            <a:solidFill>
              <a:srgbClr val="0044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77405737"/>
      </p:ext>
    </p:extLst>
  </p:cSld>
  <p:clrMapOvr>
    <a:masterClrMapping/>
  </p:clrMapOvr>
  <p:extLst>
    <p:ext uri="{DCECCB84-F9BA-43D5-87BE-67443E8EF086}">
      <p15:sldGuideLst xmlns:p15="http://schemas.microsoft.com/office/powerpoint/2012/main">
        <p15:guide id="1" pos="158" userDrawn="1">
          <p15:clr>
            <a:srgbClr val="FBAE40"/>
          </p15:clr>
        </p15:guide>
        <p15:guide id="2" pos="5602" userDrawn="1">
          <p15:clr>
            <a:srgbClr val="FBAE40"/>
          </p15:clr>
        </p15:guide>
        <p15:guide id="3" orient="horz" pos="100" userDrawn="1">
          <p15:clr>
            <a:srgbClr val="FBAE40"/>
          </p15:clr>
        </p15:guide>
        <p15:guide id="4" pos="539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Graph and No Key Poin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4C7B6C7-20A7-0644-AFFD-0DC74CEEAA6B}"/>
              </a:ext>
            </a:extLst>
          </p:cNvPr>
          <p:cNvSpPr>
            <a:spLocks noGrp="1"/>
          </p:cNvSpPr>
          <p:nvPr>
            <p:ph type="body" sz="quarter" idx="12" hasCustomPrompt="1"/>
          </p:nvPr>
        </p:nvSpPr>
        <p:spPr>
          <a:xfrm>
            <a:off x="250825" y="163489"/>
            <a:ext cx="7993289" cy="392239"/>
          </a:xfrm>
          <a:prstGeom prst="rect">
            <a:avLst/>
          </a:prstGeom>
        </p:spPr>
        <p:txBody>
          <a:bodyPr lIns="0" tIns="0" rIns="0" bIns="0">
            <a:noAutofit/>
          </a:bodyPr>
          <a:lstStyle>
            <a:lvl1pPr marL="0" indent="0">
              <a:spcBef>
                <a:spcPts val="0"/>
              </a:spcBef>
              <a:buNone/>
              <a:defRPr lang="en-US" sz="1900" b="1" kern="1200" baseline="0" dirty="0">
                <a:solidFill>
                  <a:schemeClr val="tx1"/>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Title – one line</a:t>
            </a:r>
          </a:p>
        </p:txBody>
      </p:sp>
      <p:sp>
        <p:nvSpPr>
          <p:cNvPr id="19" name="Text Placeholder 18">
            <a:extLst>
              <a:ext uri="{FF2B5EF4-FFF2-40B4-BE49-F238E27FC236}">
                <a16:creationId xmlns:a16="http://schemas.microsoft.com/office/drawing/2014/main" id="{9246A33C-4CCA-D94F-B63F-FDDF33C59417}"/>
              </a:ext>
            </a:extLst>
          </p:cNvPr>
          <p:cNvSpPr>
            <a:spLocks noGrp="1"/>
          </p:cNvSpPr>
          <p:nvPr>
            <p:ph type="body" sz="quarter" idx="14" hasCustomPrompt="1"/>
          </p:nvPr>
        </p:nvSpPr>
        <p:spPr>
          <a:xfrm>
            <a:off x="250825" y="669475"/>
            <a:ext cx="8642350" cy="284370"/>
          </a:xfrm>
          <a:prstGeom prst="rect">
            <a:avLst/>
          </a:prstGeom>
        </p:spPr>
        <p:txBody>
          <a:bodyPr lIns="0"/>
          <a:lstStyle>
            <a:lvl1pPr marL="0" indent="0" algn="ctr">
              <a:spcBef>
                <a:spcPts val="0"/>
              </a:spcBef>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Graph title, centered</a:t>
            </a:r>
          </a:p>
        </p:txBody>
      </p:sp>
      <p:sp>
        <p:nvSpPr>
          <p:cNvPr id="6" name="Rectangle 5">
            <a:extLst>
              <a:ext uri="{FF2B5EF4-FFF2-40B4-BE49-F238E27FC236}">
                <a16:creationId xmlns:a16="http://schemas.microsoft.com/office/drawing/2014/main" id="{F40A98B3-082B-774A-9572-CF25819A0B82}"/>
              </a:ext>
            </a:extLst>
          </p:cNvPr>
          <p:cNvSpPr/>
          <p:nvPr userDrawn="1"/>
        </p:nvSpPr>
        <p:spPr>
          <a:xfrm>
            <a:off x="250825" y="576000"/>
            <a:ext cx="8642350" cy="4262236"/>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Segoe UI" panose="020B0502040204020203" pitchFamily="34" charset="0"/>
              <a:cs typeface="Segoe UI" panose="020B0502040204020203" pitchFamily="34" charset="0"/>
            </a:endParaRPr>
          </a:p>
        </p:txBody>
      </p:sp>
      <p:pic>
        <p:nvPicPr>
          <p:cNvPr id="7" name="Graphic 6">
            <a:extLst>
              <a:ext uri="{FF2B5EF4-FFF2-40B4-BE49-F238E27FC236}">
                <a16:creationId xmlns:a16="http://schemas.microsoft.com/office/drawing/2014/main" id="{DB09F562-73F0-B74E-9D0B-A9A3CB8E23E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Tree>
    <p:extLst>
      <p:ext uri="{BB962C8B-B14F-4D97-AF65-F5344CB8AC3E}">
        <p14:creationId xmlns:p14="http://schemas.microsoft.com/office/powerpoint/2010/main" val="3120141975"/>
      </p:ext>
    </p:extLst>
  </p:cSld>
  <p:clrMapOvr>
    <a:masterClrMapping/>
  </p:clrMapOvr>
  <p:extLst>
    <p:ext uri="{DCECCB84-F9BA-43D5-87BE-67443E8EF086}">
      <p15:sldGuideLst xmlns:p15="http://schemas.microsoft.com/office/powerpoint/2012/main">
        <p15:guide id="1" pos="158">
          <p15:clr>
            <a:srgbClr val="FBAE40"/>
          </p15:clr>
        </p15:guide>
        <p15:guide id="2" pos="5602">
          <p15:clr>
            <a:srgbClr val="FBAE40"/>
          </p15:clr>
        </p15:guide>
        <p15:guide id="3" orient="horz" pos="100">
          <p15:clr>
            <a:srgbClr val="FBAE40"/>
          </p15:clr>
        </p15:guide>
        <p15:guide id="4" pos="539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ext (1 column)">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8441CA57-6943-9F41-9E1E-50E2F585B99E}"/>
              </a:ext>
            </a:extLst>
          </p:cNvPr>
          <p:cNvSpPr>
            <a:spLocks noGrp="1"/>
          </p:cNvSpPr>
          <p:nvPr>
            <p:ph type="body" sz="quarter" idx="12" hasCustomPrompt="1"/>
          </p:nvPr>
        </p:nvSpPr>
        <p:spPr>
          <a:xfrm>
            <a:off x="250825" y="164878"/>
            <a:ext cx="7993290" cy="434767"/>
          </a:xfrm>
          <a:prstGeom prst="rect">
            <a:avLst/>
          </a:prstGeom>
        </p:spPr>
        <p:txBody>
          <a:bodyPr lIns="0" tIns="0" rIns="0" bIns="0">
            <a:noAutofit/>
          </a:bodyPr>
          <a:lstStyle>
            <a:lvl1pPr marL="0" indent="0">
              <a:buNone/>
              <a:defRPr lang="en-US" sz="1900" b="1" kern="1200" baseline="0" dirty="0">
                <a:solidFill>
                  <a:schemeClr val="tx1"/>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Title – body text in one column</a:t>
            </a:r>
          </a:p>
        </p:txBody>
      </p:sp>
      <p:sp>
        <p:nvSpPr>
          <p:cNvPr id="5" name="Text Placeholder 4">
            <a:extLst>
              <a:ext uri="{FF2B5EF4-FFF2-40B4-BE49-F238E27FC236}">
                <a16:creationId xmlns:a16="http://schemas.microsoft.com/office/drawing/2014/main" id="{A26A7C0A-1BA5-C74C-BEC1-1A990858C7D9}"/>
              </a:ext>
            </a:extLst>
          </p:cNvPr>
          <p:cNvSpPr>
            <a:spLocks noGrp="1"/>
          </p:cNvSpPr>
          <p:nvPr>
            <p:ph type="body" sz="quarter" idx="13"/>
          </p:nvPr>
        </p:nvSpPr>
        <p:spPr>
          <a:xfrm>
            <a:off x="250825" y="787179"/>
            <a:ext cx="7993290" cy="3976207"/>
          </a:xfrm>
          <a:prstGeom prst="rect">
            <a:avLst/>
          </a:prstGeom>
        </p:spPr>
        <p:txBody>
          <a:bodyPr lIns="0"/>
          <a:lstStyle>
            <a:lvl1pPr marL="144000" indent="-144000">
              <a:spcBef>
                <a:spcPts val="1500"/>
              </a:spcBef>
              <a:spcAft>
                <a:spcPts val="0"/>
              </a:spcAft>
              <a:buClr>
                <a:schemeClr val="tx1"/>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a:spcBef>
                <a:spcPts val="500"/>
              </a:spcBef>
              <a:spcAft>
                <a:spcPts val="0"/>
              </a:spcAft>
              <a:buClr>
                <a:schemeClr val="tx1"/>
              </a:buClr>
              <a:defRPr sz="1400">
                <a:solidFill>
                  <a:schemeClr val="tx1"/>
                </a:solidFill>
                <a:latin typeface="Arial" panose="020B0604020202020204" pitchFamily="34" charset="0"/>
                <a:cs typeface="Arial" panose="020B0604020202020204" pitchFamily="34" charset="0"/>
              </a:defRPr>
            </a:lvl2pPr>
            <a:lvl3pPr marL="72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3pPr>
            <a:lvl4pPr marL="90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4pPr>
            <a:lvl5pPr marL="108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cxnSp>
        <p:nvCxnSpPr>
          <p:cNvPr id="10" name="Straight Connector 9">
            <a:extLst>
              <a:ext uri="{FF2B5EF4-FFF2-40B4-BE49-F238E27FC236}">
                <a16:creationId xmlns:a16="http://schemas.microsoft.com/office/drawing/2014/main" id="{F8450BA2-3CA5-A947-8BB1-EEE167E99331}"/>
              </a:ext>
            </a:extLst>
          </p:cNvPr>
          <p:cNvCxnSpPr>
            <a:cxnSpLocks/>
          </p:cNvCxnSpPr>
          <p:nvPr userDrawn="1"/>
        </p:nvCxnSpPr>
        <p:spPr>
          <a:xfrm flipV="1">
            <a:off x="250825" y="576000"/>
            <a:ext cx="8642350" cy="90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 name="Graphic 8">
            <a:extLst>
              <a:ext uri="{FF2B5EF4-FFF2-40B4-BE49-F238E27FC236}">
                <a16:creationId xmlns:a16="http://schemas.microsoft.com/office/drawing/2014/main" id="{1060A425-25A1-3443-A9BE-3F4ABC15874A}"/>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Tree>
    <p:extLst>
      <p:ext uri="{BB962C8B-B14F-4D97-AF65-F5344CB8AC3E}">
        <p14:creationId xmlns:p14="http://schemas.microsoft.com/office/powerpoint/2010/main" val="4213663072"/>
      </p:ext>
    </p:extLst>
  </p:cSld>
  <p:clrMapOvr>
    <a:masterClrMapping/>
  </p:clrMapOvr>
  <p:extLst>
    <p:ext uri="{DCECCB84-F9BA-43D5-87BE-67443E8EF086}">
      <p15:sldGuideLst xmlns:p15="http://schemas.microsoft.com/office/powerpoint/2012/main">
        <p15:guide id="1" orient="horz" pos="100" userDrawn="1">
          <p15:clr>
            <a:srgbClr val="FBAE40"/>
          </p15:clr>
        </p15:guide>
        <p15:guide id="2" pos="158" userDrawn="1">
          <p15:clr>
            <a:srgbClr val="FBAE40"/>
          </p15:clr>
        </p15:guide>
        <p15:guide id="3" orient="horz" pos="214" userDrawn="1">
          <p15:clr>
            <a:srgbClr val="FBAE40"/>
          </p15:clr>
        </p15:guide>
        <p15:guide id="4" pos="5602" userDrawn="1">
          <p15:clr>
            <a:srgbClr val="FBAE40"/>
          </p15:clr>
        </p15:guide>
        <p15:guide id="5" pos="539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two columns)">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8441CA57-6943-9F41-9E1E-50E2F585B99E}"/>
              </a:ext>
            </a:extLst>
          </p:cNvPr>
          <p:cNvSpPr>
            <a:spLocks noGrp="1"/>
          </p:cNvSpPr>
          <p:nvPr>
            <p:ph type="body" sz="quarter" idx="12" hasCustomPrompt="1"/>
          </p:nvPr>
        </p:nvSpPr>
        <p:spPr>
          <a:xfrm>
            <a:off x="250825" y="164878"/>
            <a:ext cx="7993289" cy="434767"/>
          </a:xfrm>
          <a:prstGeom prst="rect">
            <a:avLst/>
          </a:prstGeom>
        </p:spPr>
        <p:txBody>
          <a:bodyPr lIns="0" tIns="0" rIns="0" bIns="0">
            <a:noAutofit/>
          </a:bodyPr>
          <a:lstStyle>
            <a:lvl1pPr marL="0" indent="0">
              <a:buNone/>
              <a:defRPr lang="en-US" sz="1900" b="1" kern="1200" baseline="0" dirty="0">
                <a:solidFill>
                  <a:schemeClr val="tx1"/>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Title – body text in two columns</a:t>
            </a:r>
          </a:p>
        </p:txBody>
      </p:sp>
      <p:cxnSp>
        <p:nvCxnSpPr>
          <p:cNvPr id="10" name="Straight Connector 9">
            <a:extLst>
              <a:ext uri="{FF2B5EF4-FFF2-40B4-BE49-F238E27FC236}">
                <a16:creationId xmlns:a16="http://schemas.microsoft.com/office/drawing/2014/main" id="{F8450BA2-3CA5-A947-8BB1-EEE167E99331}"/>
              </a:ext>
            </a:extLst>
          </p:cNvPr>
          <p:cNvCxnSpPr>
            <a:cxnSpLocks/>
          </p:cNvCxnSpPr>
          <p:nvPr userDrawn="1"/>
        </p:nvCxnSpPr>
        <p:spPr>
          <a:xfrm flipV="1">
            <a:off x="250825" y="576000"/>
            <a:ext cx="8642350" cy="90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 name="Graphic 8">
            <a:extLst>
              <a:ext uri="{FF2B5EF4-FFF2-40B4-BE49-F238E27FC236}">
                <a16:creationId xmlns:a16="http://schemas.microsoft.com/office/drawing/2014/main" id="{1060A425-25A1-3443-A9BE-3F4ABC15874A}"/>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
        <p:nvSpPr>
          <p:cNvPr id="6" name="Text Placeholder 4">
            <a:extLst>
              <a:ext uri="{FF2B5EF4-FFF2-40B4-BE49-F238E27FC236}">
                <a16:creationId xmlns:a16="http://schemas.microsoft.com/office/drawing/2014/main" id="{BEF7B2F5-10F5-C24F-BEBF-8DC8B3E59801}"/>
              </a:ext>
            </a:extLst>
          </p:cNvPr>
          <p:cNvSpPr>
            <a:spLocks noGrp="1"/>
          </p:cNvSpPr>
          <p:nvPr>
            <p:ph type="body" sz="quarter" idx="13"/>
          </p:nvPr>
        </p:nvSpPr>
        <p:spPr>
          <a:xfrm>
            <a:off x="250825" y="787179"/>
            <a:ext cx="8642350" cy="3976207"/>
          </a:xfrm>
          <a:prstGeom prst="rect">
            <a:avLst/>
          </a:prstGeom>
        </p:spPr>
        <p:txBody>
          <a:bodyPr lIns="0" numCol="2" spcCol="180000"/>
          <a:lstStyle>
            <a:lvl1pPr marL="144000" indent="-144000">
              <a:spcBef>
                <a:spcPts val="1500"/>
              </a:spcBef>
              <a:spcAft>
                <a:spcPts val="0"/>
              </a:spcAft>
              <a:buClr>
                <a:schemeClr val="tx1"/>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a:spcBef>
                <a:spcPts val="500"/>
              </a:spcBef>
              <a:spcAft>
                <a:spcPts val="0"/>
              </a:spcAft>
              <a:buClr>
                <a:schemeClr val="tx1"/>
              </a:buClr>
              <a:defRPr sz="1400">
                <a:solidFill>
                  <a:schemeClr val="tx1"/>
                </a:solidFill>
                <a:latin typeface="Arial" panose="020B0604020202020204" pitchFamily="34" charset="0"/>
                <a:cs typeface="Arial" panose="020B0604020202020204" pitchFamily="34" charset="0"/>
              </a:defRPr>
            </a:lvl2pPr>
            <a:lvl3pPr marL="72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3pPr>
            <a:lvl4pPr marL="90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4pPr>
            <a:lvl5pPr marL="1080000" indent="-144000">
              <a:spcBef>
                <a:spcPts val="500"/>
              </a:spcBef>
              <a:spcAft>
                <a:spcPts val="0"/>
              </a:spcAft>
              <a:buClr>
                <a:schemeClr val="tx1"/>
              </a:buClr>
              <a:defRPr>
                <a:solidFill>
                  <a:schemeClr val="tx1"/>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538411631"/>
      </p:ext>
    </p:extLst>
  </p:cSld>
  <p:clrMapOvr>
    <a:masterClrMapping/>
  </p:clrMapOvr>
  <p:extLst>
    <p:ext uri="{DCECCB84-F9BA-43D5-87BE-67443E8EF086}">
      <p15:sldGuideLst xmlns:p15="http://schemas.microsoft.com/office/powerpoint/2012/main">
        <p15:guide id="1" orient="horz" pos="100">
          <p15:clr>
            <a:srgbClr val="FBAE40"/>
          </p15:clr>
        </p15:guide>
        <p15:guide id="2" pos="158">
          <p15:clr>
            <a:srgbClr val="FBAE40"/>
          </p15:clr>
        </p15:guide>
        <p15:guide id="3" orient="horz" pos="214">
          <p15:clr>
            <a:srgbClr val="FBAE40"/>
          </p15:clr>
        </p15:guide>
        <p15:guide id="4" pos="5602">
          <p15:clr>
            <a:srgbClr val="FBAE40"/>
          </p15:clr>
        </p15:guide>
        <p15:guide id="5" pos="539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ey Point, no graph">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8388F3BA-6D4F-AD4D-BC19-B728482D6CCD}"/>
              </a:ext>
            </a:extLst>
          </p:cNvPr>
          <p:cNvSpPr>
            <a:spLocks noGrp="1"/>
          </p:cNvSpPr>
          <p:nvPr>
            <p:ph type="body" sz="quarter" idx="13" hasCustomPrompt="1"/>
          </p:nvPr>
        </p:nvSpPr>
        <p:spPr>
          <a:xfrm>
            <a:off x="250825" y="490837"/>
            <a:ext cx="8642350" cy="4272549"/>
          </a:xfrm>
          <a:prstGeom prst="rect">
            <a:avLst/>
          </a:prstGeom>
        </p:spPr>
        <p:txBody>
          <a:bodyPr lIns="360000" rIns="360000" anchor="ctr" anchorCtr="0"/>
          <a:lstStyle>
            <a:lvl1pPr marL="0" indent="0" algn="ctr">
              <a:spcBef>
                <a:spcPts val="0"/>
              </a:spcBef>
              <a:spcAft>
                <a:spcPts val="400"/>
              </a:spcAft>
              <a:buClr>
                <a:schemeClr val="tx1"/>
              </a:buClr>
              <a:buFont typeface="Arial" panose="020B0604020202020204" pitchFamily="34" charset="0"/>
              <a:buNone/>
              <a:defRPr sz="2800">
                <a:solidFill>
                  <a:schemeClr val="tx1"/>
                </a:solidFill>
                <a:latin typeface="Arial" panose="020B0604020202020204" pitchFamily="34" charset="0"/>
                <a:cs typeface="Arial" panose="020B0604020202020204" pitchFamily="34" charset="0"/>
              </a:defRPr>
            </a:lvl1pPr>
            <a:lvl2pPr algn="ctr">
              <a:spcBef>
                <a:spcPts val="0"/>
              </a:spcBef>
              <a:spcAft>
                <a:spcPts val="400"/>
              </a:spcAft>
              <a:buClr>
                <a:schemeClr val="tx1"/>
              </a:buClr>
              <a:defRPr sz="1400">
                <a:solidFill>
                  <a:schemeClr val="tx1"/>
                </a:solidFill>
                <a:latin typeface="Arial" panose="020B0604020202020204" pitchFamily="34" charset="0"/>
                <a:cs typeface="Arial" panose="020B0604020202020204" pitchFamily="34" charset="0"/>
              </a:defRPr>
            </a:lvl2pPr>
            <a:lvl3pPr marL="720000" indent="-144000" algn="ctr">
              <a:spcBef>
                <a:spcPts val="0"/>
              </a:spcBef>
              <a:spcAft>
                <a:spcPts val="400"/>
              </a:spcAft>
              <a:buClr>
                <a:schemeClr val="tx1"/>
              </a:buClr>
              <a:defRPr>
                <a:solidFill>
                  <a:schemeClr val="tx1"/>
                </a:solidFill>
                <a:latin typeface="Arial" panose="020B0604020202020204" pitchFamily="34" charset="0"/>
                <a:cs typeface="Arial" panose="020B0604020202020204" pitchFamily="34" charset="0"/>
              </a:defRPr>
            </a:lvl3pPr>
            <a:lvl4pPr marL="900000" indent="-144000" algn="ctr">
              <a:spcBef>
                <a:spcPts val="0"/>
              </a:spcBef>
              <a:spcAft>
                <a:spcPts val="400"/>
              </a:spcAft>
              <a:buClr>
                <a:schemeClr val="tx1"/>
              </a:buClr>
              <a:defRPr>
                <a:solidFill>
                  <a:schemeClr val="tx1"/>
                </a:solidFill>
                <a:latin typeface="Arial" panose="020B0604020202020204" pitchFamily="34" charset="0"/>
                <a:cs typeface="Arial" panose="020B0604020202020204" pitchFamily="34" charset="0"/>
              </a:defRPr>
            </a:lvl4pPr>
            <a:lvl5pPr marL="1080000" indent="-144000" algn="ctr">
              <a:spcBef>
                <a:spcPts val="0"/>
              </a:spcBef>
              <a:spcAft>
                <a:spcPts val="400"/>
              </a:spcAft>
              <a:buClr>
                <a:schemeClr val="tx1"/>
              </a:buClr>
              <a:defRPr>
                <a:solidFill>
                  <a:schemeClr val="tx1"/>
                </a:solidFill>
                <a:latin typeface="Arial" panose="020B0604020202020204" pitchFamily="34" charset="0"/>
                <a:cs typeface="Arial" panose="020B0604020202020204" pitchFamily="34" charset="0"/>
              </a:defRPr>
            </a:lvl5pPr>
          </a:lstStyle>
          <a:p>
            <a:pPr lvl="0"/>
            <a:r>
              <a:rPr lang="en-US" dirty="0"/>
              <a:t>This slide can be used to highlight a standout quote or key finding.</a:t>
            </a:r>
          </a:p>
        </p:txBody>
      </p:sp>
      <p:pic>
        <p:nvPicPr>
          <p:cNvPr id="7" name="Graphic 6">
            <a:extLst>
              <a:ext uri="{FF2B5EF4-FFF2-40B4-BE49-F238E27FC236}">
                <a16:creationId xmlns:a16="http://schemas.microsoft.com/office/drawing/2014/main" id="{C716B70B-E096-584E-8446-CBF857AB2CBA}"/>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Tree>
    <p:extLst>
      <p:ext uri="{BB962C8B-B14F-4D97-AF65-F5344CB8AC3E}">
        <p14:creationId xmlns:p14="http://schemas.microsoft.com/office/powerpoint/2010/main" val="2260326239"/>
      </p:ext>
    </p:extLst>
  </p:cSld>
  <p:clrMapOvr>
    <a:masterClrMapping/>
  </p:clrMapOvr>
  <p:extLst>
    <p:ext uri="{DCECCB84-F9BA-43D5-87BE-67443E8EF086}">
      <p15:sldGuideLst xmlns:p15="http://schemas.microsoft.com/office/powerpoint/2012/main">
        <p15:guide id="1" orient="horz" pos="100">
          <p15:clr>
            <a:srgbClr val="FBAE40"/>
          </p15:clr>
        </p15:guide>
        <p15:guide id="2" pos="158">
          <p15:clr>
            <a:srgbClr val="FBAE40"/>
          </p15:clr>
        </p15:guide>
        <p15:guide id="3" orient="horz" pos="1620">
          <p15:clr>
            <a:srgbClr val="FBAE40"/>
          </p15:clr>
        </p15:guide>
        <p15:guide id="4" pos="5602">
          <p15:clr>
            <a:srgbClr val="FBAE40"/>
          </p15:clr>
        </p15:guide>
        <p15:guide id="5" pos="539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D95F3DF4-8EA0-6440-9F6C-69B61C554843}"/>
              </a:ext>
            </a:extLst>
          </p:cNvPr>
          <p:cNvSpPr>
            <a:spLocks noGrp="1"/>
          </p:cNvSpPr>
          <p:nvPr>
            <p:ph type="body" sz="quarter" idx="12" hasCustomPrompt="1"/>
          </p:nvPr>
        </p:nvSpPr>
        <p:spPr>
          <a:xfrm>
            <a:off x="250825" y="1804726"/>
            <a:ext cx="8316913" cy="519694"/>
          </a:xfrm>
          <a:prstGeom prst="rect">
            <a:avLst/>
          </a:prstGeom>
        </p:spPr>
        <p:txBody>
          <a:bodyPr lIns="0" anchor="b" anchorCtr="0">
            <a:noAutofit/>
          </a:bodyPr>
          <a:lstStyle>
            <a:lvl1pPr marL="0" marR="0" indent="0" algn="l" defTabSz="914400" rtl="0" eaLnBrk="1" fontAlgn="auto" latinLnBrk="0" hangingPunct="1">
              <a:lnSpc>
                <a:spcPct val="100000"/>
              </a:lnSpc>
              <a:spcBef>
                <a:spcPct val="0"/>
              </a:spcBef>
              <a:spcAft>
                <a:spcPts val="0"/>
              </a:spcAft>
              <a:buClr>
                <a:schemeClr val="bg1">
                  <a:lumMod val="65000"/>
                </a:schemeClr>
              </a:buClr>
              <a:buSzPct val="100000"/>
              <a:buFont typeface="Calibri" panose="020F0502020204030204" pitchFamily="34" charset="0"/>
              <a:buNone/>
              <a:tabLst/>
              <a:defRPr lang="en-US" sz="2800" b="1" kern="1200" dirty="0">
                <a:solidFill>
                  <a:schemeClr val="tx1"/>
                </a:solidFill>
                <a:latin typeface="Arial" panose="020B0604020202020204" pitchFamily="34" charset="0"/>
                <a:ea typeface="+mj-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Transition slide with extra info</a:t>
            </a:r>
          </a:p>
        </p:txBody>
      </p:sp>
      <p:sp>
        <p:nvSpPr>
          <p:cNvPr id="12" name="Text Placeholder 4">
            <a:extLst>
              <a:ext uri="{FF2B5EF4-FFF2-40B4-BE49-F238E27FC236}">
                <a16:creationId xmlns:a16="http://schemas.microsoft.com/office/drawing/2014/main" id="{835992F8-323D-EF4B-867E-02F746EE31C0}"/>
              </a:ext>
            </a:extLst>
          </p:cNvPr>
          <p:cNvSpPr>
            <a:spLocks noGrp="1"/>
          </p:cNvSpPr>
          <p:nvPr>
            <p:ph type="body" sz="quarter" idx="13" hasCustomPrompt="1"/>
          </p:nvPr>
        </p:nvSpPr>
        <p:spPr>
          <a:xfrm>
            <a:off x="250825" y="2339080"/>
            <a:ext cx="8316913" cy="293284"/>
          </a:xfrm>
          <a:prstGeom prst="rect">
            <a:avLst/>
          </a:prstGeom>
        </p:spPr>
        <p:txBody>
          <a:bodyPr lIns="0">
            <a:noAutofit/>
          </a:bodyPr>
          <a:lstStyle>
            <a:lvl1pPr marL="216000" marR="0" indent="-216000" algn="l" defTabSz="914400" rtl="0" eaLnBrk="1" fontAlgn="auto" latinLnBrk="0" hangingPunct="1">
              <a:lnSpc>
                <a:spcPct val="100000"/>
              </a:lnSpc>
              <a:spcBef>
                <a:spcPts val="1000"/>
              </a:spcBef>
              <a:spcAft>
                <a:spcPts val="0"/>
              </a:spcAft>
              <a:buClr>
                <a:schemeClr val="bg1">
                  <a:lumMod val="65000"/>
                </a:schemeClr>
              </a:buClr>
              <a:buSzPct val="100000"/>
              <a:buFont typeface="Calibri" panose="020F0502020204030204" pitchFamily="34" charset="0"/>
              <a:buNone/>
              <a:tabLst/>
              <a:defRPr lang="en-US" sz="1400" kern="1200" baseline="0" dirty="0" smtClean="0">
                <a:solidFill>
                  <a:schemeClr val="bg1">
                    <a:lumMod val="50000"/>
                  </a:schemeClr>
                </a:solidFill>
                <a:latin typeface="Arial" panose="020B0604020202020204" pitchFamily="34" charset="0"/>
                <a:ea typeface="+mn-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Line 1</a:t>
            </a:r>
          </a:p>
        </p:txBody>
      </p:sp>
      <p:sp>
        <p:nvSpPr>
          <p:cNvPr id="9" name="Text Placeholder 4">
            <a:extLst>
              <a:ext uri="{FF2B5EF4-FFF2-40B4-BE49-F238E27FC236}">
                <a16:creationId xmlns:a16="http://schemas.microsoft.com/office/drawing/2014/main" id="{856184C6-4F83-044B-B28D-60A04D01A543}"/>
              </a:ext>
            </a:extLst>
          </p:cNvPr>
          <p:cNvSpPr>
            <a:spLocks noGrp="1"/>
          </p:cNvSpPr>
          <p:nvPr>
            <p:ph type="body" sz="quarter" idx="14" hasCustomPrompt="1"/>
          </p:nvPr>
        </p:nvSpPr>
        <p:spPr>
          <a:xfrm>
            <a:off x="253596" y="2646651"/>
            <a:ext cx="8316913" cy="293284"/>
          </a:xfrm>
          <a:prstGeom prst="rect">
            <a:avLst/>
          </a:prstGeom>
        </p:spPr>
        <p:txBody>
          <a:bodyPr lIns="0">
            <a:noAutofit/>
          </a:bodyPr>
          <a:lstStyle>
            <a:lvl1pPr marL="216000" marR="0" indent="-216000" algn="l" defTabSz="914400" rtl="0" eaLnBrk="1" fontAlgn="auto" latinLnBrk="0" hangingPunct="1">
              <a:lnSpc>
                <a:spcPct val="100000"/>
              </a:lnSpc>
              <a:spcBef>
                <a:spcPts val="1000"/>
              </a:spcBef>
              <a:spcAft>
                <a:spcPts val="0"/>
              </a:spcAft>
              <a:buClr>
                <a:schemeClr val="bg1">
                  <a:lumMod val="65000"/>
                </a:schemeClr>
              </a:buClr>
              <a:buSzPct val="100000"/>
              <a:buFont typeface="Calibri" panose="020F0502020204030204" pitchFamily="34" charset="0"/>
              <a:buNone/>
              <a:tabLst/>
              <a:defRPr lang="en-US" sz="1400" kern="1200" baseline="0" dirty="0" smtClean="0">
                <a:solidFill>
                  <a:schemeClr val="bg1">
                    <a:lumMod val="50000"/>
                  </a:schemeClr>
                </a:solidFill>
                <a:latin typeface="Arial" panose="020B0604020202020204" pitchFamily="34" charset="0"/>
                <a:ea typeface="+mn-ea"/>
                <a:cs typeface="Arial" panose="020B0604020202020204" pitchFamily="34" charset="0"/>
              </a:defRPr>
            </a:lvl1pPr>
          </a:lstStyle>
          <a:p>
            <a:pPr marL="216000" marR="0" lvl="0" indent="-216000" algn="l" defTabSz="914400" rtl="0" eaLnBrk="1" fontAlgn="auto" latinLnBrk="0" hangingPunct="1">
              <a:lnSpc>
                <a:spcPct val="100000"/>
              </a:lnSpc>
              <a:spcBef>
                <a:spcPts val="2200"/>
              </a:spcBef>
              <a:spcAft>
                <a:spcPts val="0"/>
              </a:spcAft>
              <a:buClr>
                <a:schemeClr val="bg1">
                  <a:lumMod val="65000"/>
                </a:schemeClr>
              </a:buClr>
              <a:buSzPct val="100000"/>
              <a:buFont typeface="Calibri" panose="020F0502020204030204" pitchFamily="34" charset="0"/>
              <a:buNone/>
              <a:tabLst/>
              <a:defRPr/>
            </a:pPr>
            <a:r>
              <a:rPr lang="en-US" dirty="0"/>
              <a:t>Line 2</a:t>
            </a:r>
          </a:p>
        </p:txBody>
      </p:sp>
      <p:pic>
        <p:nvPicPr>
          <p:cNvPr id="14" name="Graphic 13">
            <a:extLst>
              <a:ext uri="{FF2B5EF4-FFF2-40B4-BE49-F238E27FC236}">
                <a16:creationId xmlns:a16="http://schemas.microsoft.com/office/drawing/2014/main" id="{C3B69BCF-B964-9B47-BB18-D1EDE43D40F5}"/>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
        <p:nvSpPr>
          <p:cNvPr id="8" name="Footer Placeholder 11">
            <a:extLst>
              <a:ext uri="{FF2B5EF4-FFF2-40B4-BE49-F238E27FC236}">
                <a16:creationId xmlns:a16="http://schemas.microsoft.com/office/drawing/2014/main" id="{B01EC7E4-7767-A640-987A-121CEFB16F01}"/>
              </a:ext>
            </a:extLst>
          </p:cNvPr>
          <p:cNvSpPr txBox="1">
            <a:spLocks/>
          </p:cNvSpPr>
          <p:nvPr userDrawn="1"/>
        </p:nvSpPr>
        <p:spPr>
          <a:xfrm>
            <a:off x="7725513"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Page </a:t>
            </a:r>
            <a:fld id="{DF463BBC-3631-0E47-99CF-9B840D4BCF9B}" type="slidenum">
              <a:rPr lang="en-US" sz="550" b="0" kern="1200" smtClean="0">
                <a:solidFill>
                  <a:schemeClr val="tx1">
                    <a:tint val="75000"/>
                  </a:schemeClr>
                </a:solidFill>
                <a:effectLst/>
                <a:latin typeface="Arial" panose="020B0604020202020204" pitchFamily="34" charset="0"/>
                <a:ea typeface="+mn-ea"/>
                <a:cs typeface="Arial" panose="020B0604020202020204" pitchFamily="34" charset="0"/>
              </a:rPr>
              <a:t>‹#›</a:t>
            </a:fld>
            <a:endParaRPr lang="en-GB" sz="550" b="0" dirty="0">
              <a:solidFill>
                <a:srgbClr val="000000">
                  <a:tint val="75000"/>
                </a:srgbClr>
              </a:solidFill>
              <a:latin typeface="Arial" panose="020B0604020202020204" pitchFamily="34" charset="0"/>
              <a:cs typeface="Arial" panose="020B0604020202020204" pitchFamily="34" charset="0"/>
            </a:endParaRPr>
          </a:p>
        </p:txBody>
      </p:sp>
      <p:sp>
        <p:nvSpPr>
          <p:cNvPr id="11" name="Footer Placeholder 11">
            <a:extLst>
              <a:ext uri="{FF2B5EF4-FFF2-40B4-BE49-F238E27FC236}">
                <a16:creationId xmlns:a16="http://schemas.microsoft.com/office/drawing/2014/main" id="{C68431E3-186F-A849-A7F4-37A23CC394EF}"/>
              </a:ext>
            </a:extLst>
          </p:cNvPr>
          <p:cNvSpPr txBox="1">
            <a:spLocks/>
          </p:cNvSpPr>
          <p:nvPr userDrawn="1"/>
        </p:nvSpPr>
        <p:spPr>
          <a:xfrm>
            <a:off x="250825"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IEA 2024. CC BY 4.0. </a:t>
            </a:r>
            <a:endParaRPr lang="en-GB" sz="550" b="0" dirty="0">
              <a:solidFill>
                <a:srgbClr val="000000">
                  <a:tint val="75000"/>
                </a:srgbClr>
              </a:solidFill>
              <a:latin typeface="Arial" panose="020B0604020202020204" pitchFamily="34" charset="0"/>
              <a:cs typeface="Arial" panose="020B0604020202020204" pitchFamily="34" charset="0"/>
            </a:endParaRPr>
          </a:p>
        </p:txBody>
      </p:sp>
    </p:spTree>
  </p:cSld>
  <p:clrMapOvr>
    <a:masterClrMapping/>
  </p:clrMapOvr>
  <p:extLst>
    <p:ext uri="{DCECCB84-F9BA-43D5-87BE-67443E8EF086}">
      <p15:sldGuideLst xmlns:p15="http://schemas.microsoft.com/office/powerpoint/2012/main">
        <p15:guide id="1" pos="158" userDrawn="1">
          <p15:clr>
            <a:srgbClr val="FBAE40"/>
          </p15:clr>
        </p15:guide>
        <p15:guide id="2" pos="539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imple transitions slide v1 ">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9F86AF94-3E0F-B442-BFFF-6EE66DBC5A4B}"/>
              </a:ext>
            </a:extLst>
          </p:cNvPr>
          <p:cNvSpPr>
            <a:spLocks noGrp="1"/>
          </p:cNvSpPr>
          <p:nvPr>
            <p:ph type="body" sz="quarter" idx="12" hasCustomPrompt="1"/>
          </p:nvPr>
        </p:nvSpPr>
        <p:spPr>
          <a:xfrm>
            <a:off x="250825" y="448299"/>
            <a:ext cx="8642350" cy="4379969"/>
          </a:xfrm>
          <a:prstGeom prst="rect">
            <a:avLst/>
          </a:prstGeom>
        </p:spPr>
        <p:txBody>
          <a:bodyPr lIns="0" tIns="0" rIns="0" bIns="0" anchor="ctr" anchorCtr="0">
            <a:noAutofit/>
          </a:bodyPr>
          <a:lstStyle>
            <a:lvl1pPr marL="0" indent="0" algn="ctr">
              <a:spcBef>
                <a:spcPts val="0"/>
              </a:spcBef>
              <a:buNone/>
              <a:defRPr lang="en-US" sz="2800" b="1" kern="1200" baseline="0" dirty="0">
                <a:solidFill>
                  <a:srgbClr val="0044FF"/>
                </a:solidFill>
                <a:uFill>
                  <a:solidFill>
                    <a:schemeClr val="tx2"/>
                  </a:solidFill>
                </a:uFill>
                <a:latin typeface="Arial" panose="020B0604020202020204" pitchFamily="34" charset="0"/>
                <a:ea typeface="+mj-ea"/>
                <a:cs typeface="Arial" panose="020B0604020202020204" pitchFamily="34" charset="0"/>
              </a:defRPr>
            </a:lvl1pPr>
          </a:lstStyle>
          <a:p>
            <a:pPr lvl="0"/>
            <a:r>
              <a:rPr lang="en-US" dirty="0"/>
              <a:t>Simple transition slide</a:t>
            </a:r>
          </a:p>
        </p:txBody>
      </p:sp>
      <p:pic>
        <p:nvPicPr>
          <p:cNvPr id="3" name="Graphic 2">
            <a:extLst>
              <a:ext uri="{FF2B5EF4-FFF2-40B4-BE49-F238E27FC236}">
                <a16:creationId xmlns:a16="http://schemas.microsoft.com/office/drawing/2014/main" id="{69619F63-6760-6948-9875-A24ABB38BA6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367" y="231150"/>
            <a:ext cx="521808" cy="217149"/>
          </a:xfrm>
          <a:prstGeom prst="rect">
            <a:avLst/>
          </a:prstGeom>
        </p:spPr>
      </p:pic>
      <p:sp>
        <p:nvSpPr>
          <p:cNvPr id="4" name="Footer Placeholder 11">
            <a:extLst>
              <a:ext uri="{FF2B5EF4-FFF2-40B4-BE49-F238E27FC236}">
                <a16:creationId xmlns:a16="http://schemas.microsoft.com/office/drawing/2014/main" id="{FF0730F9-6847-7A41-8261-EB3DD35E8188}"/>
              </a:ext>
            </a:extLst>
          </p:cNvPr>
          <p:cNvSpPr txBox="1">
            <a:spLocks/>
          </p:cNvSpPr>
          <p:nvPr userDrawn="1"/>
        </p:nvSpPr>
        <p:spPr>
          <a:xfrm>
            <a:off x="7725513"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Page </a:t>
            </a:r>
            <a:fld id="{DF463BBC-3631-0E47-99CF-9B840D4BCF9B}" type="slidenum">
              <a:rPr lang="en-US" sz="550" b="0" kern="1200" smtClean="0">
                <a:solidFill>
                  <a:schemeClr val="tx1">
                    <a:tint val="75000"/>
                  </a:schemeClr>
                </a:solidFill>
                <a:effectLst/>
                <a:latin typeface="Arial" panose="020B0604020202020204" pitchFamily="34" charset="0"/>
                <a:ea typeface="+mn-ea"/>
                <a:cs typeface="Arial" panose="020B0604020202020204" pitchFamily="34" charset="0"/>
              </a:rPr>
              <a:t>‹#›</a:t>
            </a:fld>
            <a:endParaRPr lang="en-GB" sz="550" b="0" dirty="0">
              <a:solidFill>
                <a:srgbClr val="000000">
                  <a:tint val="75000"/>
                </a:srgbClr>
              </a:solidFill>
              <a:latin typeface="Arial" panose="020B0604020202020204" pitchFamily="34" charset="0"/>
              <a:cs typeface="Arial" panose="020B0604020202020204" pitchFamily="34" charset="0"/>
            </a:endParaRPr>
          </a:p>
        </p:txBody>
      </p:sp>
      <p:sp>
        <p:nvSpPr>
          <p:cNvPr id="6" name="Footer Placeholder 11">
            <a:extLst>
              <a:ext uri="{FF2B5EF4-FFF2-40B4-BE49-F238E27FC236}">
                <a16:creationId xmlns:a16="http://schemas.microsoft.com/office/drawing/2014/main" id="{23DDA43C-6E24-0E4D-90DE-7B6674E303FD}"/>
              </a:ext>
            </a:extLst>
          </p:cNvPr>
          <p:cNvSpPr txBox="1">
            <a:spLocks/>
          </p:cNvSpPr>
          <p:nvPr userDrawn="1"/>
        </p:nvSpPr>
        <p:spPr>
          <a:xfrm>
            <a:off x="250825"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IEA 2024. CC BY 4.0. </a:t>
            </a:r>
            <a:endParaRPr lang="en-GB" sz="550" b="0" dirty="0">
              <a:solidFill>
                <a:srgbClr val="000000">
                  <a:tint val="7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1851940"/>
      </p:ext>
    </p:extLst>
  </p:cSld>
  <p:clrMapOvr>
    <a:masterClrMapping/>
  </p:clrMapOvr>
  <p:extLst>
    <p:ext uri="{DCECCB84-F9BA-43D5-87BE-67443E8EF086}">
      <p15:sldGuideLst xmlns:p15="http://schemas.microsoft.com/office/powerpoint/2012/main">
        <p15:guide id="1" pos="158">
          <p15:clr>
            <a:srgbClr val="FBAE40"/>
          </p15:clr>
        </p15:guide>
        <p15:guide id="2" pos="539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Footer Placeholder 11">
            <a:extLst>
              <a:ext uri="{FF2B5EF4-FFF2-40B4-BE49-F238E27FC236}">
                <a16:creationId xmlns:a16="http://schemas.microsoft.com/office/drawing/2014/main" id="{73A191AD-991B-394A-B906-00EE56EBDCE2}"/>
              </a:ext>
            </a:extLst>
          </p:cNvPr>
          <p:cNvSpPr txBox="1">
            <a:spLocks/>
          </p:cNvSpPr>
          <p:nvPr userDrawn="1"/>
        </p:nvSpPr>
        <p:spPr>
          <a:xfrm>
            <a:off x="250825"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IEA 2024. CC BY 4.0. </a:t>
            </a:r>
            <a:endParaRPr lang="en-GB" sz="550" b="0" dirty="0">
              <a:solidFill>
                <a:srgbClr val="000000">
                  <a:tint val="75000"/>
                </a:srgbClr>
              </a:solidFill>
              <a:latin typeface="Arial" panose="020B0604020202020204" pitchFamily="34" charset="0"/>
              <a:cs typeface="Arial" panose="020B0604020202020204" pitchFamily="34" charset="0"/>
            </a:endParaRPr>
          </a:p>
        </p:txBody>
      </p:sp>
      <p:sp>
        <p:nvSpPr>
          <p:cNvPr id="6" name="Footer Placeholder 11">
            <a:extLst>
              <a:ext uri="{FF2B5EF4-FFF2-40B4-BE49-F238E27FC236}">
                <a16:creationId xmlns:a16="http://schemas.microsoft.com/office/drawing/2014/main" id="{BB6901B4-351B-EC4D-98D3-6E2470A8B6FB}"/>
              </a:ext>
            </a:extLst>
          </p:cNvPr>
          <p:cNvSpPr txBox="1">
            <a:spLocks/>
          </p:cNvSpPr>
          <p:nvPr userDrawn="1"/>
        </p:nvSpPr>
        <p:spPr>
          <a:xfrm>
            <a:off x="7725513" y="4890053"/>
            <a:ext cx="1219200" cy="185720"/>
          </a:xfrm>
          <a:prstGeom prst="rect">
            <a:avLst/>
          </a:prstGeom>
        </p:spPr>
        <p:txBody>
          <a:bodyPr vert="horz" lIns="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550" b="0" kern="1200" dirty="0">
                <a:solidFill>
                  <a:schemeClr val="tx1">
                    <a:tint val="75000"/>
                  </a:schemeClr>
                </a:solidFill>
                <a:effectLst/>
                <a:latin typeface="Arial" panose="020B0604020202020204" pitchFamily="34" charset="0"/>
                <a:ea typeface="+mn-ea"/>
                <a:cs typeface="Arial" panose="020B0604020202020204" pitchFamily="34" charset="0"/>
              </a:rPr>
              <a:t>Page </a:t>
            </a:r>
            <a:fld id="{DF463BBC-3631-0E47-99CF-9B840D4BCF9B}" type="slidenum">
              <a:rPr lang="en-US" sz="550" b="0" kern="1200" smtClean="0">
                <a:solidFill>
                  <a:schemeClr val="tx1">
                    <a:tint val="75000"/>
                  </a:schemeClr>
                </a:solidFill>
                <a:effectLst/>
                <a:latin typeface="Arial" panose="020B0604020202020204" pitchFamily="34" charset="0"/>
                <a:ea typeface="+mn-ea"/>
                <a:cs typeface="Arial" panose="020B0604020202020204" pitchFamily="34" charset="0"/>
              </a:rPr>
              <a:t>‹#›</a:t>
            </a:fld>
            <a:endParaRPr lang="en-GB" sz="550" b="0" dirty="0">
              <a:solidFill>
                <a:srgbClr val="000000">
                  <a:tint val="7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1735107"/>
      </p:ext>
    </p:extLst>
  </p:cSld>
  <p:clrMap bg1="lt1" tx1="dk1" bg2="lt2" tx2="dk2" accent1="accent1" accent2="accent2" accent3="accent3" accent4="accent4" accent5="accent5" accent6="accent6" hlink="hlink" folHlink="folHlink"/>
  <p:sldLayoutIdLst>
    <p:sldLayoutId id="2147483715" r:id="rId1"/>
    <p:sldLayoutId id="2147483684" r:id="rId2"/>
    <p:sldLayoutId id="2147483703" r:id="rId3"/>
    <p:sldLayoutId id="2147483711" r:id="rId4"/>
    <p:sldLayoutId id="2147483704" r:id="rId5"/>
    <p:sldLayoutId id="2147483714" r:id="rId6"/>
    <p:sldLayoutId id="2147483710" r:id="rId7"/>
    <p:sldLayoutId id="2147483708" r:id="rId8"/>
    <p:sldLayoutId id="2147483712" r:id="rId9"/>
    <p:sldLayoutId id="2147483713" r:id="rId10"/>
  </p:sldLayoutIdLst>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16000" indent="-216000" algn="l" defTabSz="914400" rtl="0" eaLnBrk="1" latinLnBrk="0" hangingPunct="1">
        <a:spcBef>
          <a:spcPts val="2200"/>
        </a:spcBef>
        <a:buClr>
          <a:schemeClr val="bg1">
            <a:lumMod val="65000"/>
          </a:schemeClr>
        </a:buClr>
        <a:buSzPct val="100000"/>
        <a:buFont typeface="Calibri" panose="020F0502020204030204" pitchFamily="34" charset="0"/>
        <a:buChar char="•"/>
        <a:defRPr sz="1800" kern="1200">
          <a:solidFill>
            <a:schemeClr val="tx1"/>
          </a:solidFill>
          <a:latin typeface="+mn-lt"/>
          <a:ea typeface="+mn-ea"/>
          <a:cs typeface="+mn-cs"/>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chart" Target="../charts/chart16.xml"/><Relationship Id="rId4" Type="http://schemas.openxmlformats.org/officeDocument/2006/relationships/chart" Target="../charts/char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CE01DD-E0BF-7D47-A524-13AD45D9C8E5}"/>
              </a:ext>
            </a:extLst>
          </p:cNvPr>
          <p:cNvSpPr>
            <a:spLocks noGrp="1"/>
          </p:cNvSpPr>
          <p:nvPr>
            <p:ph type="body" sz="quarter" idx="12"/>
          </p:nvPr>
        </p:nvSpPr>
        <p:spPr/>
        <p:txBody>
          <a:bodyPr/>
          <a:lstStyle/>
          <a:p>
            <a:r>
              <a:rPr lang="en-US" dirty="0"/>
              <a:t>Integrated hydrogen-CCU value chains</a:t>
            </a:r>
          </a:p>
        </p:txBody>
      </p:sp>
      <p:sp>
        <p:nvSpPr>
          <p:cNvPr id="5" name="Text Placeholder 4">
            <a:extLst>
              <a:ext uri="{FF2B5EF4-FFF2-40B4-BE49-F238E27FC236}">
                <a16:creationId xmlns:a16="http://schemas.microsoft.com/office/drawing/2014/main" id="{5CD93E7B-0CC3-C645-9D81-5A556AEA57FD}"/>
              </a:ext>
            </a:extLst>
          </p:cNvPr>
          <p:cNvSpPr>
            <a:spLocks noGrp="1"/>
          </p:cNvSpPr>
          <p:nvPr>
            <p:ph type="body" sz="quarter" idx="14"/>
          </p:nvPr>
        </p:nvSpPr>
        <p:spPr/>
        <p:txBody>
          <a:bodyPr/>
          <a:lstStyle/>
          <a:p>
            <a:r>
              <a:rPr lang="en-US" dirty="0"/>
              <a:t>CET Partnership – 16</a:t>
            </a:r>
            <a:r>
              <a:rPr lang="en-US" baseline="30000" dirty="0"/>
              <a:t>th</a:t>
            </a:r>
            <a:r>
              <a:rPr lang="en-US" dirty="0"/>
              <a:t> October 2024</a:t>
            </a:r>
          </a:p>
        </p:txBody>
      </p:sp>
      <p:sp>
        <p:nvSpPr>
          <p:cNvPr id="7" name="Text Placeholder 6">
            <a:extLst>
              <a:ext uri="{FF2B5EF4-FFF2-40B4-BE49-F238E27FC236}">
                <a16:creationId xmlns:a16="http://schemas.microsoft.com/office/drawing/2014/main" id="{C4E602B6-1339-9742-B4D0-B105AA88533A}"/>
              </a:ext>
            </a:extLst>
          </p:cNvPr>
          <p:cNvSpPr>
            <a:spLocks noGrp="1"/>
          </p:cNvSpPr>
          <p:nvPr>
            <p:ph type="body" sz="quarter" idx="13"/>
          </p:nvPr>
        </p:nvSpPr>
        <p:spPr/>
        <p:txBody>
          <a:bodyPr/>
          <a:lstStyle/>
          <a:p>
            <a:r>
              <a:rPr lang="en-US" dirty="0"/>
              <a:t>Herib Blanco, Energy Technology Analyst</a:t>
            </a:r>
          </a:p>
        </p:txBody>
      </p:sp>
    </p:spTree>
    <p:extLst>
      <p:ext uri="{BB962C8B-B14F-4D97-AF65-F5344CB8AC3E}">
        <p14:creationId xmlns:p14="http://schemas.microsoft.com/office/powerpoint/2010/main" val="232055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C4919A9-3B22-3FBD-29D7-9613896A3416}"/>
              </a:ext>
            </a:extLst>
          </p:cNvPr>
          <p:cNvSpPr>
            <a:spLocks noGrp="1"/>
          </p:cNvSpPr>
          <p:nvPr>
            <p:ph type="body" sz="quarter" idx="12"/>
          </p:nvPr>
        </p:nvSpPr>
        <p:spPr/>
        <p:txBody>
          <a:bodyPr/>
          <a:lstStyle/>
          <a:p>
            <a:r>
              <a:rPr lang="en-GB" dirty="0"/>
              <a:t>Main role for hydrogen is in industry and synthetic fuels</a:t>
            </a:r>
          </a:p>
        </p:txBody>
      </p:sp>
      <p:sp>
        <p:nvSpPr>
          <p:cNvPr id="3" name="Text Placeholder 2">
            <a:extLst>
              <a:ext uri="{FF2B5EF4-FFF2-40B4-BE49-F238E27FC236}">
                <a16:creationId xmlns:a16="http://schemas.microsoft.com/office/drawing/2014/main" id="{0C351B23-57D6-6D76-8089-A86030869773}"/>
              </a:ext>
            </a:extLst>
          </p:cNvPr>
          <p:cNvSpPr>
            <a:spLocks noGrp="1"/>
          </p:cNvSpPr>
          <p:nvPr>
            <p:ph type="body" sz="quarter" idx="13"/>
          </p:nvPr>
        </p:nvSpPr>
        <p:spPr/>
        <p:txBody>
          <a:bodyPr/>
          <a:lstStyle/>
          <a:p>
            <a:r>
              <a:rPr lang="en-GB" dirty="0"/>
              <a:t>In 2050, industry and synthetic fuels could each represent roughly a third of hydrogen demand driven by its use as a feedstock and as a fuel for shipping and aviation</a:t>
            </a:r>
          </a:p>
        </p:txBody>
      </p:sp>
      <p:sp>
        <p:nvSpPr>
          <p:cNvPr id="4" name="Text Placeholder 3">
            <a:extLst>
              <a:ext uri="{FF2B5EF4-FFF2-40B4-BE49-F238E27FC236}">
                <a16:creationId xmlns:a16="http://schemas.microsoft.com/office/drawing/2014/main" id="{6132EFE9-C595-8A23-E61B-2B8E51199A76}"/>
              </a:ext>
            </a:extLst>
          </p:cNvPr>
          <p:cNvSpPr>
            <a:spLocks noGrp="1"/>
          </p:cNvSpPr>
          <p:nvPr>
            <p:ph type="body" sz="quarter" idx="14"/>
          </p:nvPr>
        </p:nvSpPr>
        <p:spPr/>
        <p:txBody>
          <a:bodyPr/>
          <a:lstStyle/>
          <a:p>
            <a:r>
              <a:rPr lang="en-GB" dirty="0"/>
              <a:t>Total hydrogen demand in NZE by end use and breakdown for synfuels and industry (Mtpa H</a:t>
            </a:r>
            <a:r>
              <a:rPr lang="en-GB" baseline="-25000" dirty="0"/>
              <a:t>2</a:t>
            </a:r>
            <a:r>
              <a:rPr lang="en-GB" dirty="0"/>
              <a:t>)</a:t>
            </a:r>
          </a:p>
        </p:txBody>
      </p:sp>
      <p:sp>
        <p:nvSpPr>
          <p:cNvPr id="6" name="Text Placeholder 3">
            <a:extLst>
              <a:ext uri="{FF2B5EF4-FFF2-40B4-BE49-F238E27FC236}">
                <a16:creationId xmlns:a16="http://schemas.microsoft.com/office/drawing/2014/main" id="{12FE0BFA-956E-0B0B-6BDE-1F2176196BBB}"/>
              </a:ext>
            </a:extLst>
          </p:cNvPr>
          <p:cNvSpPr txBox="1">
            <a:spLocks/>
          </p:cNvSpPr>
          <p:nvPr/>
        </p:nvSpPr>
        <p:spPr>
          <a:xfrm>
            <a:off x="774977"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Total</a:t>
            </a:r>
          </a:p>
        </p:txBody>
      </p:sp>
      <p:sp>
        <p:nvSpPr>
          <p:cNvPr id="8" name="Text Placeholder 3">
            <a:extLst>
              <a:ext uri="{FF2B5EF4-FFF2-40B4-BE49-F238E27FC236}">
                <a16:creationId xmlns:a16="http://schemas.microsoft.com/office/drawing/2014/main" id="{570515E3-3EF2-8E05-36BD-7647F9256679}"/>
              </a:ext>
            </a:extLst>
          </p:cNvPr>
          <p:cNvSpPr txBox="1">
            <a:spLocks/>
          </p:cNvSpPr>
          <p:nvPr/>
        </p:nvSpPr>
        <p:spPr>
          <a:xfrm>
            <a:off x="3543935"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Synfuels</a:t>
            </a:r>
          </a:p>
        </p:txBody>
      </p:sp>
      <p:sp>
        <p:nvSpPr>
          <p:cNvPr id="10" name="Text Placeholder 3">
            <a:extLst>
              <a:ext uri="{FF2B5EF4-FFF2-40B4-BE49-F238E27FC236}">
                <a16:creationId xmlns:a16="http://schemas.microsoft.com/office/drawing/2014/main" id="{CCE6AC33-83C9-4679-0D50-D6986AFD04BE}"/>
              </a:ext>
            </a:extLst>
          </p:cNvPr>
          <p:cNvSpPr txBox="1">
            <a:spLocks/>
          </p:cNvSpPr>
          <p:nvPr/>
        </p:nvSpPr>
        <p:spPr>
          <a:xfrm>
            <a:off x="6192322"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Industry</a:t>
            </a:r>
          </a:p>
        </p:txBody>
      </p:sp>
      <p:graphicFrame>
        <p:nvGraphicFramePr>
          <p:cNvPr id="14" name="Chart 13">
            <a:extLst>
              <a:ext uri="{FF2B5EF4-FFF2-40B4-BE49-F238E27FC236}">
                <a16:creationId xmlns:a16="http://schemas.microsoft.com/office/drawing/2014/main" id="{46FFA17C-5C8B-40AD-B8CA-992578DB3FBA}"/>
              </a:ext>
            </a:extLst>
          </p:cNvPr>
          <p:cNvGraphicFramePr>
            <a:graphicFrameLocks/>
          </p:cNvGraphicFramePr>
          <p:nvPr>
            <p:extLst>
              <p:ext uri="{D42A27DB-BD31-4B8C-83A1-F6EECF244321}">
                <p14:modId xmlns:p14="http://schemas.microsoft.com/office/powerpoint/2010/main" val="211525603"/>
              </p:ext>
            </p:extLst>
          </p:nvPr>
        </p:nvGraphicFramePr>
        <p:xfrm>
          <a:off x="447960" y="1131072"/>
          <a:ext cx="1800000" cy="2712039"/>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a:extLst>
              <a:ext uri="{FF2B5EF4-FFF2-40B4-BE49-F238E27FC236}">
                <a16:creationId xmlns:a16="http://schemas.microsoft.com/office/drawing/2014/main" id="{BE235181-0664-BCF8-4F95-E2EF3A848E2F}"/>
              </a:ext>
            </a:extLst>
          </p:cNvPr>
          <p:cNvSpPr txBox="1"/>
          <p:nvPr/>
        </p:nvSpPr>
        <p:spPr>
          <a:xfrm>
            <a:off x="2247960" y="1901773"/>
            <a:ext cx="1145440" cy="246221"/>
          </a:xfrm>
          <a:prstGeom prst="rect">
            <a:avLst/>
          </a:prstGeom>
          <a:noFill/>
        </p:spPr>
        <p:txBody>
          <a:bodyPr wrap="square" rtlCol="0">
            <a:spAutoFit/>
          </a:bodyPr>
          <a:lstStyle/>
          <a:p>
            <a:r>
              <a:rPr lang="en-GB" sz="1000" b="1" dirty="0">
                <a:solidFill>
                  <a:srgbClr val="01ADA0"/>
                </a:solidFill>
              </a:rPr>
              <a:t>Synfuels</a:t>
            </a:r>
          </a:p>
        </p:txBody>
      </p:sp>
      <p:sp>
        <p:nvSpPr>
          <p:cNvPr id="20" name="TextBox 19">
            <a:extLst>
              <a:ext uri="{FF2B5EF4-FFF2-40B4-BE49-F238E27FC236}">
                <a16:creationId xmlns:a16="http://schemas.microsoft.com/office/drawing/2014/main" id="{D6DDA847-1013-CE59-8DF1-F97DDBE7E9CD}"/>
              </a:ext>
            </a:extLst>
          </p:cNvPr>
          <p:cNvSpPr txBox="1"/>
          <p:nvPr/>
        </p:nvSpPr>
        <p:spPr>
          <a:xfrm>
            <a:off x="2247960" y="3391074"/>
            <a:ext cx="1145440" cy="246221"/>
          </a:xfrm>
          <a:prstGeom prst="rect">
            <a:avLst/>
          </a:prstGeom>
          <a:noFill/>
        </p:spPr>
        <p:txBody>
          <a:bodyPr wrap="square" rtlCol="0">
            <a:spAutoFit/>
          </a:bodyPr>
          <a:lstStyle/>
          <a:p>
            <a:r>
              <a:rPr lang="en-GB" sz="1000" b="1" dirty="0">
                <a:solidFill>
                  <a:srgbClr val="49D3FF"/>
                </a:solidFill>
              </a:rPr>
              <a:t>Refining</a:t>
            </a:r>
          </a:p>
        </p:txBody>
      </p:sp>
      <p:sp>
        <p:nvSpPr>
          <p:cNvPr id="23" name="TextBox 22">
            <a:extLst>
              <a:ext uri="{FF2B5EF4-FFF2-40B4-BE49-F238E27FC236}">
                <a16:creationId xmlns:a16="http://schemas.microsoft.com/office/drawing/2014/main" id="{0C01DAFC-4847-1826-6276-DAF9E9C04418}"/>
              </a:ext>
            </a:extLst>
          </p:cNvPr>
          <p:cNvSpPr txBox="1"/>
          <p:nvPr/>
        </p:nvSpPr>
        <p:spPr>
          <a:xfrm>
            <a:off x="2247960" y="2492729"/>
            <a:ext cx="1145440" cy="246221"/>
          </a:xfrm>
          <a:prstGeom prst="rect">
            <a:avLst/>
          </a:prstGeom>
          <a:noFill/>
        </p:spPr>
        <p:txBody>
          <a:bodyPr wrap="square" rtlCol="0">
            <a:spAutoFit/>
          </a:bodyPr>
          <a:lstStyle/>
          <a:p>
            <a:r>
              <a:rPr lang="en-GB" sz="1000" b="1" dirty="0">
                <a:solidFill>
                  <a:srgbClr val="68F394"/>
                </a:solidFill>
              </a:rPr>
              <a:t>Transport</a:t>
            </a:r>
          </a:p>
        </p:txBody>
      </p:sp>
      <p:sp>
        <p:nvSpPr>
          <p:cNvPr id="24" name="TextBox 23">
            <a:extLst>
              <a:ext uri="{FF2B5EF4-FFF2-40B4-BE49-F238E27FC236}">
                <a16:creationId xmlns:a16="http://schemas.microsoft.com/office/drawing/2014/main" id="{FB79C847-6EE4-2CA1-2683-2DE958903B33}"/>
              </a:ext>
            </a:extLst>
          </p:cNvPr>
          <p:cNvSpPr txBox="1"/>
          <p:nvPr/>
        </p:nvSpPr>
        <p:spPr>
          <a:xfrm>
            <a:off x="2247960" y="3036126"/>
            <a:ext cx="1145440" cy="246221"/>
          </a:xfrm>
          <a:prstGeom prst="rect">
            <a:avLst/>
          </a:prstGeom>
          <a:noFill/>
        </p:spPr>
        <p:txBody>
          <a:bodyPr wrap="square" rtlCol="0">
            <a:spAutoFit/>
          </a:bodyPr>
          <a:lstStyle/>
          <a:p>
            <a:r>
              <a:rPr lang="en-GB" sz="1000" b="1" dirty="0">
                <a:solidFill>
                  <a:srgbClr val="3E7AD3"/>
                </a:solidFill>
              </a:rPr>
              <a:t>Industry</a:t>
            </a:r>
          </a:p>
        </p:txBody>
      </p:sp>
      <p:sp>
        <p:nvSpPr>
          <p:cNvPr id="25" name="TextBox 24">
            <a:extLst>
              <a:ext uri="{FF2B5EF4-FFF2-40B4-BE49-F238E27FC236}">
                <a16:creationId xmlns:a16="http://schemas.microsoft.com/office/drawing/2014/main" id="{C9557313-F600-5D24-BA6A-044980D0505C}"/>
              </a:ext>
            </a:extLst>
          </p:cNvPr>
          <p:cNvSpPr txBox="1"/>
          <p:nvPr/>
        </p:nvSpPr>
        <p:spPr>
          <a:xfrm>
            <a:off x="2247960" y="1244396"/>
            <a:ext cx="1145440" cy="246221"/>
          </a:xfrm>
          <a:prstGeom prst="rect">
            <a:avLst/>
          </a:prstGeom>
          <a:noFill/>
        </p:spPr>
        <p:txBody>
          <a:bodyPr wrap="square" rtlCol="0">
            <a:spAutoFit/>
          </a:bodyPr>
          <a:lstStyle/>
          <a:p>
            <a:r>
              <a:rPr lang="en-GB" sz="1000" b="1" dirty="0">
                <a:solidFill>
                  <a:srgbClr val="F1A801"/>
                </a:solidFill>
              </a:rPr>
              <a:t>Other</a:t>
            </a:r>
          </a:p>
        </p:txBody>
      </p:sp>
      <p:sp>
        <p:nvSpPr>
          <p:cNvPr id="26" name="TextBox 25">
            <a:extLst>
              <a:ext uri="{FF2B5EF4-FFF2-40B4-BE49-F238E27FC236}">
                <a16:creationId xmlns:a16="http://schemas.microsoft.com/office/drawing/2014/main" id="{E747C20C-D142-2B81-F771-F12B00AC53F5}"/>
              </a:ext>
            </a:extLst>
          </p:cNvPr>
          <p:cNvSpPr txBox="1"/>
          <p:nvPr/>
        </p:nvSpPr>
        <p:spPr>
          <a:xfrm>
            <a:off x="2247960" y="1390550"/>
            <a:ext cx="1145440" cy="246221"/>
          </a:xfrm>
          <a:prstGeom prst="rect">
            <a:avLst/>
          </a:prstGeom>
          <a:noFill/>
        </p:spPr>
        <p:txBody>
          <a:bodyPr wrap="square" rtlCol="0">
            <a:spAutoFit/>
          </a:bodyPr>
          <a:lstStyle/>
          <a:p>
            <a:r>
              <a:rPr lang="en-GB" sz="1000" b="1" dirty="0">
                <a:solidFill>
                  <a:srgbClr val="FED421"/>
                </a:solidFill>
              </a:rPr>
              <a:t>Power</a:t>
            </a:r>
          </a:p>
        </p:txBody>
      </p:sp>
      <p:sp>
        <p:nvSpPr>
          <p:cNvPr id="29" name="TextBox 28">
            <a:extLst>
              <a:ext uri="{FF2B5EF4-FFF2-40B4-BE49-F238E27FC236}">
                <a16:creationId xmlns:a16="http://schemas.microsoft.com/office/drawing/2014/main" id="{B850471A-C051-E4FA-E64E-6979DAE742EA}"/>
              </a:ext>
            </a:extLst>
          </p:cNvPr>
          <p:cNvSpPr txBox="1"/>
          <p:nvPr/>
        </p:nvSpPr>
        <p:spPr>
          <a:xfrm>
            <a:off x="7671394" y="1925212"/>
            <a:ext cx="1145440" cy="400110"/>
          </a:xfrm>
          <a:prstGeom prst="rect">
            <a:avLst/>
          </a:prstGeom>
          <a:noFill/>
        </p:spPr>
        <p:txBody>
          <a:bodyPr wrap="square" rtlCol="0">
            <a:spAutoFit/>
          </a:bodyPr>
          <a:lstStyle/>
          <a:p>
            <a:r>
              <a:rPr lang="en-GB" sz="1000" b="1" dirty="0">
                <a:solidFill>
                  <a:srgbClr val="01ADA0"/>
                </a:solidFill>
              </a:rPr>
              <a:t>Other chemicals</a:t>
            </a:r>
          </a:p>
        </p:txBody>
      </p:sp>
      <p:sp>
        <p:nvSpPr>
          <p:cNvPr id="30" name="TextBox 29">
            <a:extLst>
              <a:ext uri="{FF2B5EF4-FFF2-40B4-BE49-F238E27FC236}">
                <a16:creationId xmlns:a16="http://schemas.microsoft.com/office/drawing/2014/main" id="{7336B74E-462C-AE55-04B2-8598A7C6D3BD}"/>
              </a:ext>
            </a:extLst>
          </p:cNvPr>
          <p:cNvSpPr txBox="1"/>
          <p:nvPr/>
        </p:nvSpPr>
        <p:spPr>
          <a:xfrm>
            <a:off x="7671394" y="3144853"/>
            <a:ext cx="1145440" cy="246221"/>
          </a:xfrm>
          <a:prstGeom prst="rect">
            <a:avLst/>
          </a:prstGeom>
          <a:noFill/>
        </p:spPr>
        <p:txBody>
          <a:bodyPr wrap="square" rtlCol="0">
            <a:spAutoFit/>
          </a:bodyPr>
          <a:lstStyle/>
          <a:p>
            <a:r>
              <a:rPr lang="en-GB" sz="1000" b="1" dirty="0">
                <a:solidFill>
                  <a:srgbClr val="49D3FF"/>
                </a:solidFill>
              </a:rPr>
              <a:t>Ammonia</a:t>
            </a:r>
          </a:p>
        </p:txBody>
      </p:sp>
      <p:sp>
        <p:nvSpPr>
          <p:cNvPr id="31" name="TextBox 30">
            <a:extLst>
              <a:ext uri="{FF2B5EF4-FFF2-40B4-BE49-F238E27FC236}">
                <a16:creationId xmlns:a16="http://schemas.microsoft.com/office/drawing/2014/main" id="{C047E394-1770-0AA1-4BDB-8204F7AB9079}"/>
              </a:ext>
            </a:extLst>
          </p:cNvPr>
          <p:cNvSpPr txBox="1"/>
          <p:nvPr/>
        </p:nvSpPr>
        <p:spPr>
          <a:xfrm>
            <a:off x="7671394" y="2257886"/>
            <a:ext cx="1145440" cy="246221"/>
          </a:xfrm>
          <a:prstGeom prst="rect">
            <a:avLst/>
          </a:prstGeom>
          <a:noFill/>
        </p:spPr>
        <p:txBody>
          <a:bodyPr wrap="square" rtlCol="0">
            <a:spAutoFit/>
          </a:bodyPr>
          <a:lstStyle/>
          <a:p>
            <a:r>
              <a:rPr lang="en-GB" sz="1000" b="1" dirty="0">
                <a:solidFill>
                  <a:srgbClr val="68F394"/>
                </a:solidFill>
              </a:rPr>
              <a:t>H2-DRI</a:t>
            </a:r>
          </a:p>
        </p:txBody>
      </p:sp>
      <p:sp>
        <p:nvSpPr>
          <p:cNvPr id="32" name="TextBox 31">
            <a:extLst>
              <a:ext uri="{FF2B5EF4-FFF2-40B4-BE49-F238E27FC236}">
                <a16:creationId xmlns:a16="http://schemas.microsoft.com/office/drawing/2014/main" id="{CAACE6BA-2375-CB37-1F19-E9A77832D309}"/>
              </a:ext>
            </a:extLst>
          </p:cNvPr>
          <p:cNvSpPr txBox="1"/>
          <p:nvPr/>
        </p:nvSpPr>
        <p:spPr>
          <a:xfrm>
            <a:off x="7671394" y="2660664"/>
            <a:ext cx="1145440" cy="246221"/>
          </a:xfrm>
          <a:prstGeom prst="rect">
            <a:avLst/>
          </a:prstGeom>
          <a:noFill/>
        </p:spPr>
        <p:txBody>
          <a:bodyPr wrap="square" rtlCol="0">
            <a:spAutoFit/>
          </a:bodyPr>
          <a:lstStyle/>
          <a:p>
            <a:r>
              <a:rPr lang="en-GB" sz="1000" b="1" dirty="0">
                <a:solidFill>
                  <a:srgbClr val="3E7AD3"/>
                </a:solidFill>
              </a:rPr>
              <a:t>Methanol</a:t>
            </a:r>
          </a:p>
        </p:txBody>
      </p:sp>
      <p:sp>
        <p:nvSpPr>
          <p:cNvPr id="33" name="TextBox 32">
            <a:extLst>
              <a:ext uri="{FF2B5EF4-FFF2-40B4-BE49-F238E27FC236}">
                <a16:creationId xmlns:a16="http://schemas.microsoft.com/office/drawing/2014/main" id="{075AA6A8-1159-207F-A1DF-E978A32E7445}"/>
              </a:ext>
            </a:extLst>
          </p:cNvPr>
          <p:cNvSpPr txBox="1"/>
          <p:nvPr/>
        </p:nvSpPr>
        <p:spPr>
          <a:xfrm>
            <a:off x="7671393" y="1436875"/>
            <a:ext cx="1221781" cy="246221"/>
          </a:xfrm>
          <a:prstGeom prst="rect">
            <a:avLst/>
          </a:prstGeom>
          <a:noFill/>
        </p:spPr>
        <p:txBody>
          <a:bodyPr wrap="square" rtlCol="0">
            <a:spAutoFit/>
          </a:bodyPr>
          <a:lstStyle/>
          <a:p>
            <a:r>
              <a:rPr lang="en-GB" sz="1000" b="1" dirty="0">
                <a:solidFill>
                  <a:srgbClr val="F1A801"/>
                </a:solidFill>
              </a:rPr>
              <a:t>Other industries</a:t>
            </a:r>
          </a:p>
        </p:txBody>
      </p:sp>
      <p:sp>
        <p:nvSpPr>
          <p:cNvPr id="34" name="TextBox 33">
            <a:extLst>
              <a:ext uri="{FF2B5EF4-FFF2-40B4-BE49-F238E27FC236}">
                <a16:creationId xmlns:a16="http://schemas.microsoft.com/office/drawing/2014/main" id="{3CBBFE9E-D56A-D8CC-858F-51AB49BBDD35}"/>
              </a:ext>
            </a:extLst>
          </p:cNvPr>
          <p:cNvSpPr txBox="1"/>
          <p:nvPr/>
        </p:nvSpPr>
        <p:spPr>
          <a:xfrm>
            <a:off x="7671394" y="1696433"/>
            <a:ext cx="1145440" cy="246221"/>
          </a:xfrm>
          <a:prstGeom prst="rect">
            <a:avLst/>
          </a:prstGeom>
          <a:noFill/>
        </p:spPr>
        <p:txBody>
          <a:bodyPr wrap="square" rtlCol="0">
            <a:spAutoFit/>
          </a:bodyPr>
          <a:lstStyle/>
          <a:p>
            <a:r>
              <a:rPr lang="en-GB" sz="1000" b="1" dirty="0">
                <a:solidFill>
                  <a:srgbClr val="FED421"/>
                </a:solidFill>
              </a:rPr>
              <a:t>Other I&amp;S</a:t>
            </a:r>
          </a:p>
        </p:txBody>
      </p:sp>
      <p:graphicFrame>
        <p:nvGraphicFramePr>
          <p:cNvPr id="35" name="Chart 34">
            <a:extLst>
              <a:ext uri="{FF2B5EF4-FFF2-40B4-BE49-F238E27FC236}">
                <a16:creationId xmlns:a16="http://schemas.microsoft.com/office/drawing/2014/main" id="{8BB6C365-572C-490E-8CBE-645DD9C3232D}"/>
              </a:ext>
            </a:extLst>
          </p:cNvPr>
          <p:cNvGraphicFramePr>
            <a:graphicFrameLocks/>
          </p:cNvGraphicFramePr>
          <p:nvPr>
            <p:extLst>
              <p:ext uri="{D42A27DB-BD31-4B8C-83A1-F6EECF244321}">
                <p14:modId xmlns:p14="http://schemas.microsoft.com/office/powerpoint/2010/main" val="3223562547"/>
              </p:ext>
            </p:extLst>
          </p:nvPr>
        </p:nvGraphicFramePr>
        <p:xfrm>
          <a:off x="5864142" y="1132311"/>
          <a:ext cx="1800000" cy="2710800"/>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a:extLst>
              <a:ext uri="{FF2B5EF4-FFF2-40B4-BE49-F238E27FC236}">
                <a16:creationId xmlns:a16="http://schemas.microsoft.com/office/drawing/2014/main" id="{A45EDD3A-6464-A4B7-3B06-00F032104375}"/>
              </a:ext>
            </a:extLst>
          </p:cNvPr>
          <p:cNvSpPr txBox="1"/>
          <p:nvPr/>
        </p:nvSpPr>
        <p:spPr>
          <a:xfrm>
            <a:off x="4976525" y="1252295"/>
            <a:ext cx="1145440" cy="246221"/>
          </a:xfrm>
          <a:prstGeom prst="rect">
            <a:avLst/>
          </a:prstGeom>
          <a:noFill/>
        </p:spPr>
        <p:txBody>
          <a:bodyPr wrap="square" rtlCol="0">
            <a:spAutoFit/>
          </a:bodyPr>
          <a:lstStyle/>
          <a:p>
            <a:r>
              <a:rPr lang="en-GB" sz="1000" b="1" dirty="0">
                <a:solidFill>
                  <a:srgbClr val="01ADA0"/>
                </a:solidFill>
              </a:rPr>
              <a:t>Methane</a:t>
            </a:r>
          </a:p>
        </p:txBody>
      </p:sp>
      <p:sp>
        <p:nvSpPr>
          <p:cNvPr id="37" name="TextBox 36">
            <a:extLst>
              <a:ext uri="{FF2B5EF4-FFF2-40B4-BE49-F238E27FC236}">
                <a16:creationId xmlns:a16="http://schemas.microsoft.com/office/drawing/2014/main" id="{2B1E427B-F79C-EE40-B079-FDFF4DB7CB08}"/>
              </a:ext>
            </a:extLst>
          </p:cNvPr>
          <p:cNvSpPr txBox="1"/>
          <p:nvPr/>
        </p:nvSpPr>
        <p:spPr>
          <a:xfrm>
            <a:off x="4976525" y="2583719"/>
            <a:ext cx="1145440" cy="400110"/>
          </a:xfrm>
          <a:prstGeom prst="rect">
            <a:avLst/>
          </a:prstGeom>
          <a:noFill/>
        </p:spPr>
        <p:txBody>
          <a:bodyPr wrap="square" rtlCol="0">
            <a:spAutoFit/>
          </a:bodyPr>
          <a:lstStyle/>
          <a:p>
            <a:r>
              <a:rPr lang="en-GB" sz="1000" b="1" dirty="0">
                <a:solidFill>
                  <a:srgbClr val="49D3FF"/>
                </a:solidFill>
              </a:rPr>
              <a:t>Fischer </a:t>
            </a:r>
            <a:r>
              <a:rPr lang="en-GB" sz="1000" b="1" dirty="0" err="1">
                <a:solidFill>
                  <a:srgbClr val="49D3FF"/>
                </a:solidFill>
              </a:rPr>
              <a:t>Tropsch</a:t>
            </a:r>
            <a:endParaRPr lang="en-GB" sz="1000" b="1" dirty="0">
              <a:solidFill>
                <a:srgbClr val="49D3FF"/>
              </a:solidFill>
            </a:endParaRPr>
          </a:p>
        </p:txBody>
      </p:sp>
      <p:sp>
        <p:nvSpPr>
          <p:cNvPr id="38" name="TextBox 37">
            <a:extLst>
              <a:ext uri="{FF2B5EF4-FFF2-40B4-BE49-F238E27FC236}">
                <a16:creationId xmlns:a16="http://schemas.microsoft.com/office/drawing/2014/main" id="{0E2671F7-9E81-8CC8-73E9-024E72F9DCC7}"/>
              </a:ext>
            </a:extLst>
          </p:cNvPr>
          <p:cNvSpPr txBox="1"/>
          <p:nvPr/>
        </p:nvSpPr>
        <p:spPr>
          <a:xfrm>
            <a:off x="4976525" y="1399975"/>
            <a:ext cx="1145440" cy="246221"/>
          </a:xfrm>
          <a:prstGeom prst="rect">
            <a:avLst/>
          </a:prstGeom>
          <a:noFill/>
        </p:spPr>
        <p:txBody>
          <a:bodyPr wrap="square" rtlCol="0">
            <a:spAutoFit/>
          </a:bodyPr>
          <a:lstStyle/>
          <a:p>
            <a:r>
              <a:rPr lang="en-GB" sz="1000" b="1" dirty="0">
                <a:solidFill>
                  <a:srgbClr val="68F394"/>
                </a:solidFill>
              </a:rPr>
              <a:t>Methanol</a:t>
            </a:r>
          </a:p>
        </p:txBody>
      </p:sp>
      <p:sp>
        <p:nvSpPr>
          <p:cNvPr id="39" name="TextBox 38">
            <a:extLst>
              <a:ext uri="{FF2B5EF4-FFF2-40B4-BE49-F238E27FC236}">
                <a16:creationId xmlns:a16="http://schemas.microsoft.com/office/drawing/2014/main" id="{5EEF4DD8-9FD3-F154-96BC-FED3D634537B}"/>
              </a:ext>
            </a:extLst>
          </p:cNvPr>
          <p:cNvSpPr txBox="1"/>
          <p:nvPr/>
        </p:nvSpPr>
        <p:spPr>
          <a:xfrm>
            <a:off x="4976525" y="1755934"/>
            <a:ext cx="1145440" cy="246221"/>
          </a:xfrm>
          <a:prstGeom prst="rect">
            <a:avLst/>
          </a:prstGeom>
          <a:noFill/>
        </p:spPr>
        <p:txBody>
          <a:bodyPr wrap="square" rtlCol="0">
            <a:spAutoFit/>
          </a:bodyPr>
          <a:lstStyle/>
          <a:p>
            <a:r>
              <a:rPr lang="en-GB" sz="1000" b="1" dirty="0">
                <a:solidFill>
                  <a:srgbClr val="3E7AD3"/>
                </a:solidFill>
              </a:rPr>
              <a:t>Ammonia</a:t>
            </a:r>
          </a:p>
        </p:txBody>
      </p:sp>
      <p:graphicFrame>
        <p:nvGraphicFramePr>
          <p:cNvPr id="5" name="Chart 4">
            <a:extLst>
              <a:ext uri="{FF2B5EF4-FFF2-40B4-BE49-F238E27FC236}">
                <a16:creationId xmlns:a16="http://schemas.microsoft.com/office/drawing/2014/main" id="{2B285B78-4EBE-4142-8640-6F5D978A1A38}"/>
              </a:ext>
            </a:extLst>
          </p:cNvPr>
          <p:cNvGraphicFramePr>
            <a:graphicFrameLocks/>
          </p:cNvGraphicFramePr>
          <p:nvPr>
            <p:extLst>
              <p:ext uri="{D42A27DB-BD31-4B8C-83A1-F6EECF244321}">
                <p14:modId xmlns:p14="http://schemas.microsoft.com/office/powerpoint/2010/main" val="1669641465"/>
              </p:ext>
            </p:extLst>
          </p:nvPr>
        </p:nvGraphicFramePr>
        <p:xfrm>
          <a:off x="3214625" y="1132311"/>
          <a:ext cx="1800000" cy="2710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0826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500"/>
                                        <p:tgtEl>
                                          <p:spTgt spid="2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childTnLst>
                                </p:cTn>
                              </p:par>
                            </p:childTnLst>
                          </p:cTn>
                        </p:par>
                        <p:par>
                          <p:cTn id="34" fill="hold">
                            <p:stCondLst>
                              <p:cond delay="1000"/>
                            </p:stCondLst>
                            <p:childTnLst>
                              <p:par>
                                <p:cTn id="35" presetID="10" presetClass="entr" presetSubtype="0" fill="hold" grpId="0" nodeType="after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500"/>
                                        <p:tgtEl>
                                          <p:spTgt spid="3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fade">
                                      <p:cBhvr>
                                        <p:cTn id="51" dur="500"/>
                                        <p:tgtEl>
                                          <p:spTgt spid="3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fade">
                                      <p:cBhvr>
                                        <p:cTn id="57" dur="500"/>
                                        <p:tgtEl>
                                          <p:spTgt spid="39"/>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childTnLst>
                                </p:cTn>
                              </p:par>
                            </p:childTnLst>
                          </p:cTn>
                        </p:par>
                        <p:par>
                          <p:cTn id="62" fill="hold">
                            <p:stCondLst>
                              <p:cond delay="0"/>
                            </p:stCondLst>
                            <p:childTnLst>
                              <p:par>
                                <p:cTn id="63" presetID="22" presetClass="entr" presetSubtype="4"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fade">
                                      <p:cBhvr>
                                        <p:cTn id="68" dur="500"/>
                                        <p:tgtEl>
                                          <p:spTgt spid="29"/>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fade">
                                      <p:cBhvr>
                                        <p:cTn id="74" dur="500"/>
                                        <p:tgtEl>
                                          <p:spTgt spid="3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500"/>
                                        <p:tgtEl>
                                          <p:spTgt spid="3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3"/>
                                        </p:tgtEl>
                                        <p:attrNameLst>
                                          <p:attrName>style.visibility</p:attrName>
                                        </p:attrNameLst>
                                      </p:cBhvr>
                                      <p:to>
                                        <p:strVal val="visible"/>
                                      </p:to>
                                    </p:set>
                                    <p:animEffect transition="in" filter="fade">
                                      <p:cBhvr>
                                        <p:cTn id="80" dur="500"/>
                                        <p:tgtEl>
                                          <p:spTgt spid="33"/>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4"/>
                                        </p:tgtEl>
                                        <p:attrNameLst>
                                          <p:attrName>style.visibility</p:attrName>
                                        </p:attrNameLst>
                                      </p:cBhvr>
                                      <p:to>
                                        <p:strVal val="visible"/>
                                      </p:to>
                                    </p:set>
                                    <p:animEffect transition="in" filter="fade">
                                      <p:cBhvr>
                                        <p:cTn id="8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P spid="8" grpId="0"/>
      <p:bldP spid="10" grpId="0"/>
      <p:bldGraphic spid="14" grpId="0">
        <p:bldAsOne/>
      </p:bldGraphic>
      <p:bldP spid="18" grpId="0"/>
      <p:bldP spid="20" grpId="0"/>
      <p:bldP spid="23" grpId="0"/>
      <p:bldP spid="24" grpId="0"/>
      <p:bldP spid="25" grpId="0"/>
      <p:bldP spid="26" grpId="0"/>
      <p:bldP spid="29" grpId="0"/>
      <p:bldP spid="30" grpId="0"/>
      <p:bldP spid="31" grpId="0"/>
      <p:bldP spid="32" grpId="0"/>
      <p:bldP spid="33" grpId="0"/>
      <p:bldP spid="34" grpId="0"/>
      <p:bldGraphic spid="35" grpId="0">
        <p:bldAsOne/>
      </p:bldGraphic>
      <p:bldP spid="36" grpId="0"/>
      <p:bldP spid="37" grpId="0"/>
      <p:bldP spid="38" grpId="0"/>
      <p:bldP spid="39" grpId="0"/>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35475C-1B2E-683D-6031-9C28FC28E0DB}"/>
              </a:ext>
            </a:extLst>
          </p:cNvPr>
          <p:cNvSpPr>
            <a:spLocks noGrp="1"/>
          </p:cNvSpPr>
          <p:nvPr>
            <p:ph type="body" sz="quarter" idx="12"/>
          </p:nvPr>
        </p:nvSpPr>
        <p:spPr/>
        <p:txBody>
          <a:bodyPr/>
          <a:lstStyle/>
          <a:p>
            <a:r>
              <a:rPr lang="en-GB" dirty="0"/>
              <a:t>CCU for synthetic fuels is essential in a Net Zero Scenario</a:t>
            </a:r>
          </a:p>
        </p:txBody>
      </p:sp>
      <p:sp>
        <p:nvSpPr>
          <p:cNvPr id="3" name="Text Placeholder 2">
            <a:extLst>
              <a:ext uri="{FF2B5EF4-FFF2-40B4-BE49-F238E27FC236}">
                <a16:creationId xmlns:a16="http://schemas.microsoft.com/office/drawing/2014/main" id="{AEAE7FE9-7A8B-4447-4E33-0FF8149B10DB}"/>
              </a:ext>
            </a:extLst>
          </p:cNvPr>
          <p:cNvSpPr>
            <a:spLocks noGrp="1"/>
          </p:cNvSpPr>
          <p:nvPr>
            <p:ph type="body" sz="quarter" idx="13"/>
          </p:nvPr>
        </p:nvSpPr>
        <p:spPr/>
        <p:txBody>
          <a:bodyPr/>
          <a:lstStyle/>
          <a:p>
            <a:r>
              <a:rPr lang="en-GB" dirty="0"/>
              <a:t>CCU for synthetic fuels could reach about 10% of the CO</a:t>
            </a:r>
            <a:r>
              <a:rPr lang="en-GB" baseline="-25000" dirty="0"/>
              <a:t>2</a:t>
            </a:r>
            <a:r>
              <a:rPr lang="en-GB" dirty="0"/>
              <a:t> captured in 2050 growing to nearly 650 MtCO</a:t>
            </a:r>
            <a:r>
              <a:rPr lang="en-GB" baseline="-25000" dirty="0"/>
              <a:t>2</a:t>
            </a:r>
            <a:r>
              <a:rPr lang="en-GB" dirty="0"/>
              <a:t>/</a:t>
            </a:r>
            <a:r>
              <a:rPr lang="en-GB" dirty="0" err="1"/>
              <a:t>yr</a:t>
            </a:r>
            <a:r>
              <a:rPr lang="en-GB" dirty="0"/>
              <a:t> by 2050</a:t>
            </a:r>
          </a:p>
        </p:txBody>
      </p:sp>
      <p:sp>
        <p:nvSpPr>
          <p:cNvPr id="4" name="Text Placeholder 3">
            <a:extLst>
              <a:ext uri="{FF2B5EF4-FFF2-40B4-BE49-F238E27FC236}">
                <a16:creationId xmlns:a16="http://schemas.microsoft.com/office/drawing/2014/main" id="{93AE30C1-25DD-B75D-FC5D-9CB1016D350F}"/>
              </a:ext>
            </a:extLst>
          </p:cNvPr>
          <p:cNvSpPr>
            <a:spLocks noGrp="1"/>
          </p:cNvSpPr>
          <p:nvPr>
            <p:ph type="body" sz="quarter" idx="14"/>
          </p:nvPr>
        </p:nvSpPr>
        <p:spPr/>
        <p:txBody>
          <a:bodyPr/>
          <a:lstStyle/>
          <a:p>
            <a:r>
              <a:rPr lang="en-GB" dirty="0"/>
              <a:t>CO</a:t>
            </a:r>
            <a:r>
              <a:rPr lang="en-GB" baseline="-25000" dirty="0"/>
              <a:t>2</a:t>
            </a:r>
            <a:r>
              <a:rPr lang="en-GB" dirty="0"/>
              <a:t> captured in NZE by CO</a:t>
            </a:r>
            <a:r>
              <a:rPr lang="en-GB" baseline="-25000" dirty="0"/>
              <a:t>2</a:t>
            </a:r>
            <a:r>
              <a:rPr lang="en-GB" dirty="0"/>
              <a:t> fate</a:t>
            </a:r>
          </a:p>
        </p:txBody>
      </p:sp>
      <p:graphicFrame>
        <p:nvGraphicFramePr>
          <p:cNvPr id="7" name="Chart 6">
            <a:extLst>
              <a:ext uri="{FF2B5EF4-FFF2-40B4-BE49-F238E27FC236}">
                <a16:creationId xmlns:a16="http://schemas.microsoft.com/office/drawing/2014/main" id="{C30F84ED-F4B8-4407-8717-BDB34FF61307}"/>
              </a:ext>
            </a:extLst>
          </p:cNvPr>
          <p:cNvGraphicFramePr>
            <a:graphicFrameLocks/>
          </p:cNvGraphicFramePr>
          <p:nvPr>
            <p:extLst>
              <p:ext uri="{D42A27DB-BD31-4B8C-83A1-F6EECF244321}">
                <p14:modId xmlns:p14="http://schemas.microsoft.com/office/powerpoint/2010/main" val="3515925654"/>
              </p:ext>
            </p:extLst>
          </p:nvPr>
        </p:nvGraphicFramePr>
        <p:xfrm>
          <a:off x="250825" y="1110325"/>
          <a:ext cx="8642350" cy="32696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9FBA1D4B-A5CA-8462-6A0B-FDE358AAC993}"/>
              </a:ext>
            </a:extLst>
          </p:cNvPr>
          <p:cNvSpPr txBox="1"/>
          <p:nvPr/>
        </p:nvSpPr>
        <p:spPr>
          <a:xfrm>
            <a:off x="7747735" y="2871154"/>
            <a:ext cx="1145440" cy="276999"/>
          </a:xfrm>
          <a:prstGeom prst="rect">
            <a:avLst/>
          </a:prstGeom>
          <a:noFill/>
        </p:spPr>
        <p:txBody>
          <a:bodyPr wrap="square" rtlCol="0">
            <a:spAutoFit/>
          </a:bodyPr>
          <a:lstStyle/>
          <a:p>
            <a:r>
              <a:rPr lang="en-GB" sz="1200" b="1" dirty="0">
                <a:solidFill>
                  <a:srgbClr val="49D3FF"/>
                </a:solidFill>
              </a:rPr>
              <a:t>CO</a:t>
            </a:r>
            <a:r>
              <a:rPr lang="en-GB" sz="1200" b="1" baseline="-25000" dirty="0">
                <a:solidFill>
                  <a:srgbClr val="49D3FF"/>
                </a:solidFill>
              </a:rPr>
              <a:t>2</a:t>
            </a:r>
            <a:r>
              <a:rPr lang="en-GB" sz="1200" b="1" dirty="0">
                <a:solidFill>
                  <a:srgbClr val="49D3FF"/>
                </a:solidFill>
              </a:rPr>
              <a:t> stored</a:t>
            </a:r>
          </a:p>
        </p:txBody>
      </p:sp>
      <p:sp>
        <p:nvSpPr>
          <p:cNvPr id="9" name="TextBox 8">
            <a:extLst>
              <a:ext uri="{FF2B5EF4-FFF2-40B4-BE49-F238E27FC236}">
                <a16:creationId xmlns:a16="http://schemas.microsoft.com/office/drawing/2014/main" id="{5FBB4294-0C7C-ED63-BA1C-3231A43BDDD3}"/>
              </a:ext>
            </a:extLst>
          </p:cNvPr>
          <p:cNvSpPr txBox="1"/>
          <p:nvPr/>
        </p:nvSpPr>
        <p:spPr>
          <a:xfrm>
            <a:off x="7747735" y="1639426"/>
            <a:ext cx="1145440" cy="276999"/>
          </a:xfrm>
          <a:prstGeom prst="rect">
            <a:avLst/>
          </a:prstGeom>
          <a:noFill/>
        </p:spPr>
        <p:txBody>
          <a:bodyPr wrap="square" rtlCol="0">
            <a:spAutoFit/>
          </a:bodyPr>
          <a:lstStyle/>
          <a:p>
            <a:r>
              <a:rPr lang="en-GB" sz="1200" b="1" dirty="0">
                <a:solidFill>
                  <a:srgbClr val="3E7AD3"/>
                </a:solidFill>
              </a:rPr>
              <a:t>CO</a:t>
            </a:r>
            <a:r>
              <a:rPr lang="en-GB" sz="1200" b="1" baseline="-25000" dirty="0">
                <a:solidFill>
                  <a:srgbClr val="3E7AD3"/>
                </a:solidFill>
              </a:rPr>
              <a:t>2</a:t>
            </a:r>
            <a:r>
              <a:rPr lang="en-GB" sz="1200" b="1" dirty="0">
                <a:solidFill>
                  <a:srgbClr val="3E7AD3"/>
                </a:solidFill>
              </a:rPr>
              <a:t> used</a:t>
            </a:r>
          </a:p>
        </p:txBody>
      </p:sp>
    </p:spTree>
    <p:extLst>
      <p:ext uri="{BB962C8B-B14F-4D97-AF65-F5344CB8AC3E}">
        <p14:creationId xmlns:p14="http://schemas.microsoft.com/office/powerpoint/2010/main" val="37431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AsOne/>
      </p:bldGraphic>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7B5686-17D3-DC48-7D02-78F4321DD9EB}"/>
              </a:ext>
            </a:extLst>
          </p:cNvPr>
          <p:cNvSpPr>
            <a:spLocks noGrp="1"/>
          </p:cNvSpPr>
          <p:nvPr>
            <p:ph type="body" sz="quarter" idx="12"/>
          </p:nvPr>
        </p:nvSpPr>
        <p:spPr/>
        <p:txBody>
          <a:bodyPr/>
          <a:lstStyle/>
          <a:p>
            <a:r>
              <a:rPr lang="en-GB" dirty="0"/>
              <a:t>Chemical feedstock and aviation are opportunities for CCU</a:t>
            </a:r>
          </a:p>
        </p:txBody>
      </p:sp>
      <p:sp>
        <p:nvSpPr>
          <p:cNvPr id="3" name="Text Placeholder 2">
            <a:extLst>
              <a:ext uri="{FF2B5EF4-FFF2-40B4-BE49-F238E27FC236}">
                <a16:creationId xmlns:a16="http://schemas.microsoft.com/office/drawing/2014/main" id="{5AB7B779-B5C6-FE74-DF5D-45D4FC1F2D72}"/>
              </a:ext>
            </a:extLst>
          </p:cNvPr>
          <p:cNvSpPr>
            <a:spLocks noGrp="1"/>
          </p:cNvSpPr>
          <p:nvPr>
            <p:ph type="body" sz="quarter" idx="13"/>
          </p:nvPr>
        </p:nvSpPr>
        <p:spPr/>
        <p:txBody>
          <a:bodyPr/>
          <a:lstStyle/>
          <a:p>
            <a:r>
              <a:rPr lang="en-GB" dirty="0"/>
              <a:t>Synthetic methanol could represent 40% of methanol production in 2050 in NZE. Hydrogen and synthetic kerosene reach almost half of the fuel mix for aviation in 2050</a:t>
            </a:r>
          </a:p>
        </p:txBody>
      </p:sp>
      <p:sp>
        <p:nvSpPr>
          <p:cNvPr id="4" name="Text Placeholder 3">
            <a:extLst>
              <a:ext uri="{FF2B5EF4-FFF2-40B4-BE49-F238E27FC236}">
                <a16:creationId xmlns:a16="http://schemas.microsoft.com/office/drawing/2014/main" id="{158FC78C-F9D2-4D6E-4FE6-F33C7DA9B785}"/>
              </a:ext>
            </a:extLst>
          </p:cNvPr>
          <p:cNvSpPr>
            <a:spLocks noGrp="1"/>
          </p:cNvSpPr>
          <p:nvPr>
            <p:ph type="body" sz="quarter" idx="14"/>
          </p:nvPr>
        </p:nvSpPr>
        <p:spPr>
          <a:xfrm>
            <a:off x="250825" y="669475"/>
            <a:ext cx="4321175" cy="284370"/>
          </a:xfrm>
        </p:spPr>
        <p:txBody>
          <a:bodyPr/>
          <a:lstStyle/>
          <a:p>
            <a:r>
              <a:rPr lang="en-GB" dirty="0"/>
              <a:t>Methanol production by technology in NZE</a:t>
            </a:r>
          </a:p>
        </p:txBody>
      </p:sp>
      <p:sp>
        <p:nvSpPr>
          <p:cNvPr id="7" name="Text Placeholder 3">
            <a:extLst>
              <a:ext uri="{FF2B5EF4-FFF2-40B4-BE49-F238E27FC236}">
                <a16:creationId xmlns:a16="http://schemas.microsoft.com/office/drawing/2014/main" id="{EF2644EA-BE0F-DB3E-47EA-BE419690AED2}"/>
              </a:ext>
            </a:extLst>
          </p:cNvPr>
          <p:cNvSpPr txBox="1">
            <a:spLocks/>
          </p:cNvSpPr>
          <p:nvPr/>
        </p:nvSpPr>
        <p:spPr>
          <a:xfrm>
            <a:off x="4301413" y="669475"/>
            <a:ext cx="4321175"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Fuel mix for aviation in NZE</a:t>
            </a:r>
          </a:p>
        </p:txBody>
      </p:sp>
      <p:graphicFrame>
        <p:nvGraphicFramePr>
          <p:cNvPr id="15" name="Chart 14">
            <a:extLst>
              <a:ext uri="{FF2B5EF4-FFF2-40B4-BE49-F238E27FC236}">
                <a16:creationId xmlns:a16="http://schemas.microsoft.com/office/drawing/2014/main" id="{07402531-FAA4-44BA-B741-9364272D0A00}"/>
              </a:ext>
            </a:extLst>
          </p:cNvPr>
          <p:cNvGraphicFramePr>
            <a:graphicFrameLocks/>
          </p:cNvGraphicFramePr>
          <p:nvPr/>
        </p:nvGraphicFramePr>
        <p:xfrm>
          <a:off x="4824114" y="1067592"/>
          <a:ext cx="3420000" cy="31428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542CB40B-1618-BCAF-C686-AF65ED5505B4}"/>
              </a:ext>
            </a:extLst>
          </p:cNvPr>
          <p:cNvSpPr txBox="1"/>
          <p:nvPr/>
        </p:nvSpPr>
        <p:spPr>
          <a:xfrm>
            <a:off x="3617256" y="1825635"/>
            <a:ext cx="1145440" cy="461665"/>
          </a:xfrm>
          <a:prstGeom prst="rect">
            <a:avLst/>
          </a:prstGeom>
          <a:noFill/>
        </p:spPr>
        <p:txBody>
          <a:bodyPr wrap="square" rtlCol="0">
            <a:spAutoFit/>
          </a:bodyPr>
          <a:lstStyle/>
          <a:p>
            <a:r>
              <a:rPr lang="en-GB" sz="1200" b="1" dirty="0">
                <a:solidFill>
                  <a:srgbClr val="3E7AD3"/>
                </a:solidFill>
              </a:rPr>
              <a:t>Synthetic methanol</a:t>
            </a:r>
          </a:p>
        </p:txBody>
      </p:sp>
      <p:sp>
        <p:nvSpPr>
          <p:cNvPr id="17" name="TextBox 16">
            <a:extLst>
              <a:ext uri="{FF2B5EF4-FFF2-40B4-BE49-F238E27FC236}">
                <a16:creationId xmlns:a16="http://schemas.microsoft.com/office/drawing/2014/main" id="{344E0F63-2AFA-590D-F58E-764659DBB6D8}"/>
              </a:ext>
            </a:extLst>
          </p:cNvPr>
          <p:cNvSpPr txBox="1"/>
          <p:nvPr/>
        </p:nvSpPr>
        <p:spPr>
          <a:xfrm>
            <a:off x="7894806" y="3215919"/>
            <a:ext cx="1145440" cy="276999"/>
          </a:xfrm>
          <a:prstGeom prst="rect">
            <a:avLst/>
          </a:prstGeom>
          <a:noFill/>
        </p:spPr>
        <p:txBody>
          <a:bodyPr wrap="square" rtlCol="0">
            <a:spAutoFit/>
          </a:bodyPr>
          <a:lstStyle/>
          <a:p>
            <a:r>
              <a:rPr lang="en-GB" sz="1200" b="1" dirty="0">
                <a:solidFill>
                  <a:srgbClr val="49D3FF"/>
                </a:solidFill>
              </a:rPr>
              <a:t>Hydrogen</a:t>
            </a:r>
          </a:p>
        </p:txBody>
      </p:sp>
      <p:sp>
        <p:nvSpPr>
          <p:cNvPr id="18" name="TextBox 17">
            <a:extLst>
              <a:ext uri="{FF2B5EF4-FFF2-40B4-BE49-F238E27FC236}">
                <a16:creationId xmlns:a16="http://schemas.microsoft.com/office/drawing/2014/main" id="{712F4065-44B7-BF8B-B4EF-DCA2598D980E}"/>
              </a:ext>
            </a:extLst>
          </p:cNvPr>
          <p:cNvSpPr txBox="1"/>
          <p:nvPr/>
        </p:nvSpPr>
        <p:spPr>
          <a:xfrm>
            <a:off x="7894806" y="2584763"/>
            <a:ext cx="1145440" cy="461665"/>
          </a:xfrm>
          <a:prstGeom prst="rect">
            <a:avLst/>
          </a:prstGeom>
          <a:noFill/>
        </p:spPr>
        <p:txBody>
          <a:bodyPr wrap="square" rtlCol="0">
            <a:spAutoFit/>
          </a:bodyPr>
          <a:lstStyle/>
          <a:p>
            <a:r>
              <a:rPr lang="en-GB" sz="1200" b="1" dirty="0">
                <a:solidFill>
                  <a:srgbClr val="3E7AD3"/>
                </a:solidFill>
              </a:rPr>
              <a:t>Synthetic kerosene</a:t>
            </a:r>
          </a:p>
        </p:txBody>
      </p:sp>
      <p:sp>
        <p:nvSpPr>
          <p:cNvPr id="6" name="TextBox 5">
            <a:extLst>
              <a:ext uri="{FF2B5EF4-FFF2-40B4-BE49-F238E27FC236}">
                <a16:creationId xmlns:a16="http://schemas.microsoft.com/office/drawing/2014/main" id="{27CDD819-C7A1-9D59-9450-687FE8EA92A1}"/>
              </a:ext>
            </a:extLst>
          </p:cNvPr>
          <p:cNvSpPr txBox="1"/>
          <p:nvPr/>
        </p:nvSpPr>
        <p:spPr>
          <a:xfrm>
            <a:off x="3617256" y="2856201"/>
            <a:ext cx="1145440" cy="461665"/>
          </a:xfrm>
          <a:prstGeom prst="rect">
            <a:avLst/>
          </a:prstGeom>
          <a:noFill/>
        </p:spPr>
        <p:txBody>
          <a:bodyPr wrap="square" rtlCol="0">
            <a:spAutoFit/>
          </a:bodyPr>
          <a:lstStyle/>
          <a:p>
            <a:r>
              <a:rPr lang="en-GB" sz="1200" b="1" dirty="0">
                <a:solidFill>
                  <a:srgbClr val="BFBFBF"/>
                </a:solidFill>
              </a:rPr>
              <a:t>Fossil fuels with CCUS</a:t>
            </a:r>
          </a:p>
        </p:txBody>
      </p:sp>
      <p:sp>
        <p:nvSpPr>
          <p:cNvPr id="9" name="TextBox 8">
            <a:extLst>
              <a:ext uri="{FF2B5EF4-FFF2-40B4-BE49-F238E27FC236}">
                <a16:creationId xmlns:a16="http://schemas.microsoft.com/office/drawing/2014/main" id="{41ABF3F2-089D-C828-C6D4-CD88C79C8454}"/>
              </a:ext>
            </a:extLst>
          </p:cNvPr>
          <p:cNvSpPr txBox="1"/>
          <p:nvPr/>
        </p:nvSpPr>
        <p:spPr>
          <a:xfrm>
            <a:off x="3617256" y="3389923"/>
            <a:ext cx="1145440" cy="461665"/>
          </a:xfrm>
          <a:prstGeom prst="rect">
            <a:avLst/>
          </a:prstGeom>
          <a:noFill/>
        </p:spPr>
        <p:txBody>
          <a:bodyPr wrap="square" rtlCol="0">
            <a:spAutoFit/>
          </a:bodyPr>
          <a:lstStyle/>
          <a:p>
            <a:r>
              <a:rPr lang="en-GB" sz="1200" b="1" dirty="0">
                <a:solidFill>
                  <a:srgbClr val="D9D9D9"/>
                </a:solidFill>
              </a:rPr>
              <a:t>Unabated fossil fuels</a:t>
            </a:r>
          </a:p>
        </p:txBody>
      </p:sp>
      <p:sp>
        <p:nvSpPr>
          <p:cNvPr id="10" name="TextBox 9">
            <a:extLst>
              <a:ext uri="{FF2B5EF4-FFF2-40B4-BE49-F238E27FC236}">
                <a16:creationId xmlns:a16="http://schemas.microsoft.com/office/drawing/2014/main" id="{58660E47-8564-114A-1C41-B92E0BF6C40B}"/>
              </a:ext>
            </a:extLst>
          </p:cNvPr>
          <p:cNvSpPr txBox="1"/>
          <p:nvPr/>
        </p:nvSpPr>
        <p:spPr>
          <a:xfrm>
            <a:off x="3617256" y="1325391"/>
            <a:ext cx="1145440" cy="276999"/>
          </a:xfrm>
          <a:prstGeom prst="rect">
            <a:avLst/>
          </a:prstGeom>
          <a:noFill/>
        </p:spPr>
        <p:txBody>
          <a:bodyPr wrap="square" rtlCol="0">
            <a:spAutoFit/>
          </a:bodyPr>
          <a:lstStyle/>
          <a:p>
            <a:r>
              <a:rPr lang="en-GB" sz="1200" b="1" dirty="0">
                <a:solidFill>
                  <a:srgbClr val="A6A6A6"/>
                </a:solidFill>
              </a:rPr>
              <a:t>Others</a:t>
            </a:r>
          </a:p>
        </p:txBody>
      </p:sp>
      <p:sp>
        <p:nvSpPr>
          <p:cNvPr id="11" name="TextBox 10">
            <a:extLst>
              <a:ext uri="{FF2B5EF4-FFF2-40B4-BE49-F238E27FC236}">
                <a16:creationId xmlns:a16="http://schemas.microsoft.com/office/drawing/2014/main" id="{7FEE4FD5-5E7C-E744-3A5D-A917BF737EC3}"/>
              </a:ext>
            </a:extLst>
          </p:cNvPr>
          <p:cNvSpPr txBox="1"/>
          <p:nvPr/>
        </p:nvSpPr>
        <p:spPr>
          <a:xfrm>
            <a:off x="7894806" y="3523909"/>
            <a:ext cx="1145440" cy="276999"/>
          </a:xfrm>
          <a:prstGeom prst="rect">
            <a:avLst/>
          </a:prstGeom>
          <a:noFill/>
        </p:spPr>
        <p:txBody>
          <a:bodyPr wrap="square" rtlCol="0">
            <a:spAutoFit/>
          </a:bodyPr>
          <a:lstStyle/>
          <a:p>
            <a:r>
              <a:rPr lang="en-GB" sz="1200" b="1" dirty="0">
                <a:solidFill>
                  <a:srgbClr val="D9D9D9"/>
                </a:solidFill>
              </a:rPr>
              <a:t>Fossil fuel</a:t>
            </a:r>
          </a:p>
        </p:txBody>
      </p:sp>
      <p:sp>
        <p:nvSpPr>
          <p:cNvPr id="12" name="TextBox 11">
            <a:extLst>
              <a:ext uri="{FF2B5EF4-FFF2-40B4-BE49-F238E27FC236}">
                <a16:creationId xmlns:a16="http://schemas.microsoft.com/office/drawing/2014/main" id="{3FC5AC91-FF21-EE38-F676-643313A32BB9}"/>
              </a:ext>
            </a:extLst>
          </p:cNvPr>
          <p:cNvSpPr txBox="1"/>
          <p:nvPr/>
        </p:nvSpPr>
        <p:spPr>
          <a:xfrm>
            <a:off x="7894806" y="1865941"/>
            <a:ext cx="1145440" cy="276999"/>
          </a:xfrm>
          <a:prstGeom prst="rect">
            <a:avLst/>
          </a:prstGeom>
          <a:noFill/>
        </p:spPr>
        <p:txBody>
          <a:bodyPr wrap="square" rtlCol="0">
            <a:spAutoFit/>
          </a:bodyPr>
          <a:lstStyle/>
          <a:p>
            <a:r>
              <a:rPr lang="en-GB" sz="1200" b="1" dirty="0">
                <a:solidFill>
                  <a:srgbClr val="A6A6A6"/>
                </a:solidFill>
              </a:rPr>
              <a:t>Biofuels</a:t>
            </a:r>
          </a:p>
        </p:txBody>
      </p:sp>
      <p:sp>
        <p:nvSpPr>
          <p:cNvPr id="13" name="TextBox 12">
            <a:extLst>
              <a:ext uri="{FF2B5EF4-FFF2-40B4-BE49-F238E27FC236}">
                <a16:creationId xmlns:a16="http://schemas.microsoft.com/office/drawing/2014/main" id="{060A1FB9-74A8-8BDE-0505-BA059F6AB11F}"/>
              </a:ext>
            </a:extLst>
          </p:cNvPr>
          <p:cNvSpPr txBox="1"/>
          <p:nvPr/>
        </p:nvSpPr>
        <p:spPr>
          <a:xfrm>
            <a:off x="7894806" y="1458855"/>
            <a:ext cx="1145440" cy="276999"/>
          </a:xfrm>
          <a:prstGeom prst="rect">
            <a:avLst/>
          </a:prstGeom>
          <a:noFill/>
        </p:spPr>
        <p:txBody>
          <a:bodyPr wrap="square" rtlCol="0">
            <a:spAutoFit/>
          </a:bodyPr>
          <a:lstStyle/>
          <a:p>
            <a:r>
              <a:rPr lang="en-GB" sz="1200" b="1" dirty="0">
                <a:solidFill>
                  <a:srgbClr val="7F7F7F"/>
                </a:solidFill>
              </a:rPr>
              <a:t>Others</a:t>
            </a:r>
          </a:p>
        </p:txBody>
      </p:sp>
      <p:graphicFrame>
        <p:nvGraphicFramePr>
          <p:cNvPr id="5" name="Chart 4">
            <a:extLst>
              <a:ext uri="{FF2B5EF4-FFF2-40B4-BE49-F238E27FC236}">
                <a16:creationId xmlns:a16="http://schemas.microsoft.com/office/drawing/2014/main" id="{5FAD867B-EBB2-4947-A2DA-1BD71C5C4910}"/>
              </a:ext>
            </a:extLst>
          </p:cNvPr>
          <p:cNvGraphicFramePr>
            <a:graphicFrameLocks/>
          </p:cNvGraphicFramePr>
          <p:nvPr>
            <p:extLst>
              <p:ext uri="{D42A27DB-BD31-4B8C-83A1-F6EECF244321}">
                <p14:modId xmlns:p14="http://schemas.microsoft.com/office/powerpoint/2010/main" val="3337250134"/>
              </p:ext>
            </p:extLst>
          </p:nvPr>
        </p:nvGraphicFramePr>
        <p:xfrm>
          <a:off x="701412" y="1013363"/>
          <a:ext cx="3420000" cy="3142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2244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par>
                                <p:cTn id="31" presetID="22" presetClass="entr" presetSubtype="8"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7" grpId="0" build="p"/>
      <p:bldGraphic spid="15" grpId="0">
        <p:bldAsOne/>
      </p:bldGraphic>
      <p:bldP spid="16" grpId="0"/>
      <p:bldP spid="17" grpId="0"/>
      <p:bldP spid="18" grpId="0"/>
      <p:bldP spid="6" grpId="0"/>
      <p:bldP spid="9" grpId="0"/>
      <p:bldP spid="10" grpId="0"/>
      <p:bldP spid="11" grpId="0"/>
      <p:bldP spid="12" grpId="0"/>
      <p:bldP spid="13"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35475C-1B2E-683D-6031-9C28FC28E0DB}"/>
              </a:ext>
            </a:extLst>
          </p:cNvPr>
          <p:cNvSpPr>
            <a:spLocks noGrp="1"/>
          </p:cNvSpPr>
          <p:nvPr>
            <p:ph type="body" sz="quarter" idx="12"/>
          </p:nvPr>
        </p:nvSpPr>
        <p:spPr/>
        <p:txBody>
          <a:bodyPr/>
          <a:lstStyle/>
          <a:p>
            <a:r>
              <a:rPr lang="en-GB" dirty="0"/>
              <a:t>Reality is far from what is needed</a:t>
            </a:r>
          </a:p>
        </p:txBody>
      </p:sp>
      <p:sp>
        <p:nvSpPr>
          <p:cNvPr id="3" name="Text Placeholder 2">
            <a:extLst>
              <a:ext uri="{FF2B5EF4-FFF2-40B4-BE49-F238E27FC236}">
                <a16:creationId xmlns:a16="http://schemas.microsoft.com/office/drawing/2014/main" id="{AEAE7FE9-7A8B-4447-4E33-0FF8149B10DB}"/>
              </a:ext>
            </a:extLst>
          </p:cNvPr>
          <p:cNvSpPr>
            <a:spLocks noGrp="1"/>
          </p:cNvSpPr>
          <p:nvPr>
            <p:ph type="body" sz="quarter" idx="13"/>
          </p:nvPr>
        </p:nvSpPr>
        <p:spPr/>
        <p:txBody>
          <a:bodyPr/>
          <a:lstStyle/>
          <a:p>
            <a:r>
              <a:rPr lang="en-GB" dirty="0"/>
              <a:t>Projects with FID have increased by nearly 4x in the last 2 years, but this only represents 4% of the entire project pipeline where 55% is at early stages of development</a:t>
            </a:r>
          </a:p>
        </p:txBody>
      </p:sp>
      <p:sp>
        <p:nvSpPr>
          <p:cNvPr id="4" name="Text Placeholder 3">
            <a:extLst>
              <a:ext uri="{FF2B5EF4-FFF2-40B4-BE49-F238E27FC236}">
                <a16:creationId xmlns:a16="http://schemas.microsoft.com/office/drawing/2014/main" id="{93AE30C1-25DD-B75D-FC5D-9CB1016D350F}"/>
              </a:ext>
            </a:extLst>
          </p:cNvPr>
          <p:cNvSpPr>
            <a:spLocks noGrp="1"/>
          </p:cNvSpPr>
          <p:nvPr>
            <p:ph type="body" sz="quarter" idx="14"/>
          </p:nvPr>
        </p:nvSpPr>
        <p:spPr/>
        <p:txBody>
          <a:bodyPr/>
          <a:lstStyle/>
          <a:p>
            <a:endParaRPr lang="en-GB" dirty="0"/>
          </a:p>
        </p:txBody>
      </p:sp>
      <p:sp>
        <p:nvSpPr>
          <p:cNvPr id="8" name="TextBox 7">
            <a:extLst>
              <a:ext uri="{FF2B5EF4-FFF2-40B4-BE49-F238E27FC236}">
                <a16:creationId xmlns:a16="http://schemas.microsoft.com/office/drawing/2014/main" id="{9BF4AFFE-7CAD-B0D0-F795-3723AEBF7352}"/>
              </a:ext>
            </a:extLst>
          </p:cNvPr>
          <p:cNvSpPr txBox="1"/>
          <p:nvPr/>
        </p:nvSpPr>
        <p:spPr>
          <a:xfrm>
            <a:off x="3323004" y="2964741"/>
            <a:ext cx="1248987" cy="276999"/>
          </a:xfrm>
          <a:prstGeom prst="rect">
            <a:avLst/>
          </a:prstGeom>
          <a:noFill/>
        </p:spPr>
        <p:txBody>
          <a:bodyPr wrap="square" rtlCol="0">
            <a:spAutoFit/>
          </a:bodyPr>
          <a:lstStyle/>
          <a:p>
            <a:r>
              <a:rPr lang="en-GB" sz="1200" b="1" dirty="0">
                <a:solidFill>
                  <a:srgbClr val="E34946"/>
                </a:solidFill>
              </a:rPr>
              <a:t>China</a:t>
            </a:r>
          </a:p>
        </p:txBody>
      </p:sp>
      <p:sp>
        <p:nvSpPr>
          <p:cNvPr id="9" name="TextBox 8">
            <a:extLst>
              <a:ext uri="{FF2B5EF4-FFF2-40B4-BE49-F238E27FC236}">
                <a16:creationId xmlns:a16="http://schemas.microsoft.com/office/drawing/2014/main" id="{90E20D34-8A32-6851-984E-C3CEF37F81F3}"/>
              </a:ext>
            </a:extLst>
          </p:cNvPr>
          <p:cNvSpPr txBox="1"/>
          <p:nvPr/>
        </p:nvSpPr>
        <p:spPr>
          <a:xfrm>
            <a:off x="3323004" y="2379812"/>
            <a:ext cx="1248993" cy="276999"/>
          </a:xfrm>
          <a:prstGeom prst="rect">
            <a:avLst/>
          </a:prstGeom>
          <a:noFill/>
        </p:spPr>
        <p:txBody>
          <a:bodyPr wrap="square" rtlCol="0">
            <a:spAutoFit/>
          </a:bodyPr>
          <a:lstStyle/>
          <a:p>
            <a:r>
              <a:rPr lang="en-GB" sz="1200" b="1" dirty="0">
                <a:solidFill>
                  <a:srgbClr val="49D3FF"/>
                </a:solidFill>
              </a:rPr>
              <a:t>Europe</a:t>
            </a:r>
          </a:p>
        </p:txBody>
      </p:sp>
      <p:sp>
        <p:nvSpPr>
          <p:cNvPr id="10" name="TextBox 9">
            <a:extLst>
              <a:ext uri="{FF2B5EF4-FFF2-40B4-BE49-F238E27FC236}">
                <a16:creationId xmlns:a16="http://schemas.microsoft.com/office/drawing/2014/main" id="{4A429A0E-64C4-03B4-4EE5-B6F46FE862A8}"/>
              </a:ext>
            </a:extLst>
          </p:cNvPr>
          <p:cNvSpPr txBox="1"/>
          <p:nvPr/>
        </p:nvSpPr>
        <p:spPr>
          <a:xfrm>
            <a:off x="3323005" y="2087347"/>
            <a:ext cx="1248994" cy="276999"/>
          </a:xfrm>
          <a:prstGeom prst="rect">
            <a:avLst/>
          </a:prstGeom>
          <a:noFill/>
        </p:spPr>
        <p:txBody>
          <a:bodyPr wrap="square" rtlCol="0">
            <a:spAutoFit/>
          </a:bodyPr>
          <a:lstStyle/>
          <a:p>
            <a:r>
              <a:rPr lang="en-GB" sz="1200" b="1" dirty="0">
                <a:solidFill>
                  <a:srgbClr val="68F394"/>
                </a:solidFill>
              </a:rPr>
              <a:t>Middle East</a:t>
            </a:r>
          </a:p>
        </p:txBody>
      </p:sp>
      <p:sp>
        <p:nvSpPr>
          <p:cNvPr id="11" name="TextBox 10">
            <a:extLst>
              <a:ext uri="{FF2B5EF4-FFF2-40B4-BE49-F238E27FC236}">
                <a16:creationId xmlns:a16="http://schemas.microsoft.com/office/drawing/2014/main" id="{7FC265A3-E3B1-0C92-D85A-DB9B3016A545}"/>
              </a:ext>
            </a:extLst>
          </p:cNvPr>
          <p:cNvSpPr txBox="1"/>
          <p:nvPr/>
        </p:nvSpPr>
        <p:spPr>
          <a:xfrm>
            <a:off x="3323005" y="2672277"/>
            <a:ext cx="1248995" cy="276999"/>
          </a:xfrm>
          <a:prstGeom prst="rect">
            <a:avLst/>
          </a:prstGeom>
          <a:noFill/>
        </p:spPr>
        <p:txBody>
          <a:bodyPr wrap="square" rtlCol="0">
            <a:spAutoFit/>
          </a:bodyPr>
          <a:lstStyle/>
          <a:p>
            <a:r>
              <a:rPr lang="en-GB" sz="1200" b="1" dirty="0">
                <a:solidFill>
                  <a:srgbClr val="3E7AD3"/>
                </a:solidFill>
              </a:rPr>
              <a:t>North America</a:t>
            </a:r>
          </a:p>
        </p:txBody>
      </p:sp>
      <p:sp>
        <p:nvSpPr>
          <p:cNvPr id="12" name="TextBox 11">
            <a:extLst>
              <a:ext uri="{FF2B5EF4-FFF2-40B4-BE49-F238E27FC236}">
                <a16:creationId xmlns:a16="http://schemas.microsoft.com/office/drawing/2014/main" id="{8D474E8E-2023-58B5-01E0-891FA5AFFDD0}"/>
              </a:ext>
            </a:extLst>
          </p:cNvPr>
          <p:cNvSpPr txBox="1"/>
          <p:nvPr/>
        </p:nvSpPr>
        <p:spPr>
          <a:xfrm>
            <a:off x="3323004" y="1794882"/>
            <a:ext cx="1248983" cy="276999"/>
          </a:xfrm>
          <a:prstGeom prst="rect">
            <a:avLst/>
          </a:prstGeom>
          <a:noFill/>
        </p:spPr>
        <p:txBody>
          <a:bodyPr wrap="square" rtlCol="0">
            <a:spAutoFit/>
          </a:bodyPr>
          <a:lstStyle/>
          <a:p>
            <a:r>
              <a:rPr lang="en-GB" sz="1200" b="1" dirty="0" err="1">
                <a:solidFill>
                  <a:srgbClr val="B187EF"/>
                </a:solidFill>
              </a:rPr>
              <a:t>RoW</a:t>
            </a:r>
            <a:endParaRPr lang="en-GB" sz="1200" b="1" dirty="0">
              <a:solidFill>
                <a:srgbClr val="B187EF"/>
              </a:solidFill>
            </a:endParaRPr>
          </a:p>
        </p:txBody>
      </p:sp>
      <p:graphicFrame>
        <p:nvGraphicFramePr>
          <p:cNvPr id="13" name="Chart 12">
            <a:extLst>
              <a:ext uri="{FF2B5EF4-FFF2-40B4-BE49-F238E27FC236}">
                <a16:creationId xmlns:a16="http://schemas.microsoft.com/office/drawing/2014/main" id="{0023A37D-CDCE-861C-413B-DED667B8CFDA}"/>
              </a:ext>
            </a:extLst>
          </p:cNvPr>
          <p:cNvGraphicFramePr>
            <a:graphicFrameLocks/>
          </p:cNvGraphicFramePr>
          <p:nvPr>
            <p:extLst>
              <p:ext uri="{D42A27DB-BD31-4B8C-83A1-F6EECF244321}">
                <p14:modId xmlns:p14="http://schemas.microsoft.com/office/powerpoint/2010/main" val="3734149461"/>
              </p:ext>
            </p:extLst>
          </p:nvPr>
        </p:nvGraphicFramePr>
        <p:xfrm>
          <a:off x="668698" y="1154029"/>
          <a:ext cx="2691805" cy="3079383"/>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3">
            <a:extLst>
              <a:ext uri="{FF2B5EF4-FFF2-40B4-BE49-F238E27FC236}">
                <a16:creationId xmlns:a16="http://schemas.microsoft.com/office/drawing/2014/main" id="{51E06EA8-D0C9-03A8-A4F0-B026A04BA5A4}"/>
              </a:ext>
            </a:extLst>
          </p:cNvPr>
          <p:cNvSpPr txBox="1">
            <a:spLocks/>
          </p:cNvSpPr>
          <p:nvPr/>
        </p:nvSpPr>
        <p:spPr>
          <a:xfrm>
            <a:off x="250825" y="610691"/>
            <a:ext cx="3749674" cy="453931"/>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Electrolyser capacity in FID</a:t>
            </a:r>
          </a:p>
        </p:txBody>
      </p:sp>
      <p:sp>
        <p:nvSpPr>
          <p:cNvPr id="6" name="!!Shape">
            <a:extLst>
              <a:ext uri="{FF2B5EF4-FFF2-40B4-BE49-F238E27FC236}">
                <a16:creationId xmlns:a16="http://schemas.microsoft.com/office/drawing/2014/main" id="{E3B1DE3F-354D-4D2C-D827-337AAFBABAC7}"/>
              </a:ext>
            </a:extLst>
          </p:cNvPr>
          <p:cNvSpPr/>
          <p:nvPr/>
        </p:nvSpPr>
        <p:spPr>
          <a:xfrm>
            <a:off x="3008081" y="1755588"/>
            <a:ext cx="257175" cy="2187762"/>
          </a:xfrm>
          <a:prstGeom prst="rect">
            <a:avLst/>
          </a:prstGeom>
          <a:solidFill>
            <a:srgbClr val="01ADA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0EECBA05-FB8F-7AEE-BF8F-8BB0443F50F4}"/>
              </a:ext>
            </a:extLst>
          </p:cNvPr>
          <p:cNvSpPr txBox="1"/>
          <p:nvPr/>
        </p:nvSpPr>
        <p:spPr>
          <a:xfrm>
            <a:off x="3323004" y="2306036"/>
            <a:ext cx="1248987" cy="461665"/>
          </a:xfrm>
          <a:prstGeom prst="rect">
            <a:avLst/>
          </a:prstGeom>
          <a:noFill/>
        </p:spPr>
        <p:txBody>
          <a:bodyPr wrap="square" rtlCol="0">
            <a:spAutoFit/>
          </a:bodyPr>
          <a:lstStyle/>
          <a:p>
            <a:r>
              <a:rPr lang="en-GB" sz="1200" b="1" dirty="0">
                <a:solidFill>
                  <a:srgbClr val="01ADA0"/>
                </a:solidFill>
              </a:rPr>
              <a:t>FID/Under construction</a:t>
            </a:r>
          </a:p>
        </p:txBody>
      </p:sp>
    </p:spTree>
    <p:extLst>
      <p:ext uri="{BB962C8B-B14F-4D97-AF65-F5344CB8AC3E}">
        <p14:creationId xmlns:p14="http://schemas.microsoft.com/office/powerpoint/2010/main" val="381494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13">
                                            <p:graphicEl>
                                              <a:chart seriesIdx="-4" categoryIdx="1" bldStep="category"/>
                                            </p:graphicEl>
                                          </p:spTgt>
                                        </p:tgtEl>
                                        <p:attrNameLst>
                                          <p:attrName>style.visibility</p:attrName>
                                        </p:attrNameLst>
                                      </p:cBhvr>
                                      <p:to>
                                        <p:strVal val="visible"/>
                                      </p:to>
                                    </p:set>
                                    <p:animEffect transition="in" filter="wipe(down)">
                                      <p:cBhvr>
                                        <p:cTn id="11" dur="500"/>
                                        <p:tgtEl>
                                          <p:spTgt spid="13">
                                            <p:graphicEl>
                                              <a:chart seriesIdx="-4" categoryIdx="1" bldStep="category"/>
                                            </p:graphicEl>
                                          </p:spTgt>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13">
                                            <p:graphicEl>
                                              <a:chart seriesIdx="-4" categoryIdx="2" bldStep="category"/>
                                            </p:graphicEl>
                                          </p:spTgt>
                                        </p:tgtEl>
                                        <p:attrNameLst>
                                          <p:attrName>style.visibility</p:attrName>
                                        </p:attrNameLst>
                                      </p:cBhvr>
                                      <p:to>
                                        <p:strVal val="visible"/>
                                      </p:to>
                                    </p:set>
                                    <p:animEffect transition="in" filter="wipe(down)">
                                      <p:cBhvr>
                                        <p:cTn id="14" dur="500"/>
                                        <p:tgtEl>
                                          <p:spTgt spid="13">
                                            <p:graphicEl>
                                              <a:chart seriesIdx="-4" categoryIdx="2" bldStep="category"/>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3">
                                            <p:graphicEl>
                                              <a:chart seriesIdx="-4" categoryIdx="3" bldStep="category"/>
                                            </p:graphicEl>
                                          </p:spTgt>
                                        </p:tgtEl>
                                        <p:attrNameLst>
                                          <p:attrName>style.visibility</p:attrName>
                                        </p:attrNameLst>
                                      </p:cBhvr>
                                      <p:to>
                                        <p:strVal val="visible"/>
                                      </p:to>
                                    </p:set>
                                    <p:animEffect transition="in" filter="wipe(down)">
                                      <p:cBhvr>
                                        <p:cTn id="19" dur="500"/>
                                        <p:tgtEl>
                                          <p:spTgt spid="13">
                                            <p:graphicEl>
                                              <a:chart seriesIdx="-4" categoryIdx="3" bldStep="category"/>
                                            </p:graphic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3">
                                            <p:graphicEl>
                                              <a:chart seriesIdx="-4" categoryIdx="4" bldStep="category"/>
                                            </p:graphicEl>
                                          </p:spTgt>
                                        </p:tgtEl>
                                        <p:attrNameLst>
                                          <p:attrName>style.visibility</p:attrName>
                                        </p:attrNameLst>
                                      </p:cBhvr>
                                      <p:to>
                                        <p:strVal val="visible"/>
                                      </p:to>
                                    </p:set>
                                    <p:animEffect transition="in" filter="wipe(down)">
                                      <p:cBhvr>
                                        <p:cTn id="22" dur="500"/>
                                        <p:tgtEl>
                                          <p:spTgt spid="13">
                                            <p:graphicEl>
                                              <a:chart seriesIdx="-4" categoryIdx="4" bldStep="category"/>
                                            </p:graphicEl>
                                          </p:spTgt>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par>
                                <p:cTn id="38" presetID="10" presetClass="exit" presetSubtype="0" fill="hold" grpId="0" nodeType="withEffect">
                                  <p:stCondLst>
                                    <p:cond delay="0"/>
                                  </p:stCondLst>
                                  <p:childTnLst>
                                    <p:animEffect transition="out" filter="fade">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10" grpId="0"/>
      <p:bldP spid="11" grpId="0"/>
      <p:bldP spid="12" grpId="0"/>
      <p:bldGraphic spid="13" grpId="0" uiExpand="1">
        <p:bldSub>
          <a:bldChart bld="category"/>
        </p:bldSub>
      </p:bldGraphic>
      <p:bldP spid="14" grpId="0"/>
      <p:bldP spid="6" grpId="0" animBg="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35475C-1B2E-683D-6031-9C28FC28E0DB}"/>
              </a:ext>
            </a:extLst>
          </p:cNvPr>
          <p:cNvSpPr>
            <a:spLocks noGrp="1"/>
          </p:cNvSpPr>
          <p:nvPr>
            <p:ph type="body" sz="quarter" idx="12"/>
          </p:nvPr>
        </p:nvSpPr>
        <p:spPr/>
        <p:txBody>
          <a:bodyPr/>
          <a:lstStyle/>
          <a:p>
            <a:r>
              <a:rPr lang="en-GB" dirty="0"/>
              <a:t>Reality is far from what is needed</a:t>
            </a:r>
          </a:p>
        </p:txBody>
      </p:sp>
      <p:sp>
        <p:nvSpPr>
          <p:cNvPr id="3" name="Text Placeholder 2">
            <a:extLst>
              <a:ext uri="{FF2B5EF4-FFF2-40B4-BE49-F238E27FC236}">
                <a16:creationId xmlns:a16="http://schemas.microsoft.com/office/drawing/2014/main" id="{AEAE7FE9-7A8B-4447-4E33-0FF8149B10DB}"/>
              </a:ext>
            </a:extLst>
          </p:cNvPr>
          <p:cNvSpPr>
            <a:spLocks noGrp="1"/>
          </p:cNvSpPr>
          <p:nvPr>
            <p:ph type="body" sz="quarter" idx="13"/>
          </p:nvPr>
        </p:nvSpPr>
        <p:spPr/>
        <p:txBody>
          <a:bodyPr/>
          <a:lstStyle/>
          <a:p>
            <a:r>
              <a:rPr lang="en-GB" dirty="0"/>
              <a:t>Projects with FID have increased by nearly 4x in the last 2 years, but this only represents 4% of the entire project pipeline where 55% is at early stages of development</a:t>
            </a:r>
          </a:p>
        </p:txBody>
      </p:sp>
      <p:sp>
        <p:nvSpPr>
          <p:cNvPr id="4" name="Text Placeholder 3">
            <a:extLst>
              <a:ext uri="{FF2B5EF4-FFF2-40B4-BE49-F238E27FC236}">
                <a16:creationId xmlns:a16="http://schemas.microsoft.com/office/drawing/2014/main" id="{93AE30C1-25DD-B75D-FC5D-9CB1016D350F}"/>
              </a:ext>
            </a:extLst>
          </p:cNvPr>
          <p:cNvSpPr>
            <a:spLocks noGrp="1"/>
          </p:cNvSpPr>
          <p:nvPr>
            <p:ph type="body" sz="quarter" idx="14"/>
          </p:nvPr>
        </p:nvSpPr>
        <p:spPr/>
        <p:txBody>
          <a:bodyPr/>
          <a:lstStyle/>
          <a:p>
            <a:endParaRPr lang="en-GB" dirty="0"/>
          </a:p>
        </p:txBody>
      </p:sp>
      <p:graphicFrame>
        <p:nvGraphicFramePr>
          <p:cNvPr id="13" name="Chart 12">
            <a:extLst>
              <a:ext uri="{FF2B5EF4-FFF2-40B4-BE49-F238E27FC236}">
                <a16:creationId xmlns:a16="http://schemas.microsoft.com/office/drawing/2014/main" id="{0023A37D-CDCE-861C-413B-DED667B8CFDA}"/>
              </a:ext>
            </a:extLst>
          </p:cNvPr>
          <p:cNvGraphicFramePr>
            <a:graphicFrameLocks/>
          </p:cNvGraphicFramePr>
          <p:nvPr>
            <p:extLst>
              <p:ext uri="{D42A27DB-BD31-4B8C-83A1-F6EECF244321}">
                <p14:modId xmlns:p14="http://schemas.microsoft.com/office/powerpoint/2010/main" val="1380853652"/>
              </p:ext>
            </p:extLst>
          </p:nvPr>
        </p:nvGraphicFramePr>
        <p:xfrm>
          <a:off x="668707" y="1154029"/>
          <a:ext cx="2691805" cy="3079383"/>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3">
            <a:extLst>
              <a:ext uri="{FF2B5EF4-FFF2-40B4-BE49-F238E27FC236}">
                <a16:creationId xmlns:a16="http://schemas.microsoft.com/office/drawing/2014/main" id="{51E06EA8-D0C9-03A8-A4F0-B026A04BA5A4}"/>
              </a:ext>
            </a:extLst>
          </p:cNvPr>
          <p:cNvSpPr txBox="1">
            <a:spLocks/>
          </p:cNvSpPr>
          <p:nvPr/>
        </p:nvSpPr>
        <p:spPr>
          <a:xfrm>
            <a:off x="250825" y="610691"/>
            <a:ext cx="3749674" cy="453931"/>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Electrolyser capacity in FID</a:t>
            </a:r>
          </a:p>
        </p:txBody>
      </p:sp>
      <p:graphicFrame>
        <p:nvGraphicFramePr>
          <p:cNvPr id="7" name="Chart13">
            <a:extLst>
              <a:ext uri="{FF2B5EF4-FFF2-40B4-BE49-F238E27FC236}">
                <a16:creationId xmlns:a16="http://schemas.microsoft.com/office/drawing/2014/main" id="{F569B623-B080-4ECA-B2D9-56682A957D3B}"/>
              </a:ext>
            </a:extLst>
          </p:cNvPr>
          <p:cNvGraphicFramePr>
            <a:graphicFrameLocks/>
          </p:cNvGraphicFramePr>
          <p:nvPr>
            <p:extLst>
              <p:ext uri="{D42A27DB-BD31-4B8C-83A1-F6EECF244321}">
                <p14:modId xmlns:p14="http://schemas.microsoft.com/office/powerpoint/2010/main" val="3610318514"/>
              </p:ext>
            </p:extLst>
          </p:nvPr>
        </p:nvGraphicFramePr>
        <p:xfrm>
          <a:off x="4951183" y="1154028"/>
          <a:ext cx="3808788" cy="3079383"/>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 Placeholder 3">
            <a:extLst>
              <a:ext uri="{FF2B5EF4-FFF2-40B4-BE49-F238E27FC236}">
                <a16:creationId xmlns:a16="http://schemas.microsoft.com/office/drawing/2014/main" id="{8DB5CF84-CD63-03AF-D2F6-0698F24AE51F}"/>
              </a:ext>
            </a:extLst>
          </p:cNvPr>
          <p:cNvSpPr txBox="1">
            <a:spLocks/>
          </p:cNvSpPr>
          <p:nvPr/>
        </p:nvSpPr>
        <p:spPr>
          <a:xfrm>
            <a:off x="5143501" y="610691"/>
            <a:ext cx="3749674" cy="453931"/>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Project pipeline in 2030 by status (520 GW)</a:t>
            </a:r>
          </a:p>
        </p:txBody>
      </p:sp>
      <p:sp>
        <p:nvSpPr>
          <p:cNvPr id="18" name="Partial Circle 17">
            <a:extLst>
              <a:ext uri="{FF2B5EF4-FFF2-40B4-BE49-F238E27FC236}">
                <a16:creationId xmlns:a16="http://schemas.microsoft.com/office/drawing/2014/main" id="{65009078-F509-B25D-F8E6-59251BCD15DB}"/>
              </a:ext>
            </a:extLst>
          </p:cNvPr>
          <p:cNvSpPr/>
          <p:nvPr/>
        </p:nvSpPr>
        <p:spPr>
          <a:xfrm>
            <a:off x="5506599" y="1311650"/>
            <a:ext cx="2697956" cy="2726038"/>
          </a:xfrm>
          <a:prstGeom prst="pie">
            <a:avLst>
              <a:gd name="adj1" fmla="val 9974295"/>
              <a:gd name="adj2" fmla="val 1081674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7" name="!!Shape">
            <a:extLst>
              <a:ext uri="{FF2B5EF4-FFF2-40B4-BE49-F238E27FC236}">
                <a16:creationId xmlns:a16="http://schemas.microsoft.com/office/drawing/2014/main" id="{781B4430-C54F-8BC6-917F-03E675DC0CF9}"/>
              </a:ext>
            </a:extLst>
          </p:cNvPr>
          <p:cNvSpPr/>
          <p:nvPr/>
        </p:nvSpPr>
        <p:spPr>
          <a:xfrm>
            <a:off x="5506599" y="1311650"/>
            <a:ext cx="2697956" cy="2726038"/>
          </a:xfrm>
          <a:prstGeom prst="pie">
            <a:avLst>
              <a:gd name="adj1" fmla="val 9974295"/>
              <a:gd name="adj2" fmla="val 10816742"/>
            </a:avLst>
          </a:prstGeom>
          <a:solidFill>
            <a:srgbClr val="01ADA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9" name="TextBox 18">
            <a:extLst>
              <a:ext uri="{FF2B5EF4-FFF2-40B4-BE49-F238E27FC236}">
                <a16:creationId xmlns:a16="http://schemas.microsoft.com/office/drawing/2014/main" id="{7F1DC96D-B957-520C-F919-2B1F5A35FE04}"/>
              </a:ext>
            </a:extLst>
          </p:cNvPr>
          <p:cNvSpPr txBox="1"/>
          <p:nvPr/>
        </p:nvSpPr>
        <p:spPr>
          <a:xfrm>
            <a:off x="3323004" y="2306036"/>
            <a:ext cx="1248987" cy="461665"/>
          </a:xfrm>
          <a:prstGeom prst="rect">
            <a:avLst/>
          </a:prstGeom>
          <a:noFill/>
        </p:spPr>
        <p:txBody>
          <a:bodyPr wrap="square" rtlCol="0">
            <a:spAutoFit/>
          </a:bodyPr>
          <a:lstStyle/>
          <a:p>
            <a:r>
              <a:rPr lang="en-GB" sz="1200" b="1" dirty="0">
                <a:solidFill>
                  <a:srgbClr val="01ADA0"/>
                </a:solidFill>
              </a:rPr>
              <a:t>FID/Under construction</a:t>
            </a:r>
          </a:p>
        </p:txBody>
      </p:sp>
      <p:sp>
        <p:nvSpPr>
          <p:cNvPr id="20" name="TextBox 19">
            <a:extLst>
              <a:ext uri="{FF2B5EF4-FFF2-40B4-BE49-F238E27FC236}">
                <a16:creationId xmlns:a16="http://schemas.microsoft.com/office/drawing/2014/main" id="{83CA5DBB-64B4-8261-A4DC-7ECBBCD87287}"/>
              </a:ext>
            </a:extLst>
          </p:cNvPr>
          <p:cNvSpPr txBox="1"/>
          <p:nvPr/>
        </p:nvSpPr>
        <p:spPr>
          <a:xfrm>
            <a:off x="7273638" y="3907160"/>
            <a:ext cx="1406670" cy="276999"/>
          </a:xfrm>
          <a:prstGeom prst="rect">
            <a:avLst/>
          </a:prstGeom>
          <a:noFill/>
        </p:spPr>
        <p:txBody>
          <a:bodyPr wrap="square" rtlCol="0">
            <a:spAutoFit/>
          </a:bodyPr>
          <a:lstStyle/>
          <a:p>
            <a:r>
              <a:rPr lang="en-GB" sz="1200" b="1" dirty="0">
                <a:solidFill>
                  <a:srgbClr val="3E7AD3"/>
                </a:solidFill>
              </a:rPr>
              <a:t>Feasibility study</a:t>
            </a:r>
          </a:p>
        </p:txBody>
      </p:sp>
      <p:sp>
        <p:nvSpPr>
          <p:cNvPr id="21" name="TextBox 20">
            <a:extLst>
              <a:ext uri="{FF2B5EF4-FFF2-40B4-BE49-F238E27FC236}">
                <a16:creationId xmlns:a16="http://schemas.microsoft.com/office/drawing/2014/main" id="{D542208B-A11F-E757-538F-500D36CCB453}"/>
              </a:ext>
            </a:extLst>
          </p:cNvPr>
          <p:cNvSpPr txBox="1"/>
          <p:nvPr/>
        </p:nvSpPr>
        <p:spPr>
          <a:xfrm>
            <a:off x="6152242" y="1034651"/>
            <a:ext cx="1406670" cy="276999"/>
          </a:xfrm>
          <a:prstGeom prst="rect">
            <a:avLst/>
          </a:prstGeom>
          <a:noFill/>
        </p:spPr>
        <p:txBody>
          <a:bodyPr wrap="square" rtlCol="0">
            <a:spAutoFit/>
          </a:bodyPr>
          <a:lstStyle/>
          <a:p>
            <a:pPr algn="ctr"/>
            <a:r>
              <a:rPr lang="en-GB" sz="1200" b="1" dirty="0">
                <a:solidFill>
                  <a:srgbClr val="49D3FF"/>
                </a:solidFill>
              </a:rPr>
              <a:t>Concept</a:t>
            </a:r>
          </a:p>
        </p:txBody>
      </p:sp>
    </p:spTree>
    <p:extLst>
      <p:ext uri="{BB962C8B-B14F-4D97-AF65-F5344CB8AC3E}">
        <p14:creationId xmlns:p14="http://schemas.microsoft.com/office/powerpoint/2010/main" val="13747758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afterEffect">
                                  <p:stCondLst>
                                    <p:cond delay="0"/>
                                  </p:stCondLst>
                                  <p:childTnLst>
                                    <p:animMotion origin="layout" path="M 2.77778E-6 1.23457E-7 L 0.11857 0.06235 " pathEditMode="relative" rAng="0" ptsTypes="AA">
                                      <p:cBhvr>
                                        <p:cTn id="6" dur="1000" fill="hold"/>
                                        <p:tgtEl>
                                          <p:spTgt spid="19"/>
                                        </p:tgtEl>
                                        <p:attrNameLst>
                                          <p:attrName>ppt_x</p:attrName>
                                          <p:attrName>ppt_y</p:attrName>
                                        </p:attrNameLst>
                                      </p:cBhvr>
                                      <p:rCtr x="5920" y="3117"/>
                                    </p:animMotion>
                                  </p:childTnLst>
                                </p:cTn>
                              </p:par>
                              <p:par>
                                <p:cTn id="7" presetID="10"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animEffect transition="in" filter="fade">
                                      <p:cBhvr>
                                        <p:cTn id="9" dur="1000"/>
                                        <p:tgtEl>
                                          <p:spTgt spid="2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CD724033-77B2-E743-8554-1ECCAC4985D6}"/>
              </a:ext>
            </a:extLst>
          </p:cNvPr>
          <p:cNvSpPr>
            <a:spLocks noGrp="1"/>
          </p:cNvSpPr>
          <p:nvPr>
            <p:ph type="body" sz="quarter" idx="12"/>
          </p:nvPr>
        </p:nvSpPr>
        <p:spPr/>
        <p:txBody>
          <a:bodyPr/>
          <a:lstStyle/>
          <a:p>
            <a:r>
              <a:rPr lang="en-US" dirty="0"/>
              <a:t>Offtake agreements are growing, but remain mostly preliminary</a:t>
            </a:r>
          </a:p>
        </p:txBody>
      </p:sp>
      <p:sp>
        <p:nvSpPr>
          <p:cNvPr id="7" name="Text Placeholder 6">
            <a:extLst>
              <a:ext uri="{FF2B5EF4-FFF2-40B4-BE49-F238E27FC236}">
                <a16:creationId xmlns:a16="http://schemas.microsoft.com/office/drawing/2014/main" id="{A01BF7DA-712F-284A-AEA1-6A8EC7E6A927}"/>
              </a:ext>
            </a:extLst>
          </p:cNvPr>
          <p:cNvSpPr>
            <a:spLocks noGrp="1"/>
          </p:cNvSpPr>
          <p:nvPr>
            <p:ph type="body" sz="quarter" idx="13"/>
          </p:nvPr>
        </p:nvSpPr>
        <p:spPr/>
        <p:txBody>
          <a:bodyPr/>
          <a:lstStyle/>
          <a:p>
            <a:r>
              <a:rPr lang="en-GB" b="1" dirty="0"/>
              <a:t>Total volume offtake agreements reached 5 Mt at the end of 2023, </a:t>
            </a:r>
          </a:p>
          <a:p>
            <a:r>
              <a:rPr lang="en-GB" dirty="0"/>
              <a:t>b</a:t>
            </a:r>
            <a:r>
              <a:rPr lang="en-GB" b="1" dirty="0"/>
              <a:t>ut the average share of firm agreements is below 30%.</a:t>
            </a:r>
          </a:p>
        </p:txBody>
      </p:sp>
      <p:graphicFrame>
        <p:nvGraphicFramePr>
          <p:cNvPr id="17" name="Chart 16">
            <a:extLst>
              <a:ext uri="{FF2B5EF4-FFF2-40B4-BE49-F238E27FC236}">
                <a16:creationId xmlns:a16="http://schemas.microsoft.com/office/drawing/2014/main" id="{8E0B1DEC-5117-4243-A9DE-EDB50A8913CF}"/>
              </a:ext>
            </a:extLst>
          </p:cNvPr>
          <p:cNvGraphicFramePr>
            <a:graphicFrameLocks/>
          </p:cNvGraphicFramePr>
          <p:nvPr>
            <p:extLst>
              <p:ext uri="{D42A27DB-BD31-4B8C-83A1-F6EECF244321}">
                <p14:modId xmlns:p14="http://schemas.microsoft.com/office/powerpoint/2010/main" val="3953384427"/>
              </p:ext>
            </p:extLst>
          </p:nvPr>
        </p:nvGraphicFramePr>
        <p:xfrm>
          <a:off x="244617" y="1028034"/>
          <a:ext cx="4080907" cy="31439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a:extLst>
              <a:ext uri="{FF2B5EF4-FFF2-40B4-BE49-F238E27FC236}">
                <a16:creationId xmlns:a16="http://schemas.microsoft.com/office/drawing/2014/main" id="{AEF1F183-1D07-4CBB-AE93-0BDA8A612190}"/>
              </a:ext>
            </a:extLst>
          </p:cNvPr>
          <p:cNvGraphicFramePr>
            <a:graphicFrameLocks/>
          </p:cNvGraphicFramePr>
          <p:nvPr>
            <p:extLst>
              <p:ext uri="{D42A27DB-BD31-4B8C-83A1-F6EECF244321}">
                <p14:modId xmlns:p14="http://schemas.microsoft.com/office/powerpoint/2010/main" val="728730899"/>
              </p:ext>
            </p:extLst>
          </p:nvPr>
        </p:nvGraphicFramePr>
        <p:xfrm>
          <a:off x="3822700" y="1028033"/>
          <a:ext cx="4829175" cy="3648742"/>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a:extLst>
              <a:ext uri="{FF2B5EF4-FFF2-40B4-BE49-F238E27FC236}">
                <a16:creationId xmlns:a16="http://schemas.microsoft.com/office/drawing/2014/main" id="{D42035C5-5603-A711-2EBA-1C220D8AF369}"/>
              </a:ext>
            </a:extLst>
          </p:cNvPr>
          <p:cNvSpPr txBox="1"/>
          <p:nvPr/>
        </p:nvSpPr>
        <p:spPr>
          <a:xfrm>
            <a:off x="2700020" y="2505799"/>
            <a:ext cx="1248987" cy="276999"/>
          </a:xfrm>
          <a:prstGeom prst="rect">
            <a:avLst/>
          </a:prstGeom>
          <a:noFill/>
        </p:spPr>
        <p:txBody>
          <a:bodyPr wrap="square" rtlCol="0">
            <a:spAutoFit/>
          </a:bodyPr>
          <a:lstStyle/>
          <a:p>
            <a:r>
              <a:rPr lang="en-GB" sz="1200" b="1" dirty="0">
                <a:solidFill>
                  <a:srgbClr val="FFC000"/>
                </a:solidFill>
              </a:rPr>
              <a:t>Power</a:t>
            </a:r>
          </a:p>
        </p:txBody>
      </p:sp>
      <p:sp>
        <p:nvSpPr>
          <p:cNvPr id="23" name="TextBox 22">
            <a:extLst>
              <a:ext uri="{FF2B5EF4-FFF2-40B4-BE49-F238E27FC236}">
                <a16:creationId xmlns:a16="http://schemas.microsoft.com/office/drawing/2014/main" id="{D54CA8F3-BCE4-1879-6578-7A119BA7B8A6}"/>
              </a:ext>
            </a:extLst>
          </p:cNvPr>
          <p:cNvSpPr txBox="1"/>
          <p:nvPr/>
        </p:nvSpPr>
        <p:spPr>
          <a:xfrm>
            <a:off x="2700020" y="3651957"/>
            <a:ext cx="1248993" cy="276999"/>
          </a:xfrm>
          <a:prstGeom prst="rect">
            <a:avLst/>
          </a:prstGeom>
          <a:noFill/>
        </p:spPr>
        <p:txBody>
          <a:bodyPr wrap="square" rtlCol="0">
            <a:spAutoFit/>
          </a:bodyPr>
          <a:lstStyle/>
          <a:p>
            <a:r>
              <a:rPr lang="en-GB" sz="1200" b="1" dirty="0">
                <a:solidFill>
                  <a:srgbClr val="49D3FF"/>
                </a:solidFill>
              </a:rPr>
              <a:t>Chemicals</a:t>
            </a:r>
          </a:p>
        </p:txBody>
      </p:sp>
      <p:sp>
        <p:nvSpPr>
          <p:cNvPr id="27" name="TextBox 26">
            <a:extLst>
              <a:ext uri="{FF2B5EF4-FFF2-40B4-BE49-F238E27FC236}">
                <a16:creationId xmlns:a16="http://schemas.microsoft.com/office/drawing/2014/main" id="{FE5D670B-D874-B749-9C99-017F880FE22D}"/>
              </a:ext>
            </a:extLst>
          </p:cNvPr>
          <p:cNvSpPr txBox="1"/>
          <p:nvPr/>
        </p:nvSpPr>
        <p:spPr>
          <a:xfrm>
            <a:off x="2700021" y="3193495"/>
            <a:ext cx="1248994" cy="276999"/>
          </a:xfrm>
          <a:prstGeom prst="rect">
            <a:avLst/>
          </a:prstGeom>
          <a:noFill/>
        </p:spPr>
        <p:txBody>
          <a:bodyPr wrap="square" rtlCol="0">
            <a:spAutoFit/>
          </a:bodyPr>
          <a:lstStyle/>
          <a:p>
            <a:r>
              <a:rPr lang="en-GB" sz="1200" b="1" dirty="0">
                <a:solidFill>
                  <a:srgbClr val="68F394"/>
                </a:solidFill>
              </a:rPr>
              <a:t>Refining</a:t>
            </a:r>
          </a:p>
        </p:txBody>
      </p:sp>
      <p:sp>
        <p:nvSpPr>
          <p:cNvPr id="28" name="TextBox 27">
            <a:extLst>
              <a:ext uri="{FF2B5EF4-FFF2-40B4-BE49-F238E27FC236}">
                <a16:creationId xmlns:a16="http://schemas.microsoft.com/office/drawing/2014/main" id="{F5133871-FFCE-A68F-78DC-ED5FF64C8DEF}"/>
              </a:ext>
            </a:extLst>
          </p:cNvPr>
          <p:cNvSpPr txBox="1"/>
          <p:nvPr/>
        </p:nvSpPr>
        <p:spPr>
          <a:xfrm>
            <a:off x="2700021" y="3422727"/>
            <a:ext cx="1248995" cy="276999"/>
          </a:xfrm>
          <a:prstGeom prst="rect">
            <a:avLst/>
          </a:prstGeom>
          <a:noFill/>
        </p:spPr>
        <p:txBody>
          <a:bodyPr wrap="square" rtlCol="0">
            <a:spAutoFit/>
          </a:bodyPr>
          <a:lstStyle/>
          <a:p>
            <a:r>
              <a:rPr lang="en-GB" sz="1200" b="1" dirty="0">
                <a:solidFill>
                  <a:srgbClr val="3E7AD3"/>
                </a:solidFill>
              </a:rPr>
              <a:t>Steel</a:t>
            </a:r>
          </a:p>
        </p:txBody>
      </p:sp>
      <p:sp>
        <p:nvSpPr>
          <p:cNvPr id="29" name="TextBox 28">
            <a:extLst>
              <a:ext uri="{FF2B5EF4-FFF2-40B4-BE49-F238E27FC236}">
                <a16:creationId xmlns:a16="http://schemas.microsoft.com/office/drawing/2014/main" id="{A0D315AD-226A-7A9F-483F-85FA66CC591A}"/>
              </a:ext>
            </a:extLst>
          </p:cNvPr>
          <p:cNvSpPr txBox="1"/>
          <p:nvPr/>
        </p:nvSpPr>
        <p:spPr>
          <a:xfrm>
            <a:off x="2700020" y="2276567"/>
            <a:ext cx="1248983" cy="276999"/>
          </a:xfrm>
          <a:prstGeom prst="rect">
            <a:avLst/>
          </a:prstGeom>
          <a:noFill/>
        </p:spPr>
        <p:txBody>
          <a:bodyPr wrap="square" rtlCol="0">
            <a:spAutoFit/>
          </a:bodyPr>
          <a:lstStyle/>
          <a:p>
            <a:r>
              <a:rPr lang="en-GB" sz="1200" b="1" dirty="0">
                <a:solidFill>
                  <a:srgbClr val="B187EF"/>
                </a:solidFill>
              </a:rPr>
              <a:t>Other</a:t>
            </a:r>
          </a:p>
        </p:txBody>
      </p:sp>
      <p:sp>
        <p:nvSpPr>
          <p:cNvPr id="33" name="TextBox 32">
            <a:extLst>
              <a:ext uri="{FF2B5EF4-FFF2-40B4-BE49-F238E27FC236}">
                <a16:creationId xmlns:a16="http://schemas.microsoft.com/office/drawing/2014/main" id="{A2428A92-0FD7-8732-E319-4A3AEDFAC5CF}"/>
              </a:ext>
            </a:extLst>
          </p:cNvPr>
          <p:cNvSpPr txBox="1"/>
          <p:nvPr/>
        </p:nvSpPr>
        <p:spPr>
          <a:xfrm>
            <a:off x="2700020" y="2964263"/>
            <a:ext cx="1248987" cy="276999"/>
          </a:xfrm>
          <a:prstGeom prst="rect">
            <a:avLst/>
          </a:prstGeom>
          <a:noFill/>
        </p:spPr>
        <p:txBody>
          <a:bodyPr wrap="square" rtlCol="0">
            <a:spAutoFit/>
          </a:bodyPr>
          <a:lstStyle/>
          <a:p>
            <a:r>
              <a:rPr lang="en-GB" sz="1200" b="1" dirty="0">
                <a:solidFill>
                  <a:srgbClr val="01ADA0"/>
                </a:solidFill>
              </a:rPr>
              <a:t>Aviation</a:t>
            </a:r>
          </a:p>
        </p:txBody>
      </p:sp>
      <p:sp>
        <p:nvSpPr>
          <p:cNvPr id="34" name="TextBox 33">
            <a:extLst>
              <a:ext uri="{FF2B5EF4-FFF2-40B4-BE49-F238E27FC236}">
                <a16:creationId xmlns:a16="http://schemas.microsoft.com/office/drawing/2014/main" id="{7BF24854-383C-7E8C-F782-3016D6F037B3}"/>
              </a:ext>
            </a:extLst>
          </p:cNvPr>
          <p:cNvSpPr txBox="1"/>
          <p:nvPr/>
        </p:nvSpPr>
        <p:spPr>
          <a:xfrm>
            <a:off x="2700020" y="2735031"/>
            <a:ext cx="1248983" cy="276999"/>
          </a:xfrm>
          <a:prstGeom prst="rect">
            <a:avLst/>
          </a:prstGeom>
          <a:noFill/>
        </p:spPr>
        <p:txBody>
          <a:bodyPr wrap="square" rtlCol="0">
            <a:spAutoFit/>
          </a:bodyPr>
          <a:lstStyle/>
          <a:p>
            <a:r>
              <a:rPr lang="en-GB" sz="1200" b="1" dirty="0">
                <a:solidFill>
                  <a:srgbClr val="FED421"/>
                </a:solidFill>
              </a:rPr>
              <a:t>Shipping</a:t>
            </a:r>
          </a:p>
        </p:txBody>
      </p:sp>
      <p:sp>
        <p:nvSpPr>
          <p:cNvPr id="37" name="Text Placeholder 36">
            <a:extLst>
              <a:ext uri="{FF2B5EF4-FFF2-40B4-BE49-F238E27FC236}">
                <a16:creationId xmlns:a16="http://schemas.microsoft.com/office/drawing/2014/main" id="{BB482498-E49B-2BDA-82EC-9DCC5BE276C8}"/>
              </a:ext>
            </a:extLst>
          </p:cNvPr>
          <p:cNvSpPr>
            <a:spLocks noGrp="1"/>
          </p:cNvSpPr>
          <p:nvPr>
            <p:ph type="body" sz="quarter" idx="14"/>
          </p:nvPr>
        </p:nvSpPr>
        <p:spPr/>
        <p:txBody>
          <a:bodyPr/>
          <a:lstStyle/>
          <a:p>
            <a:r>
              <a:rPr lang="en-GB" dirty="0"/>
              <a:t>Offtake agreements signed, 2020-23</a:t>
            </a:r>
          </a:p>
        </p:txBody>
      </p:sp>
      <p:sp>
        <p:nvSpPr>
          <p:cNvPr id="2" name="TextBox 1">
            <a:extLst>
              <a:ext uri="{FF2B5EF4-FFF2-40B4-BE49-F238E27FC236}">
                <a16:creationId xmlns:a16="http://schemas.microsoft.com/office/drawing/2014/main" id="{A6D755D9-CF44-6F8E-FCB4-47B125FEC81A}"/>
              </a:ext>
            </a:extLst>
          </p:cNvPr>
          <p:cNvSpPr txBox="1"/>
          <p:nvPr/>
        </p:nvSpPr>
        <p:spPr>
          <a:xfrm>
            <a:off x="4948925" y="3928956"/>
            <a:ext cx="245533" cy="261610"/>
          </a:xfrm>
          <a:prstGeom prst="rect">
            <a:avLst/>
          </a:prstGeom>
          <a:noFill/>
        </p:spPr>
        <p:txBody>
          <a:bodyPr wrap="square" rtlCol="0">
            <a:spAutoFit/>
          </a:bodyPr>
          <a:lstStyle/>
          <a:p>
            <a:r>
              <a:rPr lang="en-GB" sz="1100" dirty="0"/>
              <a:t>1</a:t>
            </a:r>
          </a:p>
        </p:txBody>
      </p:sp>
      <p:sp>
        <p:nvSpPr>
          <p:cNvPr id="3" name="TextBox 2">
            <a:extLst>
              <a:ext uri="{FF2B5EF4-FFF2-40B4-BE49-F238E27FC236}">
                <a16:creationId xmlns:a16="http://schemas.microsoft.com/office/drawing/2014/main" id="{B5E20BF9-A412-286F-D3C8-FEFBD64E0952}"/>
              </a:ext>
            </a:extLst>
          </p:cNvPr>
          <p:cNvSpPr txBox="1"/>
          <p:nvPr/>
        </p:nvSpPr>
        <p:spPr>
          <a:xfrm>
            <a:off x="5550782" y="3928956"/>
            <a:ext cx="245533" cy="261610"/>
          </a:xfrm>
          <a:prstGeom prst="rect">
            <a:avLst/>
          </a:prstGeom>
          <a:noFill/>
        </p:spPr>
        <p:txBody>
          <a:bodyPr wrap="square" rtlCol="0">
            <a:spAutoFit/>
          </a:bodyPr>
          <a:lstStyle/>
          <a:p>
            <a:r>
              <a:rPr lang="en-GB" sz="1100" dirty="0"/>
              <a:t>2</a:t>
            </a:r>
          </a:p>
        </p:txBody>
      </p:sp>
      <p:sp>
        <p:nvSpPr>
          <p:cNvPr id="4" name="TextBox 3">
            <a:extLst>
              <a:ext uri="{FF2B5EF4-FFF2-40B4-BE49-F238E27FC236}">
                <a16:creationId xmlns:a16="http://schemas.microsoft.com/office/drawing/2014/main" id="{0409BD64-52B1-4412-C22A-39677741934A}"/>
              </a:ext>
            </a:extLst>
          </p:cNvPr>
          <p:cNvSpPr txBox="1"/>
          <p:nvPr/>
        </p:nvSpPr>
        <p:spPr>
          <a:xfrm>
            <a:off x="6152639" y="3928956"/>
            <a:ext cx="245533" cy="261610"/>
          </a:xfrm>
          <a:prstGeom prst="rect">
            <a:avLst/>
          </a:prstGeom>
          <a:noFill/>
        </p:spPr>
        <p:txBody>
          <a:bodyPr wrap="square" rtlCol="0">
            <a:spAutoFit/>
          </a:bodyPr>
          <a:lstStyle/>
          <a:p>
            <a:r>
              <a:rPr lang="en-GB" sz="1100" dirty="0"/>
              <a:t>3</a:t>
            </a:r>
          </a:p>
        </p:txBody>
      </p:sp>
      <p:sp>
        <p:nvSpPr>
          <p:cNvPr id="5" name="TextBox 4">
            <a:extLst>
              <a:ext uri="{FF2B5EF4-FFF2-40B4-BE49-F238E27FC236}">
                <a16:creationId xmlns:a16="http://schemas.microsoft.com/office/drawing/2014/main" id="{A7369319-3CE7-8168-2E93-23D9F352CDD7}"/>
              </a:ext>
            </a:extLst>
          </p:cNvPr>
          <p:cNvSpPr txBox="1"/>
          <p:nvPr/>
        </p:nvSpPr>
        <p:spPr>
          <a:xfrm>
            <a:off x="6754496" y="3928956"/>
            <a:ext cx="245533" cy="261610"/>
          </a:xfrm>
          <a:prstGeom prst="rect">
            <a:avLst/>
          </a:prstGeom>
          <a:noFill/>
        </p:spPr>
        <p:txBody>
          <a:bodyPr wrap="square" rtlCol="0">
            <a:spAutoFit/>
          </a:bodyPr>
          <a:lstStyle/>
          <a:p>
            <a:r>
              <a:rPr lang="en-GB" sz="1100" dirty="0"/>
              <a:t>4</a:t>
            </a:r>
          </a:p>
        </p:txBody>
      </p:sp>
      <p:sp>
        <p:nvSpPr>
          <p:cNvPr id="6" name="TextBox 5">
            <a:extLst>
              <a:ext uri="{FF2B5EF4-FFF2-40B4-BE49-F238E27FC236}">
                <a16:creationId xmlns:a16="http://schemas.microsoft.com/office/drawing/2014/main" id="{DF0A1BFE-C401-6CEC-2D1D-A83FC5FE827E}"/>
              </a:ext>
            </a:extLst>
          </p:cNvPr>
          <p:cNvSpPr txBox="1"/>
          <p:nvPr/>
        </p:nvSpPr>
        <p:spPr>
          <a:xfrm>
            <a:off x="7356353" y="3928956"/>
            <a:ext cx="245533" cy="261610"/>
          </a:xfrm>
          <a:prstGeom prst="rect">
            <a:avLst/>
          </a:prstGeom>
          <a:noFill/>
        </p:spPr>
        <p:txBody>
          <a:bodyPr wrap="square" rtlCol="0">
            <a:spAutoFit/>
          </a:bodyPr>
          <a:lstStyle/>
          <a:p>
            <a:r>
              <a:rPr lang="en-GB" sz="1100" dirty="0"/>
              <a:t>5</a:t>
            </a:r>
          </a:p>
        </p:txBody>
      </p:sp>
      <p:sp>
        <p:nvSpPr>
          <p:cNvPr id="8" name="TextBox 7">
            <a:extLst>
              <a:ext uri="{FF2B5EF4-FFF2-40B4-BE49-F238E27FC236}">
                <a16:creationId xmlns:a16="http://schemas.microsoft.com/office/drawing/2014/main" id="{8CB651F7-190D-E3CE-551C-5F622D3A0F9C}"/>
              </a:ext>
            </a:extLst>
          </p:cNvPr>
          <p:cNvSpPr txBox="1"/>
          <p:nvPr/>
        </p:nvSpPr>
        <p:spPr>
          <a:xfrm>
            <a:off x="7958209" y="3928956"/>
            <a:ext cx="245533" cy="261610"/>
          </a:xfrm>
          <a:prstGeom prst="rect">
            <a:avLst/>
          </a:prstGeom>
          <a:noFill/>
        </p:spPr>
        <p:txBody>
          <a:bodyPr wrap="square" rtlCol="0">
            <a:spAutoFit/>
          </a:bodyPr>
          <a:lstStyle/>
          <a:p>
            <a:r>
              <a:rPr lang="en-GB" sz="1100" dirty="0"/>
              <a:t>6</a:t>
            </a:r>
          </a:p>
        </p:txBody>
      </p:sp>
      <p:sp>
        <p:nvSpPr>
          <p:cNvPr id="9" name="TextBox 8">
            <a:extLst>
              <a:ext uri="{FF2B5EF4-FFF2-40B4-BE49-F238E27FC236}">
                <a16:creationId xmlns:a16="http://schemas.microsoft.com/office/drawing/2014/main" id="{D56C36E2-AA4D-5756-A2EC-886232C78B40}"/>
              </a:ext>
            </a:extLst>
          </p:cNvPr>
          <p:cNvSpPr txBox="1"/>
          <p:nvPr/>
        </p:nvSpPr>
        <p:spPr>
          <a:xfrm rot="16200000">
            <a:off x="4036662" y="2461492"/>
            <a:ext cx="1248983" cy="276999"/>
          </a:xfrm>
          <a:prstGeom prst="rect">
            <a:avLst/>
          </a:prstGeom>
          <a:noFill/>
        </p:spPr>
        <p:txBody>
          <a:bodyPr wrap="square" rtlCol="0">
            <a:spAutoFit/>
          </a:bodyPr>
          <a:lstStyle/>
          <a:p>
            <a:pPr algn="ctr"/>
            <a:r>
              <a:rPr lang="en-GB" sz="1200" dirty="0"/>
              <a:t>Shipping</a:t>
            </a:r>
          </a:p>
        </p:txBody>
      </p:sp>
      <p:sp>
        <p:nvSpPr>
          <p:cNvPr id="10" name="TextBox 9">
            <a:extLst>
              <a:ext uri="{FF2B5EF4-FFF2-40B4-BE49-F238E27FC236}">
                <a16:creationId xmlns:a16="http://schemas.microsoft.com/office/drawing/2014/main" id="{A675CF21-003C-8AC4-7CAB-E055984B0655}"/>
              </a:ext>
            </a:extLst>
          </p:cNvPr>
          <p:cNvSpPr txBox="1"/>
          <p:nvPr/>
        </p:nvSpPr>
        <p:spPr>
          <a:xfrm rot="16200000">
            <a:off x="4372291" y="2762559"/>
            <a:ext cx="1248983" cy="276999"/>
          </a:xfrm>
          <a:prstGeom prst="rect">
            <a:avLst/>
          </a:prstGeom>
          <a:noFill/>
        </p:spPr>
        <p:txBody>
          <a:bodyPr wrap="square" rtlCol="0">
            <a:spAutoFit/>
          </a:bodyPr>
          <a:lstStyle/>
          <a:p>
            <a:pPr algn="ctr"/>
            <a:r>
              <a:rPr lang="en-GB" sz="1200" dirty="0"/>
              <a:t>Refining</a:t>
            </a:r>
          </a:p>
        </p:txBody>
      </p:sp>
      <p:sp>
        <p:nvSpPr>
          <p:cNvPr id="11" name="TextBox 10">
            <a:extLst>
              <a:ext uri="{FF2B5EF4-FFF2-40B4-BE49-F238E27FC236}">
                <a16:creationId xmlns:a16="http://schemas.microsoft.com/office/drawing/2014/main" id="{E38A1B54-58EF-BCF0-DE10-16662D4329B4}"/>
              </a:ext>
            </a:extLst>
          </p:cNvPr>
          <p:cNvSpPr txBox="1"/>
          <p:nvPr/>
        </p:nvSpPr>
        <p:spPr>
          <a:xfrm rot="16200000">
            <a:off x="4926290" y="2964262"/>
            <a:ext cx="1248983" cy="276999"/>
          </a:xfrm>
          <a:prstGeom prst="rect">
            <a:avLst/>
          </a:prstGeom>
          <a:noFill/>
        </p:spPr>
        <p:txBody>
          <a:bodyPr wrap="square" rtlCol="0">
            <a:spAutoFit/>
          </a:bodyPr>
          <a:lstStyle/>
          <a:p>
            <a:pPr algn="ctr"/>
            <a:r>
              <a:rPr lang="en-GB" sz="1200" dirty="0"/>
              <a:t>Chemicals</a:t>
            </a:r>
          </a:p>
        </p:txBody>
      </p:sp>
      <p:sp>
        <p:nvSpPr>
          <p:cNvPr id="12" name="TextBox 11">
            <a:extLst>
              <a:ext uri="{FF2B5EF4-FFF2-40B4-BE49-F238E27FC236}">
                <a16:creationId xmlns:a16="http://schemas.microsoft.com/office/drawing/2014/main" id="{DC11D119-862D-6D73-296C-405A4FC656CE}"/>
              </a:ext>
            </a:extLst>
          </p:cNvPr>
          <p:cNvSpPr txBox="1"/>
          <p:nvPr/>
        </p:nvSpPr>
        <p:spPr>
          <a:xfrm rot="16200000">
            <a:off x="5399180" y="3100895"/>
            <a:ext cx="1248983" cy="276999"/>
          </a:xfrm>
          <a:prstGeom prst="rect">
            <a:avLst/>
          </a:prstGeom>
          <a:noFill/>
        </p:spPr>
        <p:txBody>
          <a:bodyPr wrap="square" rtlCol="0">
            <a:spAutoFit/>
          </a:bodyPr>
          <a:lstStyle/>
          <a:p>
            <a:pPr algn="ctr"/>
            <a:r>
              <a:rPr lang="en-GB" sz="1200" dirty="0">
                <a:solidFill>
                  <a:schemeClr val="bg1"/>
                </a:solidFill>
              </a:rPr>
              <a:t>Steel</a:t>
            </a:r>
          </a:p>
        </p:txBody>
      </p:sp>
      <p:sp>
        <p:nvSpPr>
          <p:cNvPr id="14" name="TextBox 13">
            <a:extLst>
              <a:ext uri="{FF2B5EF4-FFF2-40B4-BE49-F238E27FC236}">
                <a16:creationId xmlns:a16="http://schemas.microsoft.com/office/drawing/2014/main" id="{0AD32EE5-EF16-2ED3-78AD-6514414962D9}"/>
              </a:ext>
            </a:extLst>
          </p:cNvPr>
          <p:cNvSpPr txBox="1"/>
          <p:nvPr/>
        </p:nvSpPr>
        <p:spPr>
          <a:xfrm rot="16200000">
            <a:off x="5587209" y="3198759"/>
            <a:ext cx="1248983" cy="276999"/>
          </a:xfrm>
          <a:prstGeom prst="rect">
            <a:avLst/>
          </a:prstGeom>
          <a:noFill/>
        </p:spPr>
        <p:txBody>
          <a:bodyPr wrap="square" rtlCol="0">
            <a:spAutoFit/>
          </a:bodyPr>
          <a:lstStyle/>
          <a:p>
            <a:pPr algn="ctr"/>
            <a:r>
              <a:rPr lang="en-GB" sz="1200" dirty="0"/>
              <a:t>Power</a:t>
            </a:r>
          </a:p>
        </p:txBody>
      </p:sp>
      <p:sp>
        <p:nvSpPr>
          <p:cNvPr id="15" name="TextBox 14">
            <a:extLst>
              <a:ext uri="{FF2B5EF4-FFF2-40B4-BE49-F238E27FC236}">
                <a16:creationId xmlns:a16="http://schemas.microsoft.com/office/drawing/2014/main" id="{4C5048A2-6F8C-46E8-F680-7AA768407C7E}"/>
              </a:ext>
            </a:extLst>
          </p:cNvPr>
          <p:cNvSpPr txBox="1"/>
          <p:nvPr/>
        </p:nvSpPr>
        <p:spPr>
          <a:xfrm>
            <a:off x="6367613" y="3304391"/>
            <a:ext cx="888693" cy="276999"/>
          </a:xfrm>
          <a:prstGeom prst="rect">
            <a:avLst/>
          </a:prstGeom>
          <a:noFill/>
        </p:spPr>
        <p:txBody>
          <a:bodyPr wrap="square" rtlCol="0">
            <a:spAutoFit/>
          </a:bodyPr>
          <a:lstStyle/>
          <a:p>
            <a:pPr algn="ctr"/>
            <a:r>
              <a:rPr lang="en-GB" sz="1200" dirty="0"/>
              <a:t>Aviation</a:t>
            </a:r>
          </a:p>
        </p:txBody>
      </p:sp>
      <p:cxnSp>
        <p:nvCxnSpPr>
          <p:cNvPr id="19" name="Straight Connector 18">
            <a:extLst>
              <a:ext uri="{FF2B5EF4-FFF2-40B4-BE49-F238E27FC236}">
                <a16:creationId xmlns:a16="http://schemas.microsoft.com/office/drawing/2014/main" id="{6849B483-8EAD-EF4A-70F3-FA32E4B1B21F}"/>
              </a:ext>
            </a:extLst>
          </p:cNvPr>
          <p:cNvCxnSpPr>
            <a:cxnSpLocks/>
          </p:cNvCxnSpPr>
          <p:nvPr/>
        </p:nvCxnSpPr>
        <p:spPr>
          <a:xfrm flipV="1">
            <a:off x="6477000" y="3525550"/>
            <a:ext cx="61229" cy="1264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0951EAA-D0F2-3F00-084D-D72C75605505}"/>
              </a:ext>
            </a:extLst>
          </p:cNvPr>
          <p:cNvSpPr txBox="1"/>
          <p:nvPr/>
        </p:nvSpPr>
        <p:spPr>
          <a:xfrm>
            <a:off x="6568024" y="3582320"/>
            <a:ext cx="888693" cy="276999"/>
          </a:xfrm>
          <a:prstGeom prst="rect">
            <a:avLst/>
          </a:prstGeom>
          <a:noFill/>
        </p:spPr>
        <p:txBody>
          <a:bodyPr wrap="square" rtlCol="0">
            <a:spAutoFit/>
          </a:bodyPr>
          <a:lstStyle/>
          <a:p>
            <a:pPr algn="ctr"/>
            <a:r>
              <a:rPr lang="en-GB" sz="1200" dirty="0"/>
              <a:t>Other</a:t>
            </a:r>
          </a:p>
        </p:txBody>
      </p:sp>
    </p:spTree>
    <p:extLst>
      <p:ext uri="{BB962C8B-B14F-4D97-AF65-F5344CB8AC3E}">
        <p14:creationId xmlns:p14="http://schemas.microsoft.com/office/powerpoint/2010/main" val="134888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graphicEl>
                                              <a:chart seriesIdx="-3" categoryIdx="-3" bldStep="gridLegend"/>
                                            </p:graphicEl>
                                          </p:spTgt>
                                        </p:tgtEl>
                                        <p:attrNameLst>
                                          <p:attrName>style.visibility</p:attrName>
                                        </p:attrNameLst>
                                      </p:cBhvr>
                                      <p:to>
                                        <p:strVal val="visible"/>
                                      </p:to>
                                    </p:set>
                                    <p:animEffect transition="in" filter="wipe(down)">
                                      <p:cBhvr>
                                        <p:cTn id="7" dur="500"/>
                                        <p:tgtEl>
                                          <p:spTgt spid="17">
                                            <p:graphicEl>
                                              <a:chart seriesIdx="-3" categoryIdx="-3" bldStep="gridLegend"/>
                                            </p:graphic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7">
                                            <p:graphicEl>
                                              <a:chart seriesIdx="-4" categoryIdx="0" bldStep="category"/>
                                            </p:graphicEl>
                                          </p:spTgt>
                                        </p:tgtEl>
                                        <p:attrNameLst>
                                          <p:attrName>style.visibility</p:attrName>
                                        </p:attrNameLst>
                                      </p:cBhvr>
                                      <p:to>
                                        <p:strVal val="visible"/>
                                      </p:to>
                                    </p:set>
                                    <p:animEffect transition="in" filter="wipe(down)">
                                      <p:cBhvr>
                                        <p:cTn id="11" dur="500"/>
                                        <p:tgtEl>
                                          <p:spTgt spid="17">
                                            <p:graphicEl>
                                              <a:chart seriesIdx="-4" categoryIdx="0" bldStep="category"/>
                                            </p:graphicEl>
                                          </p:spTgt>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17">
                                            <p:graphicEl>
                                              <a:chart seriesIdx="-4" categoryIdx="1" bldStep="category"/>
                                            </p:graphicEl>
                                          </p:spTgt>
                                        </p:tgtEl>
                                        <p:attrNameLst>
                                          <p:attrName>style.visibility</p:attrName>
                                        </p:attrNameLst>
                                      </p:cBhvr>
                                      <p:to>
                                        <p:strVal val="visible"/>
                                      </p:to>
                                    </p:set>
                                    <p:animEffect transition="in" filter="wipe(down)">
                                      <p:cBhvr>
                                        <p:cTn id="14" dur="500"/>
                                        <p:tgtEl>
                                          <p:spTgt spid="17">
                                            <p:graphicEl>
                                              <a:chart seriesIdx="-4" categoryIdx="1" bldStep="category"/>
                                            </p:graphicEl>
                                          </p:spTgt>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7">
                                            <p:graphicEl>
                                              <a:chart seriesIdx="-4" categoryIdx="2" bldStep="category"/>
                                            </p:graphicEl>
                                          </p:spTgt>
                                        </p:tgtEl>
                                        <p:attrNameLst>
                                          <p:attrName>style.visibility</p:attrName>
                                        </p:attrNameLst>
                                      </p:cBhvr>
                                      <p:to>
                                        <p:strVal val="visible"/>
                                      </p:to>
                                    </p:set>
                                    <p:animEffect transition="in" filter="wipe(down)">
                                      <p:cBhvr>
                                        <p:cTn id="17" dur="500"/>
                                        <p:tgtEl>
                                          <p:spTgt spid="17">
                                            <p:graphicEl>
                                              <a:chart seriesIdx="-4" categoryIdx="2" bldStep="category"/>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left)">
                                      <p:cBhvr>
                                        <p:cTn id="43" dur="500"/>
                                        <p:tgtEl>
                                          <p:spTgt spid="18">
                                            <p:graphicEl>
                                              <a:chart seriesIdx="-3" categoryIdx="-3" bldStep="gridLegend"/>
                                            </p:graphic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left)">
                                      <p:cBhvr>
                                        <p:cTn id="46" dur="500"/>
                                        <p:tgtEl>
                                          <p:spTgt spid="18">
                                            <p:graphicEl>
                                              <a:chart seriesIdx="0" categoryIdx="-4" bldStep="series"/>
                                            </p:graphicEl>
                                          </p:spTgt>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8">
                                            <p:graphicEl>
                                              <a:chart seriesIdx="1" categoryIdx="-4" bldStep="series"/>
                                            </p:graphicEl>
                                          </p:spTgt>
                                        </p:tgtEl>
                                        <p:attrNameLst>
                                          <p:attrName>style.visibility</p:attrName>
                                        </p:attrNameLst>
                                      </p:cBhvr>
                                      <p:to>
                                        <p:strVal val="visible"/>
                                      </p:to>
                                    </p:set>
                                    <p:animEffect transition="in" filter="wipe(left)">
                                      <p:cBhvr>
                                        <p:cTn id="49" dur="500"/>
                                        <p:tgtEl>
                                          <p:spTgt spid="18">
                                            <p:graphicEl>
                                              <a:chart seriesIdx="1" categoryIdx="-4" bldStep="series"/>
                                            </p:graphicEl>
                                          </p:spTgt>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18">
                                            <p:graphicEl>
                                              <a:chart seriesIdx="2" categoryIdx="-4" bldStep="series"/>
                                            </p:graphicEl>
                                          </p:spTgt>
                                        </p:tgtEl>
                                        <p:attrNameLst>
                                          <p:attrName>style.visibility</p:attrName>
                                        </p:attrNameLst>
                                      </p:cBhvr>
                                      <p:to>
                                        <p:strVal val="visible"/>
                                      </p:to>
                                    </p:set>
                                    <p:animEffect transition="in" filter="wipe(left)">
                                      <p:cBhvr>
                                        <p:cTn id="52" dur="500"/>
                                        <p:tgtEl>
                                          <p:spTgt spid="18">
                                            <p:graphicEl>
                                              <a:chart seriesIdx="2" categoryIdx="-4" bldStep="series"/>
                                            </p:graphicEl>
                                          </p:spTgt>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8">
                                            <p:graphicEl>
                                              <a:chart seriesIdx="3" categoryIdx="-4" bldStep="series"/>
                                            </p:graphicEl>
                                          </p:spTgt>
                                        </p:tgtEl>
                                        <p:attrNameLst>
                                          <p:attrName>style.visibility</p:attrName>
                                        </p:attrNameLst>
                                      </p:cBhvr>
                                      <p:to>
                                        <p:strVal val="visible"/>
                                      </p:to>
                                    </p:set>
                                    <p:animEffect transition="in" filter="wipe(left)">
                                      <p:cBhvr>
                                        <p:cTn id="55" dur="500"/>
                                        <p:tgtEl>
                                          <p:spTgt spid="18">
                                            <p:graphicEl>
                                              <a:chart seriesIdx="3" categoryIdx="-4" bldStep="series"/>
                                            </p:graphicEl>
                                          </p:spTgt>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18">
                                            <p:graphicEl>
                                              <a:chart seriesIdx="4" categoryIdx="-4" bldStep="series"/>
                                            </p:graphicEl>
                                          </p:spTgt>
                                        </p:tgtEl>
                                        <p:attrNameLst>
                                          <p:attrName>style.visibility</p:attrName>
                                        </p:attrNameLst>
                                      </p:cBhvr>
                                      <p:to>
                                        <p:strVal val="visible"/>
                                      </p:to>
                                    </p:set>
                                    <p:animEffect transition="in" filter="wipe(left)">
                                      <p:cBhvr>
                                        <p:cTn id="58" dur="500"/>
                                        <p:tgtEl>
                                          <p:spTgt spid="18">
                                            <p:graphicEl>
                                              <a:chart seriesIdx="4" categoryIdx="-4" bldStep="series"/>
                                            </p:graphicEl>
                                          </p:spTgt>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8">
                                            <p:graphicEl>
                                              <a:chart seriesIdx="5" categoryIdx="-4" bldStep="series"/>
                                            </p:graphicEl>
                                          </p:spTgt>
                                        </p:tgtEl>
                                        <p:attrNameLst>
                                          <p:attrName>style.visibility</p:attrName>
                                        </p:attrNameLst>
                                      </p:cBhvr>
                                      <p:to>
                                        <p:strVal val="visible"/>
                                      </p:to>
                                    </p:set>
                                    <p:animEffect transition="in" filter="wipe(left)">
                                      <p:cBhvr>
                                        <p:cTn id="61" dur="500"/>
                                        <p:tgtEl>
                                          <p:spTgt spid="18">
                                            <p:graphicEl>
                                              <a:chart seriesIdx="5" categoryIdx="-4" bldStep="series"/>
                                            </p:graphicEl>
                                          </p:spTgt>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18">
                                            <p:graphicEl>
                                              <a:chart seriesIdx="6" categoryIdx="-4" bldStep="series"/>
                                            </p:graphicEl>
                                          </p:spTgt>
                                        </p:tgtEl>
                                        <p:attrNameLst>
                                          <p:attrName>style.visibility</p:attrName>
                                        </p:attrNameLst>
                                      </p:cBhvr>
                                      <p:to>
                                        <p:strVal val="visible"/>
                                      </p:to>
                                    </p:set>
                                    <p:animEffect transition="in" filter="wipe(left)">
                                      <p:cBhvr>
                                        <p:cTn id="64" dur="500"/>
                                        <p:tgtEl>
                                          <p:spTgt spid="18">
                                            <p:graphicEl>
                                              <a:chart seriesIdx="6" categoryIdx="-4" bldStep="series"/>
                                            </p:graphicEl>
                                          </p:spTgt>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18">
                                            <p:graphicEl>
                                              <a:chart seriesIdx="7" categoryIdx="-4" bldStep="series"/>
                                            </p:graphicEl>
                                          </p:spTgt>
                                        </p:tgtEl>
                                        <p:attrNameLst>
                                          <p:attrName>style.visibility</p:attrName>
                                        </p:attrNameLst>
                                      </p:cBhvr>
                                      <p:to>
                                        <p:strVal val="visible"/>
                                      </p:to>
                                    </p:set>
                                    <p:animEffect transition="in" filter="wipe(left)">
                                      <p:cBhvr>
                                        <p:cTn id="67" dur="500"/>
                                        <p:tgtEl>
                                          <p:spTgt spid="18">
                                            <p:graphicEl>
                                              <a:chart seriesIdx="7" categoryIdx="-4" bldStep="series"/>
                                            </p:graphicEl>
                                          </p:spTgt>
                                        </p:tgtEl>
                                      </p:cBhvr>
                                    </p:animEffect>
                                  </p:childTnLst>
                                </p:cTn>
                              </p:par>
                            </p:childTnLst>
                          </p:cTn>
                        </p:par>
                        <p:par>
                          <p:cTn id="68" fill="hold">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7">
                                            <p:txEl>
                                              <p:pRg st="0" end="0"/>
                                            </p:txEl>
                                          </p:spTgt>
                                        </p:tgtEl>
                                        <p:attrNameLst>
                                          <p:attrName>style.visibility</p:attrName>
                                        </p:attrNameLst>
                                      </p:cBhvr>
                                      <p:to>
                                        <p:strVal val="visible"/>
                                      </p:to>
                                    </p:set>
                                    <p:animEffect transition="in" filter="fade">
                                      <p:cBhvr>
                                        <p:cTn id="71" dur="500"/>
                                        <p:tgtEl>
                                          <p:spTgt spid="7">
                                            <p:txEl>
                                              <p:pRg st="0" end="0"/>
                                            </p:tx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7">
                                            <p:txEl>
                                              <p:pRg st="1" end="1"/>
                                            </p:txEl>
                                          </p:spTgt>
                                        </p:tgtEl>
                                        <p:attrNameLst>
                                          <p:attrName>style.visibility</p:attrName>
                                        </p:attrNameLst>
                                      </p:cBhvr>
                                      <p:to>
                                        <p:strVal val="visible"/>
                                      </p:to>
                                    </p:set>
                                    <p:animEffect transition="in" filter="fade">
                                      <p:cBhvr>
                                        <p:cTn id="74" dur="500"/>
                                        <p:tgtEl>
                                          <p:spTgt spid="7">
                                            <p:txEl>
                                              <p:pRg st="1" end="1"/>
                                            </p:txEl>
                                          </p:spTgt>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wipe(down)">
                                      <p:cBhvr>
                                        <p:cTn id="77" dur="500"/>
                                        <p:tgtEl>
                                          <p:spTgt spid="2"/>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3"/>
                                        </p:tgtEl>
                                        <p:attrNameLst>
                                          <p:attrName>style.visibility</p:attrName>
                                        </p:attrNameLst>
                                      </p:cBhvr>
                                      <p:to>
                                        <p:strVal val="visible"/>
                                      </p:to>
                                    </p:set>
                                    <p:animEffect transition="in" filter="wipe(down)">
                                      <p:cBhvr>
                                        <p:cTn id="80" dur="500"/>
                                        <p:tgtEl>
                                          <p:spTgt spid="3"/>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
                                        </p:tgtEl>
                                        <p:attrNameLst>
                                          <p:attrName>style.visibility</p:attrName>
                                        </p:attrNameLst>
                                      </p:cBhvr>
                                      <p:to>
                                        <p:strVal val="visible"/>
                                      </p:to>
                                    </p:set>
                                    <p:animEffect transition="in" filter="wipe(down)">
                                      <p:cBhvr>
                                        <p:cTn id="83" dur="500"/>
                                        <p:tgtEl>
                                          <p:spTgt spid="4"/>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5"/>
                                        </p:tgtEl>
                                        <p:attrNameLst>
                                          <p:attrName>style.visibility</p:attrName>
                                        </p:attrNameLst>
                                      </p:cBhvr>
                                      <p:to>
                                        <p:strVal val="visible"/>
                                      </p:to>
                                    </p:set>
                                    <p:animEffect transition="in" filter="wipe(down)">
                                      <p:cBhvr>
                                        <p:cTn id="86" dur="500"/>
                                        <p:tgtEl>
                                          <p:spTgt spid="5"/>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6"/>
                                        </p:tgtEl>
                                        <p:attrNameLst>
                                          <p:attrName>style.visibility</p:attrName>
                                        </p:attrNameLst>
                                      </p:cBhvr>
                                      <p:to>
                                        <p:strVal val="visible"/>
                                      </p:to>
                                    </p:set>
                                    <p:animEffect transition="in" filter="wipe(down)">
                                      <p:cBhvr>
                                        <p:cTn id="89" dur="500"/>
                                        <p:tgtEl>
                                          <p:spTgt spid="6"/>
                                        </p:tgtEl>
                                      </p:cBhvr>
                                    </p:animEffect>
                                  </p:childTnLst>
                                </p:cTn>
                              </p:par>
                              <p:par>
                                <p:cTn id="90" presetID="22" presetClass="entr" presetSubtype="4" fill="hold" grpId="0" nodeType="with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down)">
                                      <p:cBhvr>
                                        <p:cTn id="92" dur="500"/>
                                        <p:tgtEl>
                                          <p:spTgt spid="8"/>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500"/>
                                        <p:tgtEl>
                                          <p:spTgt spid="9"/>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0"/>
                                        </p:tgtEl>
                                        <p:attrNameLst>
                                          <p:attrName>style.visibility</p:attrName>
                                        </p:attrNameLst>
                                      </p:cBhvr>
                                      <p:to>
                                        <p:strVal val="visible"/>
                                      </p:to>
                                    </p:set>
                                    <p:animEffect transition="in" filter="fade">
                                      <p:cBhvr>
                                        <p:cTn id="98" dur="500"/>
                                        <p:tgtEl>
                                          <p:spTgt spid="1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500"/>
                                        <p:tgtEl>
                                          <p:spTgt spid="1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fade">
                                      <p:cBhvr>
                                        <p:cTn id="104" dur="500"/>
                                        <p:tgtEl>
                                          <p:spTgt spid="12"/>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fade">
                                      <p:cBhvr>
                                        <p:cTn id="107" dur="500"/>
                                        <p:tgtEl>
                                          <p:spTgt spid="14"/>
                                        </p:tgtEl>
                                      </p:cBhvr>
                                    </p:animEffect>
                                  </p:childTnLst>
                                </p:cTn>
                              </p:par>
                              <p:par>
                                <p:cTn id="108" presetID="1" presetClass="entr" presetSubtype="0" fill="hold" nodeType="withEffect">
                                  <p:stCondLst>
                                    <p:cond delay="0"/>
                                  </p:stCondLst>
                                  <p:childTnLst>
                                    <p:set>
                                      <p:cBhvr>
                                        <p:cTn id="109" dur="1" fill="hold">
                                          <p:stCondLst>
                                            <p:cond delay="0"/>
                                          </p:stCondLst>
                                        </p:cTn>
                                        <p:tgtEl>
                                          <p:spTgt spid="19"/>
                                        </p:tgtEl>
                                        <p:attrNameLst>
                                          <p:attrName>style.visibility</p:attrName>
                                        </p:attrNameLst>
                                      </p:cBhvr>
                                      <p:to>
                                        <p:strVal val="visible"/>
                                      </p:to>
                                    </p:set>
                                  </p:childTnLst>
                                </p:cTn>
                              </p:par>
                              <p:par>
                                <p:cTn id="110" presetID="10" presetClass="entr" presetSubtype="0" fill="hold" grpId="0" nodeType="with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fade">
                                      <p:cBhvr>
                                        <p:cTn id="112" dur="500"/>
                                        <p:tgtEl>
                                          <p:spTgt spid="15"/>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fade">
                                      <p:cBhvr>
                                        <p:cTn id="1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Graphic spid="17" grpId="0" uiExpand="1">
        <p:bldSub>
          <a:bldChart bld="category"/>
        </p:bldSub>
      </p:bldGraphic>
      <p:bldGraphic spid="18" grpId="0">
        <p:bldSub>
          <a:bldChart bld="series"/>
        </p:bldSub>
      </p:bldGraphic>
      <p:bldP spid="22" grpId="0" uiExpand="1"/>
      <p:bldP spid="23" grpId="0" uiExpand="1"/>
      <p:bldP spid="27" grpId="0" uiExpand="1"/>
      <p:bldP spid="28" grpId="0" uiExpand="1"/>
      <p:bldP spid="29" grpId="0" uiExpand="1"/>
      <p:bldP spid="33" grpId="0" uiExpand="1"/>
      <p:bldP spid="34" grpId="0" uiExpand="1"/>
      <p:bldP spid="2" grpId="0"/>
      <p:bldP spid="3" grpId="0"/>
      <p:bldP spid="4" grpId="0"/>
      <p:bldP spid="5" grpId="0"/>
      <p:bldP spid="6" grpId="0"/>
      <p:bldP spid="8" grpId="0"/>
      <p:bldP spid="9" grpId="0" uiExpand="1"/>
      <p:bldP spid="10" grpId="0" uiExpand="1"/>
      <p:bldP spid="11" grpId="0" uiExpand="1"/>
      <p:bldP spid="12" grpId="0" uiExpand="1"/>
      <p:bldP spid="14" grpId="0" uiExpand="1"/>
      <p:bldP spid="15" grpId="0" uiExpand="1"/>
      <p:bldP spid="24" grpId="0" uiExpan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544906-B46A-46E0-DD1B-101C825FAD00}"/>
              </a:ext>
            </a:extLst>
          </p:cNvPr>
          <p:cNvSpPr>
            <a:spLocks noGrp="1"/>
          </p:cNvSpPr>
          <p:nvPr>
            <p:ph type="body" sz="quarter" idx="12"/>
          </p:nvPr>
        </p:nvSpPr>
        <p:spPr/>
        <p:txBody>
          <a:bodyPr/>
          <a:lstStyle/>
          <a:p>
            <a:r>
              <a:rPr lang="en-GB" dirty="0"/>
              <a:t>Synthetic fuels production is growing driven by China</a:t>
            </a:r>
          </a:p>
        </p:txBody>
      </p:sp>
      <p:sp>
        <p:nvSpPr>
          <p:cNvPr id="3" name="Text Placeholder 2">
            <a:extLst>
              <a:ext uri="{FF2B5EF4-FFF2-40B4-BE49-F238E27FC236}">
                <a16:creationId xmlns:a16="http://schemas.microsoft.com/office/drawing/2014/main" id="{F3AADB4E-645F-0153-AFDF-685A93740CAC}"/>
              </a:ext>
            </a:extLst>
          </p:cNvPr>
          <p:cNvSpPr>
            <a:spLocks noGrp="1"/>
          </p:cNvSpPr>
          <p:nvPr>
            <p:ph type="body" sz="quarter" idx="13"/>
          </p:nvPr>
        </p:nvSpPr>
        <p:spPr/>
        <p:txBody>
          <a:bodyPr/>
          <a:lstStyle/>
          <a:p>
            <a:r>
              <a:rPr lang="en-GB" dirty="0"/>
              <a:t>Production has grown by nearly two thirds since 2019, with nearly 70% of growth coming from China. Realising the full project pipeline would require an annual growth nearly six times as large</a:t>
            </a:r>
          </a:p>
        </p:txBody>
      </p:sp>
      <p:sp>
        <p:nvSpPr>
          <p:cNvPr id="4" name="Text Placeholder 3">
            <a:extLst>
              <a:ext uri="{FF2B5EF4-FFF2-40B4-BE49-F238E27FC236}">
                <a16:creationId xmlns:a16="http://schemas.microsoft.com/office/drawing/2014/main" id="{ADE08D1E-2339-F784-3D1D-69B09AC01A13}"/>
              </a:ext>
            </a:extLst>
          </p:cNvPr>
          <p:cNvSpPr>
            <a:spLocks noGrp="1"/>
          </p:cNvSpPr>
          <p:nvPr>
            <p:ph type="body" sz="quarter" idx="14"/>
          </p:nvPr>
        </p:nvSpPr>
        <p:spPr/>
        <p:txBody>
          <a:bodyPr/>
          <a:lstStyle/>
          <a:p>
            <a:endParaRPr lang="en-GB" dirty="0"/>
          </a:p>
        </p:txBody>
      </p:sp>
      <p:graphicFrame>
        <p:nvGraphicFramePr>
          <p:cNvPr id="7" name="Chart 6">
            <a:extLst>
              <a:ext uri="{FF2B5EF4-FFF2-40B4-BE49-F238E27FC236}">
                <a16:creationId xmlns:a16="http://schemas.microsoft.com/office/drawing/2014/main" id="{E066A1E9-A336-4205-A62D-695F02ED0D08}"/>
              </a:ext>
            </a:extLst>
          </p:cNvPr>
          <p:cNvGraphicFramePr>
            <a:graphicFrameLocks/>
          </p:cNvGraphicFramePr>
          <p:nvPr>
            <p:extLst>
              <p:ext uri="{D42A27DB-BD31-4B8C-83A1-F6EECF244321}">
                <p14:modId xmlns:p14="http://schemas.microsoft.com/office/powerpoint/2010/main" val="1529569242"/>
              </p:ext>
            </p:extLst>
          </p:nvPr>
        </p:nvGraphicFramePr>
        <p:xfrm>
          <a:off x="250826" y="933750"/>
          <a:ext cx="4102100" cy="3276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FE7254CA-EA75-2988-6DDA-F3258BB880A5}"/>
              </a:ext>
            </a:extLst>
          </p:cNvPr>
          <p:cNvSpPr txBox="1"/>
          <p:nvPr/>
        </p:nvSpPr>
        <p:spPr>
          <a:xfrm>
            <a:off x="3728432" y="3744258"/>
            <a:ext cx="1248993" cy="276999"/>
          </a:xfrm>
          <a:prstGeom prst="rect">
            <a:avLst/>
          </a:prstGeom>
          <a:noFill/>
        </p:spPr>
        <p:txBody>
          <a:bodyPr wrap="square" rtlCol="0">
            <a:spAutoFit/>
          </a:bodyPr>
          <a:lstStyle/>
          <a:p>
            <a:r>
              <a:rPr lang="en-GB" sz="1200" b="1" dirty="0">
                <a:solidFill>
                  <a:srgbClr val="49D3FF"/>
                </a:solidFill>
              </a:rPr>
              <a:t>Europe</a:t>
            </a:r>
          </a:p>
        </p:txBody>
      </p:sp>
      <p:sp>
        <p:nvSpPr>
          <p:cNvPr id="10" name="TextBox 9">
            <a:extLst>
              <a:ext uri="{FF2B5EF4-FFF2-40B4-BE49-F238E27FC236}">
                <a16:creationId xmlns:a16="http://schemas.microsoft.com/office/drawing/2014/main" id="{7F029BB9-0904-2EDE-0F3D-24A4C2A36973}"/>
              </a:ext>
            </a:extLst>
          </p:cNvPr>
          <p:cNvSpPr txBox="1"/>
          <p:nvPr/>
        </p:nvSpPr>
        <p:spPr>
          <a:xfrm>
            <a:off x="3728433" y="1580120"/>
            <a:ext cx="1248994" cy="276999"/>
          </a:xfrm>
          <a:prstGeom prst="rect">
            <a:avLst/>
          </a:prstGeom>
          <a:noFill/>
        </p:spPr>
        <p:txBody>
          <a:bodyPr wrap="square" rtlCol="0">
            <a:spAutoFit/>
          </a:bodyPr>
          <a:lstStyle/>
          <a:p>
            <a:r>
              <a:rPr lang="en-GB" sz="1200" b="1" dirty="0">
                <a:solidFill>
                  <a:srgbClr val="E34845"/>
                </a:solidFill>
              </a:rPr>
              <a:t>China</a:t>
            </a:r>
          </a:p>
        </p:txBody>
      </p:sp>
      <p:sp>
        <p:nvSpPr>
          <p:cNvPr id="11" name="TextBox 10">
            <a:extLst>
              <a:ext uri="{FF2B5EF4-FFF2-40B4-BE49-F238E27FC236}">
                <a16:creationId xmlns:a16="http://schemas.microsoft.com/office/drawing/2014/main" id="{23C4D0AF-F94A-EB15-C8F8-3C75CD91FB68}"/>
              </a:ext>
            </a:extLst>
          </p:cNvPr>
          <p:cNvSpPr txBox="1"/>
          <p:nvPr/>
        </p:nvSpPr>
        <p:spPr>
          <a:xfrm>
            <a:off x="3728433" y="2796124"/>
            <a:ext cx="1248995" cy="276999"/>
          </a:xfrm>
          <a:prstGeom prst="rect">
            <a:avLst/>
          </a:prstGeom>
          <a:noFill/>
        </p:spPr>
        <p:txBody>
          <a:bodyPr wrap="square" rtlCol="0">
            <a:spAutoFit/>
          </a:bodyPr>
          <a:lstStyle/>
          <a:p>
            <a:r>
              <a:rPr lang="en-GB" sz="1200" b="1" dirty="0">
                <a:solidFill>
                  <a:srgbClr val="3E7AD3"/>
                </a:solidFill>
              </a:rPr>
              <a:t>North America</a:t>
            </a:r>
          </a:p>
        </p:txBody>
      </p:sp>
      <p:sp>
        <p:nvSpPr>
          <p:cNvPr id="13" name="TextBox 12">
            <a:extLst>
              <a:ext uri="{FF2B5EF4-FFF2-40B4-BE49-F238E27FC236}">
                <a16:creationId xmlns:a16="http://schemas.microsoft.com/office/drawing/2014/main" id="{39C58CC9-D6B3-0635-8674-FBF1C36AA429}"/>
              </a:ext>
            </a:extLst>
          </p:cNvPr>
          <p:cNvSpPr txBox="1"/>
          <p:nvPr/>
        </p:nvSpPr>
        <p:spPr>
          <a:xfrm>
            <a:off x="3728432" y="1104598"/>
            <a:ext cx="1248987" cy="276999"/>
          </a:xfrm>
          <a:prstGeom prst="rect">
            <a:avLst/>
          </a:prstGeom>
          <a:noFill/>
        </p:spPr>
        <p:txBody>
          <a:bodyPr wrap="square" rtlCol="0">
            <a:spAutoFit/>
          </a:bodyPr>
          <a:lstStyle/>
          <a:p>
            <a:r>
              <a:rPr lang="en-GB" sz="1200" b="1" dirty="0" err="1">
                <a:solidFill>
                  <a:srgbClr val="B287EF"/>
                </a:solidFill>
              </a:rPr>
              <a:t>RoW</a:t>
            </a:r>
            <a:endParaRPr lang="en-GB" sz="1200" b="1" dirty="0">
              <a:solidFill>
                <a:srgbClr val="B287EF"/>
              </a:solidFill>
            </a:endParaRPr>
          </a:p>
        </p:txBody>
      </p:sp>
      <p:graphicFrame>
        <p:nvGraphicFramePr>
          <p:cNvPr id="17" name="Chart 16">
            <a:extLst>
              <a:ext uri="{FF2B5EF4-FFF2-40B4-BE49-F238E27FC236}">
                <a16:creationId xmlns:a16="http://schemas.microsoft.com/office/drawing/2014/main" id="{0F8D6B91-7989-D148-BF20-99502E742197}"/>
              </a:ext>
            </a:extLst>
          </p:cNvPr>
          <p:cNvGraphicFramePr>
            <a:graphicFrameLocks/>
          </p:cNvGraphicFramePr>
          <p:nvPr>
            <p:extLst>
              <p:ext uri="{D42A27DB-BD31-4B8C-83A1-F6EECF244321}">
                <p14:modId xmlns:p14="http://schemas.microsoft.com/office/powerpoint/2010/main" val="2713569054"/>
              </p:ext>
            </p:extLst>
          </p:nvPr>
        </p:nvGraphicFramePr>
        <p:xfrm>
          <a:off x="4919426" y="858129"/>
          <a:ext cx="2911106" cy="3430258"/>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a:extLst>
              <a:ext uri="{FF2B5EF4-FFF2-40B4-BE49-F238E27FC236}">
                <a16:creationId xmlns:a16="http://schemas.microsoft.com/office/drawing/2014/main" id="{9EE5DFCD-64E6-5A7D-9CF5-C841335039B6}"/>
              </a:ext>
            </a:extLst>
          </p:cNvPr>
          <p:cNvSpPr txBox="1"/>
          <p:nvPr/>
        </p:nvSpPr>
        <p:spPr>
          <a:xfrm>
            <a:off x="7538432" y="3575545"/>
            <a:ext cx="1248993" cy="276999"/>
          </a:xfrm>
          <a:prstGeom prst="rect">
            <a:avLst/>
          </a:prstGeom>
          <a:noFill/>
        </p:spPr>
        <p:txBody>
          <a:bodyPr wrap="square" rtlCol="0">
            <a:spAutoFit/>
          </a:bodyPr>
          <a:lstStyle/>
          <a:p>
            <a:r>
              <a:rPr lang="en-GB" sz="1200" b="1" dirty="0">
                <a:solidFill>
                  <a:srgbClr val="49D3FF"/>
                </a:solidFill>
              </a:rPr>
              <a:t>Ammonia</a:t>
            </a:r>
          </a:p>
        </p:txBody>
      </p:sp>
      <p:sp>
        <p:nvSpPr>
          <p:cNvPr id="19" name="TextBox 18">
            <a:extLst>
              <a:ext uri="{FF2B5EF4-FFF2-40B4-BE49-F238E27FC236}">
                <a16:creationId xmlns:a16="http://schemas.microsoft.com/office/drawing/2014/main" id="{1221A8DD-185D-FB10-B50C-5F22E28801C6}"/>
              </a:ext>
            </a:extLst>
          </p:cNvPr>
          <p:cNvSpPr txBox="1"/>
          <p:nvPr/>
        </p:nvSpPr>
        <p:spPr>
          <a:xfrm>
            <a:off x="7538433" y="2981990"/>
            <a:ext cx="1248994" cy="276999"/>
          </a:xfrm>
          <a:prstGeom prst="rect">
            <a:avLst/>
          </a:prstGeom>
          <a:noFill/>
        </p:spPr>
        <p:txBody>
          <a:bodyPr wrap="square" rtlCol="0">
            <a:spAutoFit/>
          </a:bodyPr>
          <a:lstStyle/>
          <a:p>
            <a:r>
              <a:rPr lang="en-GB" sz="1200" b="1" dirty="0">
                <a:solidFill>
                  <a:srgbClr val="68F394"/>
                </a:solidFill>
              </a:rPr>
              <a:t>North America</a:t>
            </a:r>
          </a:p>
        </p:txBody>
      </p:sp>
      <p:sp>
        <p:nvSpPr>
          <p:cNvPr id="20" name="TextBox 19">
            <a:extLst>
              <a:ext uri="{FF2B5EF4-FFF2-40B4-BE49-F238E27FC236}">
                <a16:creationId xmlns:a16="http://schemas.microsoft.com/office/drawing/2014/main" id="{78667B3F-90BC-2DF3-1F9C-A737257867D8}"/>
              </a:ext>
            </a:extLst>
          </p:cNvPr>
          <p:cNvSpPr txBox="1"/>
          <p:nvPr/>
        </p:nvSpPr>
        <p:spPr>
          <a:xfrm>
            <a:off x="7538433" y="3278767"/>
            <a:ext cx="1248995" cy="276999"/>
          </a:xfrm>
          <a:prstGeom prst="rect">
            <a:avLst/>
          </a:prstGeom>
          <a:noFill/>
        </p:spPr>
        <p:txBody>
          <a:bodyPr wrap="square" rtlCol="0">
            <a:spAutoFit/>
          </a:bodyPr>
          <a:lstStyle/>
          <a:p>
            <a:r>
              <a:rPr lang="en-GB" sz="1200" b="1" dirty="0">
                <a:solidFill>
                  <a:srgbClr val="3E7AD3"/>
                </a:solidFill>
              </a:rPr>
              <a:t>Europe</a:t>
            </a:r>
          </a:p>
        </p:txBody>
      </p:sp>
      <p:sp>
        <p:nvSpPr>
          <p:cNvPr id="21" name="TextBox 20">
            <a:extLst>
              <a:ext uri="{FF2B5EF4-FFF2-40B4-BE49-F238E27FC236}">
                <a16:creationId xmlns:a16="http://schemas.microsoft.com/office/drawing/2014/main" id="{3FA03841-5ED7-8C5B-E378-D09EEFCC50F6}"/>
              </a:ext>
            </a:extLst>
          </p:cNvPr>
          <p:cNvSpPr txBox="1"/>
          <p:nvPr/>
        </p:nvSpPr>
        <p:spPr>
          <a:xfrm>
            <a:off x="7538432" y="2685213"/>
            <a:ext cx="1248987" cy="276999"/>
          </a:xfrm>
          <a:prstGeom prst="rect">
            <a:avLst/>
          </a:prstGeom>
          <a:noFill/>
        </p:spPr>
        <p:txBody>
          <a:bodyPr wrap="square" rtlCol="0">
            <a:spAutoFit/>
          </a:bodyPr>
          <a:lstStyle/>
          <a:p>
            <a:r>
              <a:rPr lang="en-GB" sz="1200" b="1" dirty="0">
                <a:solidFill>
                  <a:srgbClr val="00B050"/>
                </a:solidFill>
              </a:rPr>
              <a:t>Latin America</a:t>
            </a:r>
          </a:p>
        </p:txBody>
      </p:sp>
      <p:sp>
        <p:nvSpPr>
          <p:cNvPr id="22" name="TextBox 21">
            <a:extLst>
              <a:ext uri="{FF2B5EF4-FFF2-40B4-BE49-F238E27FC236}">
                <a16:creationId xmlns:a16="http://schemas.microsoft.com/office/drawing/2014/main" id="{1438519D-22DD-C425-E472-D5033FDE19A1}"/>
              </a:ext>
            </a:extLst>
          </p:cNvPr>
          <p:cNvSpPr txBox="1"/>
          <p:nvPr/>
        </p:nvSpPr>
        <p:spPr>
          <a:xfrm>
            <a:off x="7538432" y="2094383"/>
            <a:ext cx="1354741" cy="276999"/>
          </a:xfrm>
          <a:prstGeom prst="rect">
            <a:avLst/>
          </a:prstGeom>
          <a:noFill/>
        </p:spPr>
        <p:txBody>
          <a:bodyPr wrap="square" rtlCol="0">
            <a:spAutoFit/>
          </a:bodyPr>
          <a:lstStyle/>
          <a:p>
            <a:r>
              <a:rPr lang="en-GB" sz="1200" b="1" dirty="0">
                <a:solidFill>
                  <a:srgbClr val="F1A800"/>
                </a:solidFill>
              </a:rPr>
              <a:t>FID/Operational</a:t>
            </a:r>
          </a:p>
        </p:txBody>
      </p:sp>
      <p:sp>
        <p:nvSpPr>
          <p:cNvPr id="23" name="TextBox 22">
            <a:extLst>
              <a:ext uri="{FF2B5EF4-FFF2-40B4-BE49-F238E27FC236}">
                <a16:creationId xmlns:a16="http://schemas.microsoft.com/office/drawing/2014/main" id="{EA7B8C4F-8EBA-7DE8-6C27-DAEBFBFE71BF}"/>
              </a:ext>
            </a:extLst>
          </p:cNvPr>
          <p:cNvSpPr txBox="1"/>
          <p:nvPr/>
        </p:nvSpPr>
        <p:spPr>
          <a:xfrm>
            <a:off x="7538432" y="1797606"/>
            <a:ext cx="1248987" cy="276999"/>
          </a:xfrm>
          <a:prstGeom prst="rect">
            <a:avLst/>
          </a:prstGeom>
          <a:noFill/>
        </p:spPr>
        <p:txBody>
          <a:bodyPr wrap="square" rtlCol="0">
            <a:spAutoFit/>
          </a:bodyPr>
          <a:lstStyle/>
          <a:p>
            <a:r>
              <a:rPr lang="en-GB" sz="1200" b="1" dirty="0">
                <a:solidFill>
                  <a:srgbClr val="FF0000"/>
                </a:solidFill>
              </a:rPr>
              <a:t>Feasibility</a:t>
            </a:r>
          </a:p>
        </p:txBody>
      </p:sp>
      <p:sp>
        <p:nvSpPr>
          <p:cNvPr id="24" name="TextBox 23">
            <a:extLst>
              <a:ext uri="{FF2B5EF4-FFF2-40B4-BE49-F238E27FC236}">
                <a16:creationId xmlns:a16="http://schemas.microsoft.com/office/drawing/2014/main" id="{78AE163C-B41D-AFD2-DD21-0DD384F2AEA8}"/>
              </a:ext>
            </a:extLst>
          </p:cNvPr>
          <p:cNvSpPr txBox="1"/>
          <p:nvPr/>
        </p:nvSpPr>
        <p:spPr>
          <a:xfrm>
            <a:off x="7538433" y="2388436"/>
            <a:ext cx="1248994" cy="276999"/>
          </a:xfrm>
          <a:prstGeom prst="rect">
            <a:avLst/>
          </a:prstGeom>
          <a:noFill/>
        </p:spPr>
        <p:txBody>
          <a:bodyPr wrap="square" rtlCol="0">
            <a:spAutoFit/>
          </a:bodyPr>
          <a:lstStyle/>
          <a:p>
            <a:r>
              <a:rPr lang="en-GB" sz="1200" b="1" dirty="0">
                <a:solidFill>
                  <a:srgbClr val="FED421"/>
                </a:solidFill>
              </a:rPr>
              <a:t>Australia</a:t>
            </a:r>
          </a:p>
        </p:txBody>
      </p:sp>
      <p:sp>
        <p:nvSpPr>
          <p:cNvPr id="25" name="Text Placeholder 3">
            <a:extLst>
              <a:ext uri="{FF2B5EF4-FFF2-40B4-BE49-F238E27FC236}">
                <a16:creationId xmlns:a16="http://schemas.microsoft.com/office/drawing/2014/main" id="{8F4D20EB-A9F5-1183-6BB4-FFA6D6E9932F}"/>
              </a:ext>
            </a:extLst>
          </p:cNvPr>
          <p:cNvSpPr txBox="1">
            <a:spLocks/>
          </p:cNvSpPr>
          <p:nvPr/>
        </p:nvSpPr>
        <p:spPr>
          <a:xfrm>
            <a:off x="250825" y="610691"/>
            <a:ext cx="3749674" cy="453931"/>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Synthetic fuel production, 2019-2024e</a:t>
            </a:r>
          </a:p>
        </p:txBody>
      </p:sp>
      <p:sp>
        <p:nvSpPr>
          <p:cNvPr id="26" name="Text Placeholder 3">
            <a:extLst>
              <a:ext uri="{FF2B5EF4-FFF2-40B4-BE49-F238E27FC236}">
                <a16:creationId xmlns:a16="http://schemas.microsoft.com/office/drawing/2014/main" id="{B1F5B66D-AF17-D470-97AF-A09D81FE99B9}"/>
              </a:ext>
            </a:extLst>
          </p:cNvPr>
          <p:cNvSpPr txBox="1">
            <a:spLocks/>
          </p:cNvSpPr>
          <p:nvPr/>
        </p:nvSpPr>
        <p:spPr>
          <a:xfrm>
            <a:off x="4716095" y="598850"/>
            <a:ext cx="3724960" cy="453931"/>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Announced synthetic fuel projects by 2030</a:t>
            </a:r>
          </a:p>
        </p:txBody>
      </p:sp>
    </p:spTree>
    <p:extLst>
      <p:ext uri="{BB962C8B-B14F-4D97-AF65-F5344CB8AC3E}">
        <p14:creationId xmlns:p14="http://schemas.microsoft.com/office/powerpoint/2010/main" val="119647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500"/>
                                        <p:tgtEl>
                                          <p:spTgt spid="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7">
                                            <p:graphicEl>
                                              <a:chart seriesIdx="-3" categoryIdx="-3" bldStep="gridLegend"/>
                                            </p:graphicEl>
                                          </p:spTgt>
                                        </p:tgtEl>
                                        <p:attrNameLst>
                                          <p:attrName>style.visibility</p:attrName>
                                        </p:attrNameLst>
                                      </p:cBhvr>
                                      <p:to>
                                        <p:strVal val="visible"/>
                                      </p:to>
                                    </p:set>
                                    <p:animEffect transition="in" filter="wipe(down)">
                                      <p:cBhvr>
                                        <p:cTn id="58" dur="500"/>
                                        <p:tgtEl>
                                          <p:spTgt spid="17">
                                            <p:graphicEl>
                                              <a:chart seriesIdx="-3" categoryIdx="-3" bldStep="gridLegend"/>
                                            </p:graphicEl>
                                          </p:spTgt>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7">
                                            <p:graphicEl>
                                              <a:chart seriesIdx="0" categoryIdx="-4" bldStep="series"/>
                                            </p:graphicEl>
                                          </p:spTgt>
                                        </p:tgtEl>
                                        <p:attrNameLst>
                                          <p:attrName>style.visibility</p:attrName>
                                        </p:attrNameLst>
                                      </p:cBhvr>
                                      <p:to>
                                        <p:strVal val="visible"/>
                                      </p:to>
                                    </p:set>
                                    <p:animEffect transition="in" filter="wipe(down)">
                                      <p:cBhvr>
                                        <p:cTn id="61" dur="500"/>
                                        <p:tgtEl>
                                          <p:spTgt spid="17">
                                            <p:graphicEl>
                                              <a:chart seriesIdx="0" categoryIdx="-4" bldStep="series"/>
                                            </p:graphicEl>
                                          </p:spTgt>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17">
                                            <p:graphicEl>
                                              <a:chart seriesIdx="1" categoryIdx="-4" bldStep="series"/>
                                            </p:graphicEl>
                                          </p:spTgt>
                                        </p:tgtEl>
                                        <p:attrNameLst>
                                          <p:attrName>style.visibility</p:attrName>
                                        </p:attrNameLst>
                                      </p:cBhvr>
                                      <p:to>
                                        <p:strVal val="visible"/>
                                      </p:to>
                                    </p:set>
                                    <p:animEffect transition="in" filter="wipe(down)">
                                      <p:cBhvr>
                                        <p:cTn id="64" dur="500"/>
                                        <p:tgtEl>
                                          <p:spTgt spid="17">
                                            <p:graphicEl>
                                              <a:chart seriesIdx="1" categoryIdx="-4" bldStep="series"/>
                                            </p:graphicEl>
                                          </p:spTgt>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17">
                                            <p:graphicEl>
                                              <a:chart seriesIdx="2" categoryIdx="-4" bldStep="series"/>
                                            </p:graphicEl>
                                          </p:spTgt>
                                        </p:tgtEl>
                                        <p:attrNameLst>
                                          <p:attrName>style.visibility</p:attrName>
                                        </p:attrNameLst>
                                      </p:cBhvr>
                                      <p:to>
                                        <p:strVal val="visible"/>
                                      </p:to>
                                    </p:set>
                                    <p:animEffect transition="in" filter="wipe(down)">
                                      <p:cBhvr>
                                        <p:cTn id="67" dur="500"/>
                                        <p:tgtEl>
                                          <p:spTgt spid="17">
                                            <p:graphicEl>
                                              <a:chart seriesIdx="2" categoryIdx="-4" bldStep="series"/>
                                            </p:graphicEl>
                                          </p:spTgt>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17">
                                            <p:graphicEl>
                                              <a:chart seriesIdx="3" categoryIdx="-4" bldStep="series"/>
                                            </p:graphicEl>
                                          </p:spTgt>
                                        </p:tgtEl>
                                        <p:attrNameLst>
                                          <p:attrName>style.visibility</p:attrName>
                                        </p:attrNameLst>
                                      </p:cBhvr>
                                      <p:to>
                                        <p:strVal val="visible"/>
                                      </p:to>
                                    </p:set>
                                    <p:animEffect transition="in" filter="wipe(down)">
                                      <p:cBhvr>
                                        <p:cTn id="70" dur="500"/>
                                        <p:tgtEl>
                                          <p:spTgt spid="17">
                                            <p:graphicEl>
                                              <a:chart seriesIdx="3" categoryIdx="-4" bldStep="series"/>
                                            </p:graphic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17">
                                            <p:graphicEl>
                                              <a:chart seriesIdx="4" categoryIdx="-4" bldStep="series"/>
                                            </p:graphicEl>
                                          </p:spTgt>
                                        </p:tgtEl>
                                        <p:attrNameLst>
                                          <p:attrName>style.visibility</p:attrName>
                                        </p:attrNameLst>
                                      </p:cBhvr>
                                      <p:to>
                                        <p:strVal val="visible"/>
                                      </p:to>
                                    </p:set>
                                    <p:animEffect transition="in" filter="wipe(down)">
                                      <p:cBhvr>
                                        <p:cTn id="75" dur="500"/>
                                        <p:tgtEl>
                                          <p:spTgt spid="17">
                                            <p:graphicEl>
                                              <a:chart seriesIdx="4" categoryIdx="-4" bldStep="series"/>
                                            </p:graphicEl>
                                          </p:spTgt>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17">
                                            <p:graphicEl>
                                              <a:chart seriesIdx="5" categoryIdx="-4" bldStep="series"/>
                                            </p:graphicEl>
                                          </p:spTgt>
                                        </p:tgtEl>
                                        <p:attrNameLst>
                                          <p:attrName>style.visibility</p:attrName>
                                        </p:attrNameLst>
                                      </p:cBhvr>
                                      <p:to>
                                        <p:strVal val="visible"/>
                                      </p:to>
                                    </p:set>
                                    <p:animEffect transition="in" filter="wipe(down)">
                                      <p:cBhvr>
                                        <p:cTn id="78" dur="500"/>
                                        <p:tgtEl>
                                          <p:spTgt spid="17">
                                            <p:graphicEl>
                                              <a:chart seriesIdx="5" categoryIdx="-4" bldStep="series"/>
                                            </p:graphicEl>
                                          </p:spTgt>
                                        </p:tgtEl>
                                      </p:cBhvr>
                                    </p:animEffect>
                                  </p:childTnLst>
                                </p:cTn>
                              </p:par>
                              <p:par>
                                <p:cTn id="79" presetID="22" presetClass="entr" presetSubtype="4" fill="hold" grpId="0" nodeType="withEffect">
                                  <p:stCondLst>
                                    <p:cond delay="0"/>
                                  </p:stCondLst>
                                  <p:childTnLst>
                                    <p:set>
                                      <p:cBhvr>
                                        <p:cTn id="80" dur="1" fill="hold">
                                          <p:stCondLst>
                                            <p:cond delay="0"/>
                                          </p:stCondLst>
                                        </p:cTn>
                                        <p:tgtEl>
                                          <p:spTgt spid="17">
                                            <p:graphicEl>
                                              <a:chart seriesIdx="6" categoryIdx="-4" bldStep="series"/>
                                            </p:graphicEl>
                                          </p:spTgt>
                                        </p:tgtEl>
                                        <p:attrNameLst>
                                          <p:attrName>style.visibility</p:attrName>
                                        </p:attrNameLst>
                                      </p:cBhvr>
                                      <p:to>
                                        <p:strVal val="visible"/>
                                      </p:to>
                                    </p:set>
                                    <p:animEffect transition="in" filter="wipe(down)">
                                      <p:cBhvr>
                                        <p:cTn id="81" dur="500"/>
                                        <p:tgtEl>
                                          <p:spTgt spid="17">
                                            <p:graphicEl>
                                              <a:chart seriesIdx="6" categoryIdx="-4" bldStep="series"/>
                                            </p:graphicEl>
                                          </p:spTgt>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17">
                                            <p:graphicEl>
                                              <a:chart seriesIdx="7" categoryIdx="-4" bldStep="series"/>
                                            </p:graphicEl>
                                          </p:spTgt>
                                        </p:tgtEl>
                                        <p:attrNameLst>
                                          <p:attrName>style.visibility</p:attrName>
                                        </p:attrNameLst>
                                      </p:cBhvr>
                                      <p:to>
                                        <p:strVal val="visible"/>
                                      </p:to>
                                    </p:set>
                                    <p:animEffect transition="in" filter="wipe(down)">
                                      <p:cBhvr>
                                        <p:cTn id="84" dur="500"/>
                                        <p:tgtEl>
                                          <p:spTgt spid="17">
                                            <p:graphicEl>
                                              <a:chart seriesIdx="7" categoryIdx="-4" bldStep="series"/>
                                            </p:graphicEl>
                                          </p:spTgt>
                                        </p:tgtEl>
                                      </p:cBhvr>
                                    </p:animEffect>
                                  </p:childTnLst>
                                </p:cTn>
                              </p:par>
                              <p:par>
                                <p:cTn id="85" presetID="22" presetClass="entr" presetSubtype="4" fill="hold" grpId="0" nodeType="withEffect">
                                  <p:stCondLst>
                                    <p:cond delay="0"/>
                                  </p:stCondLst>
                                  <p:childTnLst>
                                    <p:set>
                                      <p:cBhvr>
                                        <p:cTn id="86" dur="1" fill="hold">
                                          <p:stCondLst>
                                            <p:cond delay="0"/>
                                          </p:stCondLst>
                                        </p:cTn>
                                        <p:tgtEl>
                                          <p:spTgt spid="17">
                                            <p:graphicEl>
                                              <a:chart seriesIdx="8" categoryIdx="-4" bldStep="series"/>
                                            </p:graphicEl>
                                          </p:spTgt>
                                        </p:tgtEl>
                                        <p:attrNameLst>
                                          <p:attrName>style.visibility</p:attrName>
                                        </p:attrNameLst>
                                      </p:cBhvr>
                                      <p:to>
                                        <p:strVal val="visible"/>
                                      </p:to>
                                    </p:set>
                                    <p:animEffect transition="in" filter="wipe(down)">
                                      <p:cBhvr>
                                        <p:cTn id="87" dur="500"/>
                                        <p:tgtEl>
                                          <p:spTgt spid="17">
                                            <p:graphicEl>
                                              <a:chart seriesIdx="8" categoryIdx="-4" bldStep="series"/>
                                            </p:graphicEl>
                                          </p:spTgt>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17">
                                            <p:graphicEl>
                                              <a:chart seriesIdx="9" categoryIdx="-4" bldStep="series"/>
                                            </p:graphicEl>
                                          </p:spTgt>
                                        </p:tgtEl>
                                        <p:attrNameLst>
                                          <p:attrName>style.visibility</p:attrName>
                                        </p:attrNameLst>
                                      </p:cBhvr>
                                      <p:to>
                                        <p:strVal val="visible"/>
                                      </p:to>
                                    </p:set>
                                    <p:animEffect transition="in" filter="wipe(down)">
                                      <p:cBhvr>
                                        <p:cTn id="90" dur="500"/>
                                        <p:tgtEl>
                                          <p:spTgt spid="17">
                                            <p:graphicEl>
                                              <a:chart seriesIdx="9" categoryIdx="-4" bldStep="series"/>
                                            </p:graphicEl>
                                          </p:spTgt>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17">
                                            <p:graphicEl>
                                              <a:chart seriesIdx="10" categoryIdx="-4" bldStep="series"/>
                                            </p:graphicEl>
                                          </p:spTgt>
                                        </p:tgtEl>
                                        <p:attrNameLst>
                                          <p:attrName>style.visibility</p:attrName>
                                        </p:attrNameLst>
                                      </p:cBhvr>
                                      <p:to>
                                        <p:strVal val="visible"/>
                                      </p:to>
                                    </p:set>
                                    <p:animEffect transition="in" filter="wipe(down)">
                                      <p:cBhvr>
                                        <p:cTn id="93" dur="500"/>
                                        <p:tgtEl>
                                          <p:spTgt spid="17">
                                            <p:graphicEl>
                                              <a:chart seriesIdx="10" categoryIdx="-4" bldStep="series"/>
                                            </p:graphicEl>
                                          </p:spTgt>
                                        </p:tgtEl>
                                      </p:cBhvr>
                                    </p:animEffect>
                                  </p:childTnLst>
                                </p:cTn>
                              </p:par>
                              <p:par>
                                <p:cTn id="94" presetID="22" presetClass="entr" presetSubtype="4" fill="hold" grpId="0" nodeType="withEffect">
                                  <p:stCondLst>
                                    <p:cond delay="0"/>
                                  </p:stCondLst>
                                  <p:childTnLst>
                                    <p:set>
                                      <p:cBhvr>
                                        <p:cTn id="95" dur="1" fill="hold">
                                          <p:stCondLst>
                                            <p:cond delay="0"/>
                                          </p:stCondLst>
                                        </p:cTn>
                                        <p:tgtEl>
                                          <p:spTgt spid="17">
                                            <p:graphicEl>
                                              <a:chart seriesIdx="11" categoryIdx="-4" bldStep="series"/>
                                            </p:graphicEl>
                                          </p:spTgt>
                                        </p:tgtEl>
                                        <p:attrNameLst>
                                          <p:attrName>style.visibility</p:attrName>
                                        </p:attrNameLst>
                                      </p:cBhvr>
                                      <p:to>
                                        <p:strVal val="visible"/>
                                      </p:to>
                                    </p:set>
                                    <p:animEffect transition="in" filter="wipe(down)">
                                      <p:cBhvr>
                                        <p:cTn id="96" dur="500"/>
                                        <p:tgtEl>
                                          <p:spTgt spid="17">
                                            <p:graphicEl>
                                              <a:chart seriesIdx="11" categoryIdx="-4" bldStep="series"/>
                                            </p:graphicEl>
                                          </p:spTgt>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17">
                                            <p:graphicEl>
                                              <a:chart seriesIdx="12" categoryIdx="-4" bldStep="series"/>
                                            </p:graphicEl>
                                          </p:spTgt>
                                        </p:tgtEl>
                                        <p:attrNameLst>
                                          <p:attrName>style.visibility</p:attrName>
                                        </p:attrNameLst>
                                      </p:cBhvr>
                                      <p:to>
                                        <p:strVal val="visible"/>
                                      </p:to>
                                    </p:set>
                                    <p:animEffect transition="in" filter="wipe(down)">
                                      <p:cBhvr>
                                        <p:cTn id="101" dur="500"/>
                                        <p:tgtEl>
                                          <p:spTgt spid="17">
                                            <p:graphicEl>
                                              <a:chart seriesIdx="12" categoryIdx="-4" bldStep="series"/>
                                            </p:graphicEl>
                                          </p:spTgt>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17">
                                            <p:graphicEl>
                                              <a:chart seriesIdx="13" categoryIdx="-4" bldStep="series"/>
                                            </p:graphicEl>
                                          </p:spTgt>
                                        </p:tgtEl>
                                        <p:attrNameLst>
                                          <p:attrName>style.visibility</p:attrName>
                                        </p:attrNameLst>
                                      </p:cBhvr>
                                      <p:to>
                                        <p:strVal val="visible"/>
                                      </p:to>
                                    </p:set>
                                    <p:animEffect transition="in" filter="wipe(down)">
                                      <p:cBhvr>
                                        <p:cTn id="104" dur="500"/>
                                        <p:tgtEl>
                                          <p:spTgt spid="17">
                                            <p:graphicEl>
                                              <a:chart seriesIdx="13" categoryIdx="-4" bldStep="series"/>
                                            </p:graphicEl>
                                          </p:spTgt>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17">
                                            <p:graphicEl>
                                              <a:chart seriesIdx="14" categoryIdx="-4" bldStep="series"/>
                                            </p:graphicEl>
                                          </p:spTgt>
                                        </p:tgtEl>
                                        <p:attrNameLst>
                                          <p:attrName>style.visibility</p:attrName>
                                        </p:attrNameLst>
                                      </p:cBhvr>
                                      <p:to>
                                        <p:strVal val="visible"/>
                                      </p:to>
                                    </p:set>
                                    <p:animEffect transition="in" filter="wipe(down)">
                                      <p:cBhvr>
                                        <p:cTn id="107" dur="500"/>
                                        <p:tgtEl>
                                          <p:spTgt spid="17">
                                            <p:graphicEl>
                                              <a:chart seriesIdx="1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AsOne/>
      </p:bldGraphic>
      <p:bldP spid="9" grpId="0" uiExpand="1"/>
      <p:bldP spid="10" grpId="0" uiExpand="1"/>
      <p:bldP spid="11" grpId="0" uiExpand="1"/>
      <p:bldP spid="13" grpId="0" uiExpand="1"/>
      <p:bldGraphic spid="17" grpId="0" uiExpand="1">
        <p:bldSub>
          <a:bldChart bld="series"/>
        </p:bldSub>
      </p:bldGraphic>
      <p:bldP spid="18" grpId="0" uiExpand="1"/>
      <p:bldP spid="19" grpId="0" uiExpand="1"/>
      <p:bldP spid="20" grpId="0" uiExpand="1"/>
      <p:bldP spid="21" grpId="0" uiExpand="1"/>
      <p:bldP spid="22" grpId="0" uiExpand="1"/>
      <p:bldP spid="23" grpId="0" uiExpand="1"/>
      <p:bldP spid="24" grpId="0" uiExpand="1"/>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C4919A9-3B22-3FBD-29D7-9613896A3416}"/>
              </a:ext>
            </a:extLst>
          </p:cNvPr>
          <p:cNvSpPr>
            <a:spLocks noGrp="1"/>
          </p:cNvSpPr>
          <p:nvPr>
            <p:ph type="body" sz="quarter" idx="12"/>
          </p:nvPr>
        </p:nvSpPr>
        <p:spPr/>
        <p:txBody>
          <a:bodyPr/>
          <a:lstStyle/>
          <a:p>
            <a:r>
              <a:rPr lang="en-GB" dirty="0"/>
              <a:t>Cost gap is a key challenge to overcome</a:t>
            </a:r>
          </a:p>
        </p:txBody>
      </p:sp>
      <p:sp>
        <p:nvSpPr>
          <p:cNvPr id="3" name="Text Placeholder 2">
            <a:extLst>
              <a:ext uri="{FF2B5EF4-FFF2-40B4-BE49-F238E27FC236}">
                <a16:creationId xmlns:a16="http://schemas.microsoft.com/office/drawing/2014/main" id="{0C351B23-57D6-6D76-8089-A86030869773}"/>
              </a:ext>
            </a:extLst>
          </p:cNvPr>
          <p:cNvSpPr>
            <a:spLocks noGrp="1"/>
          </p:cNvSpPr>
          <p:nvPr>
            <p:ph type="body" sz="quarter" idx="13"/>
          </p:nvPr>
        </p:nvSpPr>
        <p:spPr/>
        <p:txBody>
          <a:bodyPr/>
          <a:lstStyle/>
          <a:p>
            <a:r>
              <a:rPr lang="en-GB" dirty="0"/>
              <a:t>Hydrogen derivatives are 1.5-6 times more expensive than the fossil fuel reference. Costs are expected to come down with deployment, but a cost gap might remain for some applications</a:t>
            </a:r>
          </a:p>
        </p:txBody>
      </p:sp>
      <p:sp>
        <p:nvSpPr>
          <p:cNvPr id="4" name="Text Placeholder 3">
            <a:extLst>
              <a:ext uri="{FF2B5EF4-FFF2-40B4-BE49-F238E27FC236}">
                <a16:creationId xmlns:a16="http://schemas.microsoft.com/office/drawing/2014/main" id="{6132EFE9-C595-8A23-E61B-2B8E51199A76}"/>
              </a:ext>
            </a:extLst>
          </p:cNvPr>
          <p:cNvSpPr>
            <a:spLocks noGrp="1"/>
          </p:cNvSpPr>
          <p:nvPr>
            <p:ph type="body" sz="quarter" idx="14"/>
          </p:nvPr>
        </p:nvSpPr>
        <p:spPr/>
        <p:txBody>
          <a:bodyPr/>
          <a:lstStyle/>
          <a:p>
            <a:r>
              <a:rPr lang="en-GB" dirty="0"/>
              <a:t>Cost differential between hydrogen derivatives and fossil-based alternatives for China in NZE</a:t>
            </a:r>
          </a:p>
        </p:txBody>
      </p:sp>
      <p:sp>
        <p:nvSpPr>
          <p:cNvPr id="6" name="Text Placeholder 3">
            <a:extLst>
              <a:ext uri="{FF2B5EF4-FFF2-40B4-BE49-F238E27FC236}">
                <a16:creationId xmlns:a16="http://schemas.microsoft.com/office/drawing/2014/main" id="{12FE0BFA-956E-0B0B-6BDE-1F2176196BBB}"/>
              </a:ext>
            </a:extLst>
          </p:cNvPr>
          <p:cNvSpPr txBox="1">
            <a:spLocks/>
          </p:cNvSpPr>
          <p:nvPr/>
        </p:nvSpPr>
        <p:spPr>
          <a:xfrm>
            <a:off x="1333317"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Ammonia</a:t>
            </a:r>
          </a:p>
        </p:txBody>
      </p:sp>
      <p:sp>
        <p:nvSpPr>
          <p:cNvPr id="8" name="Text Placeholder 3">
            <a:extLst>
              <a:ext uri="{FF2B5EF4-FFF2-40B4-BE49-F238E27FC236}">
                <a16:creationId xmlns:a16="http://schemas.microsoft.com/office/drawing/2014/main" id="{570515E3-3EF2-8E05-36BD-7647F9256679}"/>
              </a:ext>
            </a:extLst>
          </p:cNvPr>
          <p:cNvSpPr txBox="1">
            <a:spLocks/>
          </p:cNvSpPr>
          <p:nvPr/>
        </p:nvSpPr>
        <p:spPr>
          <a:xfrm>
            <a:off x="3612248"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Methanol</a:t>
            </a:r>
          </a:p>
        </p:txBody>
      </p:sp>
      <p:sp>
        <p:nvSpPr>
          <p:cNvPr id="10" name="Text Placeholder 3">
            <a:extLst>
              <a:ext uri="{FF2B5EF4-FFF2-40B4-BE49-F238E27FC236}">
                <a16:creationId xmlns:a16="http://schemas.microsoft.com/office/drawing/2014/main" id="{CCE6AC33-83C9-4679-0D50-D6986AFD04BE}"/>
              </a:ext>
            </a:extLst>
          </p:cNvPr>
          <p:cNvSpPr txBox="1">
            <a:spLocks/>
          </p:cNvSpPr>
          <p:nvPr/>
        </p:nvSpPr>
        <p:spPr>
          <a:xfrm>
            <a:off x="5760522" y="3925996"/>
            <a:ext cx="1603718"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b="1" dirty="0"/>
              <a:t>Kerosene</a:t>
            </a:r>
          </a:p>
        </p:txBody>
      </p:sp>
      <p:graphicFrame>
        <p:nvGraphicFramePr>
          <p:cNvPr id="15" name="Chart 14">
            <a:extLst>
              <a:ext uri="{FF2B5EF4-FFF2-40B4-BE49-F238E27FC236}">
                <a16:creationId xmlns:a16="http://schemas.microsoft.com/office/drawing/2014/main" id="{48159AD6-F179-4E43-A7E3-CDE9CE6544A1}"/>
              </a:ext>
            </a:extLst>
          </p:cNvPr>
          <p:cNvGraphicFramePr>
            <a:graphicFrameLocks/>
          </p:cNvGraphicFramePr>
          <p:nvPr>
            <p:extLst>
              <p:ext uri="{D42A27DB-BD31-4B8C-83A1-F6EECF244321}">
                <p14:modId xmlns:p14="http://schemas.microsoft.com/office/powerpoint/2010/main" val="1861716214"/>
              </p:ext>
            </p:extLst>
          </p:nvPr>
        </p:nvGraphicFramePr>
        <p:xfrm>
          <a:off x="1268401" y="1457325"/>
          <a:ext cx="1733550" cy="23815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9B0995ED-AB28-3159-A61B-883ABCFB3E6F}"/>
              </a:ext>
            </a:extLst>
          </p:cNvPr>
          <p:cNvGraphicFramePr>
            <a:graphicFrameLocks/>
          </p:cNvGraphicFramePr>
          <p:nvPr>
            <p:extLst>
              <p:ext uri="{D42A27DB-BD31-4B8C-83A1-F6EECF244321}">
                <p14:modId xmlns:p14="http://schemas.microsoft.com/office/powerpoint/2010/main" val="183638546"/>
              </p:ext>
            </p:extLst>
          </p:nvPr>
        </p:nvGraphicFramePr>
        <p:xfrm>
          <a:off x="3546507" y="1457325"/>
          <a:ext cx="1735200" cy="238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a:extLst>
              <a:ext uri="{FF2B5EF4-FFF2-40B4-BE49-F238E27FC236}">
                <a16:creationId xmlns:a16="http://schemas.microsoft.com/office/drawing/2014/main" id="{9CB89571-AC62-E2DA-FE01-886E1A402B8F}"/>
              </a:ext>
            </a:extLst>
          </p:cNvPr>
          <p:cNvGraphicFramePr>
            <a:graphicFrameLocks/>
          </p:cNvGraphicFramePr>
          <p:nvPr>
            <p:extLst>
              <p:ext uri="{D42A27DB-BD31-4B8C-83A1-F6EECF244321}">
                <p14:modId xmlns:p14="http://schemas.microsoft.com/office/powerpoint/2010/main" val="2094057703"/>
              </p:ext>
            </p:extLst>
          </p:nvPr>
        </p:nvGraphicFramePr>
        <p:xfrm>
          <a:off x="5695606" y="1457325"/>
          <a:ext cx="1735200" cy="2383200"/>
        </p:xfrm>
        <a:graphic>
          <a:graphicData uri="http://schemas.openxmlformats.org/drawingml/2006/chart">
            <c:chart xmlns:c="http://schemas.openxmlformats.org/drawingml/2006/chart" xmlns:r="http://schemas.openxmlformats.org/officeDocument/2006/relationships" r:id="rId5"/>
          </a:graphicData>
        </a:graphic>
      </p:graphicFrame>
      <p:sp>
        <p:nvSpPr>
          <p:cNvPr id="19" name="Text Placeholder 3">
            <a:extLst>
              <a:ext uri="{FF2B5EF4-FFF2-40B4-BE49-F238E27FC236}">
                <a16:creationId xmlns:a16="http://schemas.microsoft.com/office/drawing/2014/main" id="{3F247ADC-F407-AC86-977F-614F5B012918}"/>
              </a:ext>
            </a:extLst>
          </p:cNvPr>
          <p:cNvSpPr txBox="1">
            <a:spLocks/>
          </p:cNvSpPr>
          <p:nvPr/>
        </p:nvSpPr>
        <p:spPr>
          <a:xfrm>
            <a:off x="1445708" y="1152012"/>
            <a:ext cx="613965"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r>
              <a:rPr lang="en-GB" sz="1000" dirty="0"/>
              <a:t>USD/t</a:t>
            </a:r>
          </a:p>
        </p:txBody>
      </p:sp>
      <p:sp>
        <p:nvSpPr>
          <p:cNvPr id="21" name="Text Placeholder 3">
            <a:extLst>
              <a:ext uri="{FF2B5EF4-FFF2-40B4-BE49-F238E27FC236}">
                <a16:creationId xmlns:a16="http://schemas.microsoft.com/office/drawing/2014/main" id="{52C4896A-D51A-2FB7-7847-45FF85C268DD}"/>
              </a:ext>
            </a:extLst>
          </p:cNvPr>
          <p:cNvSpPr txBox="1">
            <a:spLocks/>
          </p:cNvSpPr>
          <p:nvPr/>
        </p:nvSpPr>
        <p:spPr>
          <a:xfrm>
            <a:off x="3593198" y="1152012"/>
            <a:ext cx="613965"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r>
              <a:rPr lang="en-GB" sz="1000" dirty="0"/>
              <a:t>USD/t</a:t>
            </a:r>
          </a:p>
        </p:txBody>
      </p:sp>
      <p:sp>
        <p:nvSpPr>
          <p:cNvPr id="22" name="Text Placeholder 3">
            <a:extLst>
              <a:ext uri="{FF2B5EF4-FFF2-40B4-BE49-F238E27FC236}">
                <a16:creationId xmlns:a16="http://schemas.microsoft.com/office/drawing/2014/main" id="{137403C3-5718-04A7-A93F-B31B04964F99}"/>
              </a:ext>
            </a:extLst>
          </p:cNvPr>
          <p:cNvSpPr txBox="1">
            <a:spLocks/>
          </p:cNvSpPr>
          <p:nvPr/>
        </p:nvSpPr>
        <p:spPr>
          <a:xfrm>
            <a:off x="5847587" y="1152012"/>
            <a:ext cx="613965" cy="284370"/>
          </a:xfrm>
          <a:prstGeom prst="rect">
            <a:avLst/>
          </a:prstGeom>
        </p:spPr>
        <p:txBody>
          <a:bodyPr lIns="0"/>
          <a:lstStyle>
            <a:lvl1pPr marL="0" indent="0" algn="ctr" defTabSz="914400" rtl="0" eaLnBrk="1" latinLnBrk="0" hangingPunct="1">
              <a:spcBef>
                <a:spcPts val="0"/>
              </a:spcBef>
              <a:buClr>
                <a:schemeClr val="bg1">
                  <a:lumMod val="65000"/>
                </a:schemeClr>
              </a:buClr>
              <a:buSzPct val="100000"/>
              <a:buFont typeface="Calibri" panose="020F0502020204030204" pitchFamily="34" charset="0"/>
              <a:buNone/>
              <a:defRPr lang="en-US" sz="1200" b="0" kern="1200" dirty="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40000" indent="-180000" algn="l" defTabSz="914400" rtl="0" eaLnBrk="1" latinLnBrk="0" hangingPunct="1">
              <a:spcBef>
                <a:spcPts val="500"/>
              </a:spcBef>
              <a:buClr>
                <a:schemeClr val="bg1">
                  <a:lumMod val="65000"/>
                </a:schemeClr>
              </a:buClr>
              <a:buSzPct val="100000"/>
              <a:buFont typeface="Segoe UI" panose="020B0502040204020203" pitchFamily="34" charset="0"/>
              <a:buChar char="-"/>
              <a:defRPr sz="1600" kern="1200">
                <a:solidFill>
                  <a:schemeClr val="tx1"/>
                </a:solidFill>
                <a:latin typeface="+mn-lt"/>
                <a:ea typeface="+mn-ea"/>
                <a:cs typeface="+mn-cs"/>
              </a:defRPr>
            </a:lvl2pPr>
            <a:lvl3pPr marL="756000" indent="-180000" algn="l" defTabSz="914400" rtl="0" eaLnBrk="1" latinLnBrk="0" hangingPunct="1">
              <a:spcBef>
                <a:spcPts val="500"/>
              </a:spcBef>
              <a:buClr>
                <a:schemeClr val="bg1">
                  <a:lumMod val="75000"/>
                </a:schemeClr>
              </a:buClr>
              <a:buFont typeface="Segoe UI" panose="020B0502040204020203"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r>
              <a:rPr lang="en-GB" sz="1000" dirty="0"/>
              <a:t>USD/</a:t>
            </a:r>
            <a:r>
              <a:rPr lang="en-GB" sz="1000" dirty="0" err="1"/>
              <a:t>bbl</a:t>
            </a:r>
            <a:endParaRPr lang="en-GB" sz="1000" dirty="0"/>
          </a:p>
        </p:txBody>
      </p:sp>
      <p:sp>
        <p:nvSpPr>
          <p:cNvPr id="5" name="TextBox 4">
            <a:extLst>
              <a:ext uri="{FF2B5EF4-FFF2-40B4-BE49-F238E27FC236}">
                <a16:creationId xmlns:a16="http://schemas.microsoft.com/office/drawing/2014/main" id="{4A662850-DFE6-D9E1-A02A-E49FEB6B69C5}"/>
              </a:ext>
            </a:extLst>
          </p:cNvPr>
          <p:cNvSpPr txBox="1"/>
          <p:nvPr/>
        </p:nvSpPr>
        <p:spPr>
          <a:xfrm>
            <a:off x="7849579" y="3083248"/>
            <a:ext cx="1043593" cy="276999"/>
          </a:xfrm>
          <a:prstGeom prst="rect">
            <a:avLst/>
          </a:prstGeom>
          <a:noFill/>
        </p:spPr>
        <p:txBody>
          <a:bodyPr wrap="square" rtlCol="0">
            <a:spAutoFit/>
          </a:bodyPr>
          <a:lstStyle/>
          <a:p>
            <a:r>
              <a:rPr lang="en-GB" sz="1200" b="1" dirty="0">
                <a:solidFill>
                  <a:srgbClr val="49D3FF"/>
                </a:solidFill>
              </a:rPr>
              <a:t>Renewable</a:t>
            </a:r>
          </a:p>
        </p:txBody>
      </p:sp>
      <p:sp>
        <p:nvSpPr>
          <p:cNvPr id="7" name="TextBox 6">
            <a:extLst>
              <a:ext uri="{FF2B5EF4-FFF2-40B4-BE49-F238E27FC236}">
                <a16:creationId xmlns:a16="http://schemas.microsoft.com/office/drawing/2014/main" id="{4DBB921F-E6AC-C639-C42C-3F49F38A5A07}"/>
              </a:ext>
            </a:extLst>
          </p:cNvPr>
          <p:cNvSpPr txBox="1"/>
          <p:nvPr/>
        </p:nvSpPr>
        <p:spPr>
          <a:xfrm>
            <a:off x="7849580" y="3360247"/>
            <a:ext cx="1043595" cy="276999"/>
          </a:xfrm>
          <a:prstGeom prst="rect">
            <a:avLst/>
          </a:prstGeom>
          <a:noFill/>
        </p:spPr>
        <p:txBody>
          <a:bodyPr wrap="square" rtlCol="0">
            <a:spAutoFit/>
          </a:bodyPr>
          <a:lstStyle/>
          <a:p>
            <a:r>
              <a:rPr lang="en-GB" sz="1200" b="1" dirty="0">
                <a:solidFill>
                  <a:srgbClr val="3E7AD3"/>
                </a:solidFill>
              </a:rPr>
              <a:t>Fossil</a:t>
            </a:r>
          </a:p>
        </p:txBody>
      </p:sp>
      <p:cxnSp>
        <p:nvCxnSpPr>
          <p:cNvPr id="11" name="Straight Connector 10">
            <a:extLst>
              <a:ext uri="{FF2B5EF4-FFF2-40B4-BE49-F238E27FC236}">
                <a16:creationId xmlns:a16="http://schemas.microsoft.com/office/drawing/2014/main" id="{8BB22E2F-8DD0-69A2-52DB-9DBB65B674C9}"/>
              </a:ext>
            </a:extLst>
          </p:cNvPr>
          <p:cNvCxnSpPr>
            <a:cxnSpLocks/>
          </p:cNvCxnSpPr>
          <p:nvPr/>
        </p:nvCxnSpPr>
        <p:spPr>
          <a:xfrm>
            <a:off x="2583657" y="3618196"/>
            <a:ext cx="0" cy="1918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C7FF6E-D1A7-8DB3-91AF-F3D3A34B9118}"/>
              </a:ext>
            </a:extLst>
          </p:cNvPr>
          <p:cNvCxnSpPr>
            <a:cxnSpLocks/>
          </p:cNvCxnSpPr>
          <p:nvPr/>
        </p:nvCxnSpPr>
        <p:spPr>
          <a:xfrm>
            <a:off x="4806157" y="3618196"/>
            <a:ext cx="0" cy="1918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A4E6685-8861-989A-5A49-25B66355BA82}"/>
              </a:ext>
            </a:extLst>
          </p:cNvPr>
          <p:cNvCxnSpPr>
            <a:cxnSpLocks/>
          </p:cNvCxnSpPr>
          <p:nvPr/>
        </p:nvCxnSpPr>
        <p:spPr>
          <a:xfrm>
            <a:off x="6971507" y="3618196"/>
            <a:ext cx="0" cy="1918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9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par>
                                <p:cTn id="32" presetID="10" presetClass="entr" presetSubtype="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down)">
                                      <p:cBhvr>
                                        <p:cTn id="44" dur="500"/>
                                        <p:tgtEl>
                                          <p:spTgt spid="17"/>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childTnLst>
                                </p:cTn>
                              </p:par>
                              <p:par>
                                <p:cTn id="50" presetID="10" presetClass="entr" presetSubtype="0"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3">
                                            <p:txEl>
                                              <p:pRg st="0" end="0"/>
                                            </p:txEl>
                                          </p:spTgt>
                                        </p:tgtEl>
                                        <p:attrNameLst>
                                          <p:attrName>style.visibility</p:attrName>
                                        </p:attrNameLst>
                                      </p:cBhvr>
                                      <p:to>
                                        <p:strVal val="visible"/>
                                      </p:to>
                                    </p:set>
                                    <p:animEffect transition="in" filter="fade">
                                      <p:cBhvr>
                                        <p:cTn id="5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P spid="8" grpId="0"/>
      <p:bldP spid="10" grpId="0"/>
      <p:bldGraphic spid="15" grpId="0">
        <p:bldAsOne/>
      </p:bldGraphic>
      <p:bldGraphic spid="16" grpId="0">
        <p:bldAsOne/>
      </p:bldGraphic>
      <p:bldGraphic spid="17" grpId="0">
        <p:bldAsOne/>
      </p:bldGraphic>
      <p:bldP spid="19" grpId="0"/>
      <p:bldP spid="21" grpId="0"/>
      <p:bldP spid="22" grpId="0"/>
      <p:bldP spid="5" grpId="0" uiExpand="1"/>
      <p:bldP spid="7" grpId="0" uiExpand="1"/>
    </p:bldLst>
  </p:timing>
</p:sld>
</file>

<file path=ppt/theme/theme1.xml><?xml version="1.0" encoding="utf-8"?>
<a:theme xmlns:a="http://schemas.openxmlformats.org/drawingml/2006/main" name="IEA Powerpoint Template">
  <a:themeElements>
    <a:clrScheme name="IEA colour scheme">
      <a:dk1>
        <a:srgbClr val="000000"/>
      </a:dk1>
      <a:lt1>
        <a:srgbClr val="FFFFFF"/>
      </a:lt1>
      <a:dk2>
        <a:srgbClr val="0044FE"/>
      </a:dk2>
      <a:lt2>
        <a:srgbClr val="FFFFFF"/>
      </a:lt2>
      <a:accent1>
        <a:srgbClr val="48D3FE"/>
      </a:accent1>
      <a:accent2>
        <a:srgbClr val="3D7AD2"/>
      </a:accent2>
      <a:accent3>
        <a:srgbClr val="67F393"/>
      </a:accent3>
      <a:accent4>
        <a:srgbClr val="00ADA0"/>
      </a:accent4>
      <a:accent5>
        <a:srgbClr val="FDD324"/>
      </a:accent5>
      <a:accent6>
        <a:srgbClr val="F0A800"/>
      </a:accent6>
      <a:hlink>
        <a:srgbClr val="0044FE"/>
      </a:hlink>
      <a:folHlink>
        <a:srgbClr val="0044F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95000"/>
          </a:schemeClr>
        </a:solidFill>
        <a:ln>
          <a:noFill/>
        </a:ln>
      </a:spPr>
      <a:bodyPr rtlCol="0" anchor="ctr"/>
      <a:lstStyle>
        <a:defPPr algn="ctr">
          <a:defRPr sz="1200">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IEA 2024 Template " id="{30131579-9FC4-4D1A-A11D-D7D97C91BF18}" vid="{4F7852C5-E4B8-4748-A0E6-0625D592CB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IEA 2024 Template </Template>
  <TotalTime>0</TotalTime>
  <Words>2455</Words>
  <Application>Microsoft Office PowerPoint</Application>
  <PresentationFormat>On-screen Show (16:9)</PresentationFormat>
  <Paragraphs>209</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Segoe UI</vt:lpstr>
      <vt:lpstr>IEA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International Energy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BERMUDEZ MENENDEZ Jose Miguel, IEA/STO/ETP/HAF</dc:creator>
  <cp:lastModifiedBy>BLANCO Herib, IEA/STO/ETP/HAF</cp:lastModifiedBy>
  <cp:revision>116</cp:revision>
  <cp:lastPrinted>2017-08-30T14:17:09Z</cp:lastPrinted>
  <dcterms:created xsi:type="dcterms:W3CDTF">2024-09-15T17:58:36Z</dcterms:created>
  <dcterms:modified xsi:type="dcterms:W3CDTF">2024-10-15T18:28:27Z</dcterms:modified>
</cp:coreProperties>
</file>