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18"/>
  </p:notesMasterIdLst>
  <p:sldIdLst>
    <p:sldId id="599" r:id="rId6"/>
    <p:sldId id="570" r:id="rId7"/>
    <p:sldId id="537" r:id="rId8"/>
    <p:sldId id="557" r:id="rId9"/>
    <p:sldId id="758" r:id="rId10"/>
    <p:sldId id="759" r:id="rId11"/>
    <p:sldId id="767" r:id="rId12"/>
    <p:sldId id="762" r:id="rId13"/>
    <p:sldId id="577" r:id="rId14"/>
    <p:sldId id="766" r:id="rId15"/>
    <p:sldId id="578" r:id="rId16"/>
    <p:sldId id="7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5F"/>
    <a:srgbClr val="FFFFFF"/>
    <a:srgbClr val="582C00"/>
    <a:srgbClr val="804000"/>
    <a:srgbClr val="FE9802"/>
    <a:srgbClr val="361B00"/>
    <a:srgbClr val="2E1700"/>
    <a:srgbClr val="00C060"/>
    <a:srgbClr val="00FE80"/>
    <a:srgbClr val="D98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C976-AFF9-4EAA-945D-A7BC2EECB35B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1640-D122-4ABD-A619-567AE3F906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3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To </a:t>
            </a:r>
            <a:r>
              <a:rPr lang="sv-SE" i="1" dirty="0" err="1"/>
              <a:t>add</a:t>
            </a:r>
            <a:r>
              <a:rPr lang="sv-SE" i="1" dirty="0"/>
              <a:t> text in the </a:t>
            </a:r>
            <a:r>
              <a:rPr lang="sv-SE" i="1" dirty="0" err="1"/>
              <a:t>slide</a:t>
            </a:r>
            <a:r>
              <a:rPr lang="sv-SE" i="1" dirty="0"/>
              <a:t> master:</a:t>
            </a:r>
          </a:p>
          <a:p>
            <a:r>
              <a:rPr lang="sv-SE" i="1" dirty="0"/>
              <a:t>Go to the </a:t>
            </a:r>
            <a:r>
              <a:rPr lang="sv-SE" i="1" dirty="0" err="1"/>
              <a:t>top</a:t>
            </a:r>
            <a:r>
              <a:rPr lang="sv-SE" i="1" dirty="0"/>
              <a:t> </a:t>
            </a:r>
            <a:r>
              <a:rPr lang="sv-SE" i="1" dirty="0" err="1"/>
              <a:t>menu</a:t>
            </a:r>
            <a:r>
              <a:rPr lang="sv-SE" i="1" dirty="0"/>
              <a:t>, </a:t>
            </a:r>
            <a:r>
              <a:rPr lang="sv-SE" i="1" dirty="0" err="1"/>
              <a:t>choose</a:t>
            </a:r>
            <a:r>
              <a:rPr lang="sv-SE" i="1" dirty="0"/>
              <a:t> &gt; </a:t>
            </a:r>
            <a:r>
              <a:rPr lang="sv-SE" i="1" dirty="0" err="1"/>
              <a:t>View</a:t>
            </a:r>
            <a:r>
              <a:rPr lang="sv-SE" i="1" dirty="0"/>
              <a:t> &gt; </a:t>
            </a:r>
            <a:r>
              <a:rPr lang="sv-SE" i="1" dirty="0" err="1"/>
              <a:t>Slide</a:t>
            </a:r>
            <a:r>
              <a:rPr lang="sv-SE" i="1" dirty="0"/>
              <a:t> Master. In the </a:t>
            </a:r>
            <a:r>
              <a:rPr lang="sv-SE" b="1" i="1" dirty="0"/>
              <a:t>absolute </a:t>
            </a:r>
            <a:r>
              <a:rPr lang="sv-SE" b="1" i="1" dirty="0" err="1"/>
              <a:t>first</a:t>
            </a:r>
            <a:r>
              <a:rPr lang="sv-SE" b="1" i="1" dirty="0"/>
              <a:t> </a:t>
            </a:r>
            <a:r>
              <a:rPr lang="sv-SE" i="1" dirty="0" err="1"/>
              <a:t>slide</a:t>
            </a:r>
            <a:r>
              <a:rPr lang="sv-SE" i="1" dirty="0"/>
              <a:t>, </a:t>
            </a:r>
            <a:r>
              <a:rPr lang="sv-SE" i="1" dirty="0" err="1"/>
              <a:t>change</a:t>
            </a:r>
            <a:r>
              <a:rPr lang="sv-SE" i="1" dirty="0"/>
              <a:t> to the </a:t>
            </a:r>
            <a:r>
              <a:rPr lang="sv-SE" i="1" dirty="0" err="1"/>
              <a:t>preferred</a:t>
            </a:r>
            <a:r>
              <a:rPr lang="sv-SE" i="1" dirty="0"/>
              <a:t> text.</a:t>
            </a:r>
          </a:p>
          <a:p>
            <a:r>
              <a:rPr lang="sv-SE" i="1" dirty="0"/>
              <a:t>Close Master </a:t>
            </a:r>
            <a:r>
              <a:rPr lang="sv-SE" i="1" dirty="0" err="1"/>
              <a:t>View</a:t>
            </a:r>
            <a:r>
              <a:rPr lang="sv-SE" i="1" dirty="0"/>
              <a:t>. The new text </a:t>
            </a:r>
            <a:r>
              <a:rPr lang="sv-SE" i="1" dirty="0" err="1"/>
              <a:t>will</a:t>
            </a:r>
            <a:r>
              <a:rPr lang="sv-SE" i="1" dirty="0"/>
              <a:t> </a:t>
            </a:r>
            <a:r>
              <a:rPr lang="sv-SE" i="1" dirty="0" err="1"/>
              <a:t>permeate</a:t>
            </a:r>
            <a:r>
              <a:rPr lang="sv-SE" i="1" dirty="0"/>
              <a:t> on all </a:t>
            </a:r>
            <a:r>
              <a:rPr lang="sv-SE" i="1" dirty="0" err="1"/>
              <a:t>slides</a:t>
            </a:r>
            <a:r>
              <a:rPr lang="sv-SE" i="1" dirty="0"/>
              <a:t>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1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hift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11169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F4305B8-6B61-4E85-BB36-E14ACCA07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2" y="908946"/>
            <a:ext cx="6382077" cy="1872000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EC521D7B-1F6E-4EF6-80F4-052C88A12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5069" y="2949679"/>
            <a:ext cx="7586662" cy="1898912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Presentation</a:t>
            </a:r>
          </a:p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C5EE611D-4C36-400A-83BE-AD51CF0D8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" y="5867036"/>
            <a:ext cx="3402766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C285F7-B3FE-4936-9F35-06DDEA0A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730C44-FB37-45DF-90C6-53FD0A0B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46478C-8FF7-4720-A476-32F849BEB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B019FD8-70E9-4714-960A-FA24EBF58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8A2B2E5-A2E2-4BAA-9C34-4E0C7C25C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F917E3-08F3-4DD1-BC46-3093523C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B8A651C-582F-4723-8A87-68A410F3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DA49792-BA78-4CD8-BC56-FD14BD4AA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0611746-9722-4741-810A-BEFB9B066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1C0471-4783-441A-B18C-246B8CF2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FB592F6-87BB-4F93-96D3-2E1DD372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AB49D-A506-4DEA-9BD3-CE54FB2DBE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799EFA-F2DD-4AD8-A1FD-C420603D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6DEE64-D10B-4CA2-A974-1418AF8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8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A6F9D7-0454-4DBD-AA17-826520EF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F2E445-A151-4EC7-8137-467F50B8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C9DCE00-9403-4E85-9805-E00950046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CFC8EB9-3FB8-4FEA-9BB7-E968F99023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51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22B504-3009-4E2E-8D22-664ED38A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EB1AC5-37B2-4823-8FBF-EAF3DCCF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6289D5-6D8E-4A1F-A8F0-8BC39D3DC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10EDD30-DCA7-4402-B537-3E1659B9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35D492-2B0F-478E-9DEA-84187DA7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DD4BB12-31AB-459F-82A8-4825A8C58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FF4C585-4CFB-4FE8-9B49-04FD09120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E52CA9-A7A4-4ADE-9050-D88671B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B45CC25-AB82-4346-8F46-5EABF882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86F5D9-495A-4D35-B01B-7A308475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794CBD-D889-4F98-9FEA-09D0BD65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D7B7ABD-9E8F-4E6A-AC2C-997C880E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006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284C8D-9C97-20C4-C71C-372E59542DC8}"/>
              </a:ext>
            </a:extLst>
          </p:cNvPr>
          <p:cNvSpPr/>
          <p:nvPr userDrawn="1"/>
        </p:nvSpPr>
        <p:spPr>
          <a:xfrm>
            <a:off x="0" y="7039"/>
            <a:ext cx="12192000" cy="107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A2E83-65C2-86F4-66DC-6FBACC22C052}"/>
              </a:ext>
            </a:extLst>
          </p:cNvPr>
          <p:cNvSpPr/>
          <p:nvPr userDrawn="1"/>
        </p:nvSpPr>
        <p:spPr>
          <a:xfrm>
            <a:off x="0" y="5862569"/>
            <a:ext cx="12192000" cy="107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2" name="Picture 11" descr="A green and black text&#10;&#10;Description automatically generated">
            <a:extLst>
              <a:ext uri="{FF2B5EF4-FFF2-40B4-BE49-F238E27FC236}">
                <a16:creationId xmlns:a16="http://schemas.microsoft.com/office/drawing/2014/main" id="{8D09763D-9145-EF46-8E38-3532F212A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09" y="269870"/>
            <a:ext cx="2185657" cy="699012"/>
          </a:xfrm>
          <a:prstGeom prst="rect">
            <a:avLst/>
          </a:prstGeom>
        </p:spPr>
      </p:pic>
      <p:pic>
        <p:nvPicPr>
          <p:cNvPr id="6" name="Picture 5" descr="A logo with letters and a swirly design&#10;&#10;Description automatically generated with medium confidence">
            <a:extLst>
              <a:ext uri="{FF2B5EF4-FFF2-40B4-BE49-F238E27FC236}">
                <a16:creationId xmlns:a16="http://schemas.microsoft.com/office/drawing/2014/main" id="{A6EF9020-DCF4-8BB6-59A5-0A937C56E9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3999" y="6048000"/>
            <a:ext cx="840853" cy="422400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D3B3CD7B-EBE6-538E-EA8F-31A622F9B2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90370" y="6028800"/>
            <a:ext cx="2057141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68452-C2C4-AA7A-1754-95AD519A7C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8420" y="6048000"/>
            <a:ext cx="1411161" cy="384000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CF981F0-5B73-E281-5137-39097F1628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95335" y="6048000"/>
            <a:ext cx="901795" cy="384000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614060A9-E4DE-AFDF-19C9-75DE5CE89A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12821" y="6048000"/>
            <a:ext cx="1331793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lmers logo_End of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text&#10;&#10;Description automatically generated">
            <a:extLst>
              <a:ext uri="{FF2B5EF4-FFF2-40B4-BE49-F238E27FC236}">
                <a16:creationId xmlns:a16="http://schemas.microsoft.com/office/drawing/2014/main" id="{6121AB8E-1114-5739-C62C-0A88380CB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1330" y="2282874"/>
            <a:ext cx="8449340" cy="2702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BEAA36-CC00-A507-DDBA-E12EDF9811F6}"/>
              </a:ext>
            </a:extLst>
          </p:cNvPr>
          <p:cNvSpPr/>
          <p:nvPr userDrawn="1"/>
        </p:nvSpPr>
        <p:spPr>
          <a:xfrm>
            <a:off x="0" y="2"/>
            <a:ext cx="12192000" cy="1078157"/>
          </a:xfrm>
          <a:prstGeom prst="rect">
            <a:avLst/>
          </a:prstGeom>
          <a:solidFill>
            <a:srgbClr val="006C5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66458-5B88-7B71-8678-BB0E9D89F5B8}"/>
              </a:ext>
            </a:extLst>
          </p:cNvPr>
          <p:cNvSpPr/>
          <p:nvPr userDrawn="1"/>
        </p:nvSpPr>
        <p:spPr>
          <a:xfrm>
            <a:off x="-1" y="5779842"/>
            <a:ext cx="12192000" cy="1078159"/>
          </a:xfrm>
          <a:prstGeom prst="rect">
            <a:avLst/>
          </a:prstGeom>
          <a:solidFill>
            <a:srgbClr val="006C5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90069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l 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56F060-9E23-4B7F-8A42-0E031F95C571}"/>
              </a:ext>
            </a:extLst>
          </p:cNvPr>
          <p:cNvSpPr/>
          <p:nvPr userDrawn="1"/>
        </p:nvSpPr>
        <p:spPr>
          <a:xfrm>
            <a:off x="0" y="4050138"/>
            <a:ext cx="12192000" cy="1933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F4305B8-6B61-4E85-BB36-E14ACCA07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84" y="4610755"/>
            <a:ext cx="2791109" cy="818692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EC521D7B-1F6E-4EF6-80F4-052C88A12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9786" y="645353"/>
            <a:ext cx="7586662" cy="208790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Presentation:</a:t>
            </a:r>
          </a:p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C5EE611D-4C36-400A-83BE-AD51CF0D8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1" y="4565126"/>
            <a:ext cx="3866846" cy="97097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19A9EE-2D78-435E-B3EC-307D7BD9D4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7" y="4620637"/>
            <a:ext cx="2757421" cy="8088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8334EE8-2BC8-4744-BD62-254FAFFC60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21" y="4614284"/>
            <a:ext cx="2383630" cy="8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on identity -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2AD90-BC99-4301-BA27-1E96D378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7F162A-9C26-4071-B637-079D81C7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arallellogram 11">
            <a:extLst>
              <a:ext uri="{FF2B5EF4-FFF2-40B4-BE49-F238E27FC236}">
                <a16:creationId xmlns:a16="http://schemas.microsoft.com/office/drawing/2014/main" id="{5B681BB1-9DE6-4218-BF38-B6432E7FF31D}"/>
              </a:ext>
            </a:extLst>
          </p:cNvPr>
          <p:cNvSpPr/>
          <p:nvPr userDrawn="1"/>
        </p:nvSpPr>
        <p:spPr>
          <a:xfrm>
            <a:off x="9486900" y="6086186"/>
            <a:ext cx="2883824" cy="540328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D518C7C-AA45-4E68-8F65-571967B1E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6140450"/>
            <a:ext cx="431800" cy="4318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6B36D7C-881F-4C3F-9C45-2EDBBD6F3B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C860EFA1-4A16-48E3-A034-42CE2AE370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67EAB84F-9FAB-4DE6-A831-EE29FC4D8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6"/>
          <a:stretch/>
        </p:blipFill>
        <p:spPr>
          <a:xfrm>
            <a:off x="8763511" y="6041230"/>
            <a:ext cx="632140" cy="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identity - Flex4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8270B6B3-ADDC-45F4-B310-6BBA8A3AD63C}"/>
              </a:ext>
            </a:extLst>
          </p:cNvPr>
          <p:cNvSpPr/>
          <p:nvPr userDrawn="1"/>
        </p:nvSpPr>
        <p:spPr>
          <a:xfrm>
            <a:off x="-232756" y="141316"/>
            <a:ext cx="2926080" cy="540328"/>
          </a:xfrm>
          <a:prstGeom prst="parallelogram">
            <a:avLst/>
          </a:prstGeom>
          <a:solidFill>
            <a:srgbClr val="26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4" y="253856"/>
            <a:ext cx="972692" cy="315884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75CDE5C9-7262-4296-B82F-53C1C95AB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264AA0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4DBB7A0B-A2ED-4BC5-815D-0A887D759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A3B69F0E-1347-4514-B9A2-7B4AA18489ED}"/>
              </a:ext>
            </a:extLst>
          </p:cNvPr>
          <p:cNvSpPr/>
          <p:nvPr userDrawn="1"/>
        </p:nvSpPr>
        <p:spPr>
          <a:xfrm>
            <a:off x="9486900" y="6086186"/>
            <a:ext cx="2883824" cy="540328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9791E49-85F6-4FB7-A241-6051752E8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6140450"/>
            <a:ext cx="431800" cy="4318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45E6BFD-5A07-46E3-A2C8-33F7E811F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8E24651-668C-45EF-B4E8-F0FCE6F1BD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AB04E30-E20A-42AF-B370-B41256D20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6"/>
          <a:stretch/>
        </p:blipFill>
        <p:spPr>
          <a:xfrm>
            <a:off x="8763511" y="6041230"/>
            <a:ext cx="632140" cy="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8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eg CO2">
    <p:bg>
      <p:bgPr>
        <a:solidFill>
          <a:srgbClr val="109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11169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lassholder for tekst 20">
            <a:extLst>
              <a:ext uri="{FF2B5EF4-FFF2-40B4-BE49-F238E27FC236}">
                <a16:creationId xmlns:a16="http://schemas.microsoft.com/office/drawing/2014/main" id="{C18AD59A-5E30-40F9-BB75-29096C21A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5908" y="2912168"/>
            <a:ext cx="7586662" cy="2436580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Presentation</a:t>
            </a:r>
          </a:p>
          <a:p>
            <a:pPr lvl="0"/>
            <a:r>
              <a:rPr lang="nb-NO" dirty="0" err="1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29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identity - Negative C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8270B6B3-ADDC-45F4-B310-6BBA8A3AD63C}"/>
              </a:ext>
            </a:extLst>
          </p:cNvPr>
          <p:cNvSpPr/>
          <p:nvPr userDrawn="1"/>
        </p:nvSpPr>
        <p:spPr>
          <a:xfrm>
            <a:off x="-232756" y="141316"/>
            <a:ext cx="2926080" cy="540328"/>
          </a:xfrm>
          <a:prstGeom prst="parallelogram">
            <a:avLst/>
          </a:prstGeom>
          <a:solidFill>
            <a:srgbClr val="109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2" y="265293"/>
            <a:ext cx="1085075" cy="308259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462F07D6-C9F5-457B-B2E4-74261E4B7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09C4B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F20252FE-CE36-4FDF-86FB-A7BB60D5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24C162CE-9AAD-4D12-B724-680A2A98532D}"/>
              </a:ext>
            </a:extLst>
          </p:cNvPr>
          <p:cNvSpPr/>
          <p:nvPr userDrawn="1"/>
        </p:nvSpPr>
        <p:spPr>
          <a:xfrm>
            <a:off x="9486900" y="6086186"/>
            <a:ext cx="2883824" cy="540328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8B9284-3290-49A2-BB42-6DBB2873E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6140450"/>
            <a:ext cx="431800" cy="4318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855A28A-46CB-436A-89DA-88943DDAC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2D061F2-3548-4525-ACBA-C5B90F41C8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326F8CC-D841-4AE8-9D11-3EF758254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6"/>
          <a:stretch/>
        </p:blipFill>
        <p:spPr>
          <a:xfrm>
            <a:off x="8763511" y="6041230"/>
            <a:ext cx="632140" cy="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identity - Sh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2475" y="61987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8270B6B3-ADDC-45F4-B310-6BBA8A3AD63C}"/>
              </a:ext>
            </a:extLst>
          </p:cNvPr>
          <p:cNvSpPr/>
          <p:nvPr userDrawn="1"/>
        </p:nvSpPr>
        <p:spPr>
          <a:xfrm>
            <a:off x="-232756" y="141316"/>
            <a:ext cx="2926080" cy="540328"/>
          </a:xfrm>
          <a:prstGeom prst="parallelogram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37" y="257007"/>
            <a:ext cx="767725" cy="324884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701F0894-0BB8-495D-82F1-AB183F19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C601AB46-8E2E-4E59-AA9D-D2F29E20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F04E23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EF7382DB-8B08-40A9-84C4-E14289B3BCEB}"/>
              </a:ext>
            </a:extLst>
          </p:cNvPr>
          <p:cNvSpPr/>
          <p:nvPr userDrawn="1"/>
        </p:nvSpPr>
        <p:spPr>
          <a:xfrm>
            <a:off x="9486900" y="6086186"/>
            <a:ext cx="2883824" cy="540328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17DF92-D478-4746-9F6E-C9F8DCEEEF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6140450"/>
            <a:ext cx="431800" cy="4318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3055810-13FD-46E2-8EA7-5B45520CD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C1B762E-2283-4938-A68E-5925298B99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4" y="6140450"/>
            <a:ext cx="431800" cy="4318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A918E10-9BD0-4F55-9774-B968FF3DD8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6"/>
          <a:stretch/>
        </p:blipFill>
        <p:spPr>
          <a:xfrm>
            <a:off x="8763511" y="6041230"/>
            <a:ext cx="632140" cy="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C63105-CFBA-434C-B652-8371FD894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F10180D-A78A-4BDB-A43C-59F661F1F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4B9CE4-B9E9-4E63-B44F-F282D3AF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8EDEB7-338B-46D0-90F4-773E3F13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34AC54-F7A1-49E5-97A3-6C22A0C9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8446AA-3958-4833-96CB-79EFBC90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068A09-93E2-4CE7-8620-6B83266F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184254-F5D5-4547-8E90-27E8EC33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385466-C95A-4E6F-B14A-AECC5CCA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ED32E8-D19E-42E8-8ACD-AAB49B4F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10E6EE-0316-408D-9E2E-B3545C7E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FC4C38-17F4-4BBA-94FD-9A05BDB1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B76404-CE4F-4DB5-BCFF-AEC636A7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C90106-7A4E-4ABA-9311-9C1ED486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06AE81-0867-4636-927B-98C2DEB0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58923E-578A-441F-9A84-70D5EF60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5E484-1C93-418B-AE4B-44CDFE06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75274B-B9DC-447F-BD90-05542E81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BD0385-2A02-442A-9B91-449A6770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242E59-BF8A-4B52-A2AD-2F4BCC73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3A1DD6-2195-4F16-8685-00DC3BE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ABF212-6E65-4B2E-A095-1D35B3FA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9632B5-952D-4F83-8AC2-5452D811A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FBA4ED-DDBF-4FEC-A165-89E5FA91A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0C7E8B8-AE4D-4FB5-A06E-D3350FBE0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0169A46-5F35-45F0-8936-4843991C7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F368229-3D42-491C-8C88-725A6A9B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E98CBA6-88DC-430E-B803-BAE68776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4F0B15B-28A7-4955-888A-C08A2690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A6269-B1F4-4C0A-84E0-8805AED3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8C8D8C5-3234-40DB-8B68-BFBE7995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E461B7-9ECE-4A92-AF7D-5BDBF149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20A45E-55CB-41FF-A069-383566E6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1C1D73-B037-46C7-8D5C-824A4B0A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476E79E-4235-4A9A-8730-DEC4A92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3CB622-E6BE-46C4-8857-7682841C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09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3A10EE-1EF6-4A0B-81A1-1E9BA073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E2822D-7C1E-4999-90BA-F8E6BD95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B5320E-A90A-4AE0-8BF0-31E648A0C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1D979B-2BDB-4760-82D3-9E6391F4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FC8D9C-480E-4FD9-88C7-B6809202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B75077-776F-4C7C-AE95-DFCC5CA2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ex4RES">
    <p:bg>
      <p:bgPr>
        <a:solidFill>
          <a:srgbClr val="264A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11169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452CFE3-E766-43EA-93F9-9C3EC3F93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0" y="730912"/>
            <a:ext cx="5541119" cy="1872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07A7E78-49F3-4E5B-8C32-6BF369E37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" y="5867036"/>
            <a:ext cx="3402766" cy="854439"/>
          </a:xfrm>
          <a:prstGeom prst="rect">
            <a:avLst/>
          </a:prstGeom>
        </p:spPr>
      </p:pic>
      <p:sp>
        <p:nvSpPr>
          <p:cNvPr id="7" name="Plassholder for tekst 20">
            <a:extLst>
              <a:ext uri="{FF2B5EF4-FFF2-40B4-BE49-F238E27FC236}">
                <a16:creationId xmlns:a16="http://schemas.microsoft.com/office/drawing/2014/main" id="{D85FA45A-6152-40E4-832E-9C6B5659B8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5069" y="2871020"/>
            <a:ext cx="7586662" cy="2036564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Presentation</a:t>
            </a:r>
          </a:p>
          <a:p>
            <a:pPr lvl="0"/>
            <a:r>
              <a:rPr lang="nb-NO" dirty="0" err="1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927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B2941-4EC3-4894-81DC-EA75D41D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3B7AC-139E-4CEE-8F4C-87166B878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9DE086-26B2-4A5C-B187-2A8DA8534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6E33E5-B045-47AB-87D9-9DAA02E4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228EE5-3DA0-4E93-A360-27DFEA1C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D43663-5508-4066-A4B3-E5114689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5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2305E2-0C43-4E95-9BB2-150CE53B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63EFCD-AFAC-4F03-A9C9-7A55EC7E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93CD40-9CA0-4D5C-9ABC-238B26F4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4B4211-490E-405F-B142-5C1D9E1B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B531CD-72D9-45F5-80F1-9C688586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5F97603-E299-4B8B-BE26-DCDD4A5CE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9DD3D6-F54F-40AE-BC07-5FDBFF3C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E83DA-F4DF-4680-8593-F383F343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F98646-E76B-49EC-B252-AB483C14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323E5D-D703-4CB7-97A0-C3D25375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2475" y="61987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8270B6B3-ADDC-45F4-B310-6BBA8A3AD63C}"/>
              </a:ext>
            </a:extLst>
          </p:cNvPr>
          <p:cNvSpPr/>
          <p:nvPr userDrawn="1"/>
        </p:nvSpPr>
        <p:spPr>
          <a:xfrm>
            <a:off x="-232756" y="141316"/>
            <a:ext cx="2926080" cy="540328"/>
          </a:xfrm>
          <a:prstGeom prst="parallelogram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37" y="257007"/>
            <a:ext cx="767725" cy="324884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701F0894-0BB8-495D-82F1-AB183F19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C601AB46-8E2E-4E59-AA9D-D2F29E20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F04E23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C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2" y="265293"/>
            <a:ext cx="1085075" cy="308259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462F07D6-C9F5-457B-B2E4-74261E4B7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09C4B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F20252FE-CE36-4FDF-86FB-A7BB60D5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4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D8B2-6998-41EE-95A1-8C301EF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8270B6B3-ADDC-45F4-B310-6BBA8A3AD63C}"/>
              </a:ext>
            </a:extLst>
          </p:cNvPr>
          <p:cNvSpPr/>
          <p:nvPr userDrawn="1"/>
        </p:nvSpPr>
        <p:spPr>
          <a:xfrm>
            <a:off x="-232756" y="141316"/>
            <a:ext cx="2926080" cy="540328"/>
          </a:xfrm>
          <a:prstGeom prst="parallelogram">
            <a:avLst/>
          </a:prstGeom>
          <a:solidFill>
            <a:srgbClr val="26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1A0F21-9FD5-453D-912F-55072891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4" y="253856"/>
            <a:ext cx="972692" cy="315884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75CDE5C9-7262-4296-B82F-53C1C95AB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064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264AA0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4DBB7A0B-A2ED-4BC5-815D-0A887D759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3057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2737AF-8649-42E4-852A-04CF86E0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72360-1251-4C89-97F9-70A5329C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E01778-D757-4EAD-9ECF-752E29B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C1F5C9-0DE3-42F2-A651-4DCE23C6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D9680-8E76-4A83-A4E9-BC3F0A89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C59F70-31F7-4A66-ABDE-4B41122CF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AEA239-E929-46AE-8FD8-CE28E062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D54000-E571-4CF3-8131-0931E209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18F7E9E-84BA-4329-A113-80F87827F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6140450"/>
            <a:ext cx="431800" cy="4318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3A18E13-6953-4F6B-BB84-67B0F3C6E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2" y="6159499"/>
            <a:ext cx="412751" cy="4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AB057-EB62-4666-BB2A-3EC86340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885FF6-2064-420E-BB5F-49313FDF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5D39D7-F90A-4B13-8BF2-A6AC689A3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8532C3-DBE9-46EF-9776-5D8B61EC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AB49D-A506-4DEA-9BD3-CE54FB2DBE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C467C8-6BDF-4715-B825-8C163CE5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36E8B7-E122-4CA9-8FF8-0DF3B39D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19C692-B396-4FBA-AE10-DE4B4B75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45B025-437B-4006-A0A6-B1DEB4DD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AFB76A-4A1F-4A61-AA03-DD559FD6D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844D44-663E-4E26-8215-3C7B258EA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1397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9AC4-6DCD-4A2C-BDBC-9871066F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2" r:id="rId4"/>
    <p:sldLayoutId id="2147483661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78B0D94-2CCD-4CFF-808D-3476B3E6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09AA20-B2F1-4DF9-8641-C262ECFBE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BB5B6D-5563-4B1A-8D58-FC4175389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BFBE-014C-417B-B27B-1BF79EA12A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C091EE-CFEC-4470-BDDA-599E5ADEB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2B3098-9FC7-47B3-B162-C2F4B8729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B75F-9289-4711-B941-ADF9756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nus.ryden@chalmers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CDCB54A-9F76-24BB-DC3A-EDDB8AC87D82}"/>
              </a:ext>
            </a:extLst>
          </p:cNvPr>
          <p:cNvSpPr txBox="1">
            <a:spLocks/>
          </p:cNvSpPr>
          <p:nvPr/>
        </p:nvSpPr>
        <p:spPr>
          <a:xfrm>
            <a:off x="567267" y="5999997"/>
            <a:ext cx="4190851" cy="786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1020763" algn="l"/>
              </a:tabLst>
              <a:defRPr sz="15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 dirty="0">
                <a:solidFill>
                  <a:srgbClr val="006D60"/>
                </a:solidFill>
              </a:rPr>
              <a:t>Magnus Rydén</a:t>
            </a:r>
          </a:p>
          <a:p>
            <a:r>
              <a:rPr lang="en-GB" sz="1333" dirty="0">
                <a:solidFill>
                  <a:srgbClr val="006D60"/>
                </a:solidFill>
              </a:rPr>
              <a:t>Chalmers University of Technology</a:t>
            </a:r>
          </a:p>
          <a:p>
            <a:r>
              <a:rPr lang="en-GB" sz="1333" dirty="0">
                <a:solidFill>
                  <a:srgbClr val="006D60"/>
                </a:solidFill>
              </a:rPr>
              <a:t>Email: </a:t>
            </a:r>
            <a:r>
              <a:rPr lang="en-GB" sz="1333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magnus.ryden@chalmers.se</a:t>
            </a:r>
            <a:r>
              <a:rPr lang="en-GB" sz="1333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922F9-ECD9-78B7-F8CB-5400334C3080}"/>
              </a:ext>
            </a:extLst>
          </p:cNvPr>
          <p:cNvSpPr txBox="1">
            <a:spLocks/>
          </p:cNvSpPr>
          <p:nvPr/>
        </p:nvSpPr>
        <p:spPr>
          <a:xfrm>
            <a:off x="567267" y="1973451"/>
            <a:ext cx="11059099" cy="1933924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5200" b="1" kern="1200" spc="-8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000" dirty="0"/>
              <a:t>Cutting the cost for biogenic CO</a:t>
            </a:r>
            <a:r>
              <a:rPr lang="en-US" sz="5000" baseline="-25000" dirty="0"/>
              <a:t>2</a:t>
            </a:r>
            <a:r>
              <a:rPr lang="en-US" sz="5000" dirty="0"/>
              <a:t> </a:t>
            </a:r>
          </a:p>
          <a:p>
            <a:pPr algn="ctr"/>
            <a:r>
              <a:rPr lang="en-US" sz="2000" dirty="0"/>
              <a:t>– the principles and development status of Chemical-Looping Combustion (CLC) of biomass</a:t>
            </a:r>
            <a:endParaRPr lang="en-GB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F3B92F1-7D92-3A35-5541-FC19A8D35A46}"/>
              </a:ext>
            </a:extLst>
          </p:cNvPr>
          <p:cNvSpPr txBox="1">
            <a:spLocks/>
          </p:cNvSpPr>
          <p:nvPr/>
        </p:nvSpPr>
        <p:spPr>
          <a:xfrm>
            <a:off x="567267" y="4295554"/>
            <a:ext cx="11059099" cy="156701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1020763" algn="l"/>
              </a:tabLst>
              <a:defRPr sz="15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Expanding Horizons in the Hydrogen Economy: Integrating Energy, Material Production, and CCU Value Chains - Insight Harvest</a:t>
            </a:r>
          </a:p>
          <a:p>
            <a:r>
              <a:rPr lang="sv-SE" sz="2000" dirty="0"/>
              <a:t>2024-10-16</a:t>
            </a:r>
          </a:p>
        </p:txBody>
      </p:sp>
    </p:spTree>
    <p:extLst>
      <p:ext uri="{BB962C8B-B14F-4D97-AF65-F5344CB8AC3E}">
        <p14:creationId xmlns:p14="http://schemas.microsoft.com/office/powerpoint/2010/main" val="332409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490AE528-9210-E1AF-B3A3-5E9BA4DE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Project Activities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2B8C94EF-6B69-127B-6A54-00DB5445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09" y="1511632"/>
            <a:ext cx="6081775" cy="464350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Demonstration at 1 MW scale with at least two relevant domestic fuels.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Work on pilot and lab scale related to fuel conversion pathways and ash chemistry. This includes development of new analysis and measurement techniques.</a:t>
            </a:r>
            <a:endParaRPr lang="en-US" altLang="sv-SE" sz="2500" dirty="0">
              <a:latin typeface="Corbel" panose="020B0503020204020204" pitchFamily="34" charset="0"/>
            </a:endParaRP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Corrosion and material studies, including applied on 1 MW and 10 kW pilot reactors.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Economic performance and environmental impact for key applications, such as e.g. waste-to-energy and combined heat-power.</a:t>
            </a:r>
            <a:endParaRPr lang="en-US" sz="25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896A8-F6FC-3D80-300E-F87BEF30A01A}"/>
              </a:ext>
            </a:extLst>
          </p:cNvPr>
          <p:cNvGrpSpPr/>
          <p:nvPr/>
        </p:nvGrpSpPr>
        <p:grpSpPr>
          <a:xfrm>
            <a:off x="7237395" y="1487698"/>
            <a:ext cx="4855105" cy="4042245"/>
            <a:chOff x="7237395" y="1487698"/>
            <a:chExt cx="4855105" cy="40422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8F0489-5C9C-8ABD-0714-697DEDB4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8525" y="1487699"/>
              <a:ext cx="2763975" cy="231141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E8F536-319F-F20B-E1A7-98163A5F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7395" y="1487698"/>
              <a:ext cx="1935018" cy="40422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E625EF-0E7A-8040-71B9-7BCDD1D6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8524" y="4037507"/>
              <a:ext cx="2134723" cy="1492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6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66BA6F77-0408-4220-B1EB-B917B088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Current status of CLC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2EA0656E-BA3C-4597-BD98-C365F7F12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09" y="1807534"/>
            <a:ext cx="9918700" cy="4347605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Demonstrated in &gt;&gt;50 different pilot reactors for in total &gt;&gt;12000 h, using all sorts of fuels and a huge range of oxygen carriers. ≈80% of global experience is in Europe.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Demonstrated up to 5 </a:t>
            </a:r>
            <a:r>
              <a:rPr lang="en-US" dirty="0" err="1"/>
              <a:t>MW</a:t>
            </a:r>
            <a:r>
              <a:rPr lang="en-US" baseline="-25000" dirty="0" err="1"/>
              <a:t>th</a:t>
            </a:r>
            <a:r>
              <a:rPr lang="en-US" dirty="0"/>
              <a:t> scale, but most work is at 0.1-100 </a:t>
            </a:r>
            <a:r>
              <a:rPr lang="en-US" dirty="0" err="1"/>
              <a:t>kW</a:t>
            </a:r>
            <a:r>
              <a:rPr lang="en-US" baseline="-25000" dirty="0" err="1"/>
              <a:t>th</a:t>
            </a:r>
            <a:r>
              <a:rPr lang="en-US" dirty="0"/>
              <a:t>.</a:t>
            </a:r>
          </a:p>
          <a:p>
            <a:pPr marL="342900" indent="-342900" algn="just">
              <a:buClr>
                <a:srgbClr val="006C5F"/>
              </a:buClr>
              <a:buFont typeface="Courier New" panose="02070309020205020404" pitchFamily="49" charset="0"/>
              <a:buChar char="o"/>
            </a:pPr>
            <a:r>
              <a:rPr lang="en-US" dirty="0"/>
              <a:t>100% fuel conversion and 100% CO</a:t>
            </a:r>
            <a:r>
              <a:rPr lang="en-US" baseline="-25000" dirty="0"/>
              <a:t>2</a:t>
            </a:r>
            <a:r>
              <a:rPr lang="en-US" dirty="0"/>
              <a:t> capture feasible with gaseous fuels. 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With coal and biomass &gt;&gt;90% fuel conversion and &gt;&gt;90% CO</a:t>
            </a:r>
            <a:r>
              <a:rPr lang="en-US" baseline="-25000" dirty="0"/>
              <a:t>2</a:t>
            </a:r>
            <a:r>
              <a:rPr lang="en-US" dirty="0"/>
              <a:t> capture is a realistic target. However, it is clear that dedicated flue gas conditioning and cleaning needs to be designed and developed. 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The use and logistics of oxygen carriers have been demonstrated in &gt;12 full-scale boilers in Sweden by Eon/Improbed, but without CO</a:t>
            </a:r>
            <a:r>
              <a:rPr lang="en-US" baseline="-25000" dirty="0"/>
              <a:t>2</a:t>
            </a:r>
            <a:r>
              <a:rPr lang="en-US" dirty="0"/>
              <a:t> capture. </a:t>
            </a:r>
          </a:p>
          <a:p>
            <a:pPr algn="just">
              <a:buClr>
                <a:srgbClr val="109C4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C308F-25CD-C348-9EAC-DBAE42A10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Logotype</a:t>
            </a:r>
          </a:p>
        </p:txBody>
      </p:sp>
    </p:spTree>
    <p:extLst>
      <p:ext uri="{BB962C8B-B14F-4D97-AF65-F5344CB8AC3E}">
        <p14:creationId xmlns:p14="http://schemas.microsoft.com/office/powerpoint/2010/main" val="20531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61AE022-14AE-4596-99D4-4E9C6BDA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207" y="2571245"/>
            <a:ext cx="9122979" cy="2253003"/>
          </a:xfrm>
        </p:spPr>
        <p:txBody>
          <a:bodyPr>
            <a:noAutofit/>
          </a:bodyPr>
          <a:lstStyle/>
          <a:p>
            <a:pPr marL="342900" indent="-342900" algn="just">
              <a:buClr>
                <a:srgbClr val="006C5F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The case for Chemical-Looping Combustion.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ACLOUD project pitch and activities.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CLC current status and future research needs.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0667E20-29C9-4AEB-92FC-EA512191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018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83632B-2D8C-4681-B458-9616DC5EFA7A}"/>
              </a:ext>
            </a:extLst>
          </p:cNvPr>
          <p:cNvGrpSpPr/>
          <p:nvPr/>
        </p:nvGrpSpPr>
        <p:grpSpPr>
          <a:xfrm>
            <a:off x="5894148" y="4292903"/>
            <a:ext cx="3026591" cy="1698820"/>
            <a:chOff x="67176" y="2300400"/>
            <a:chExt cx="3026591" cy="1698820"/>
          </a:xfrm>
        </p:grpSpPr>
        <p:pic>
          <p:nvPicPr>
            <p:cNvPr id="43" name="Picture 42" descr="A pile of french fries&#10;&#10;Description automatically generated with medium confidence">
              <a:extLst>
                <a:ext uri="{FF2B5EF4-FFF2-40B4-BE49-F238E27FC236}">
                  <a16:creationId xmlns:a16="http://schemas.microsoft.com/office/drawing/2014/main" id="{48387FA1-031C-4912-866C-660D05892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6" y="2300400"/>
              <a:ext cx="1573800" cy="1698820"/>
            </a:xfrm>
            <a:prstGeom prst="rect">
              <a:avLst/>
            </a:prstGeom>
          </p:spPr>
        </p:pic>
        <p:pic>
          <p:nvPicPr>
            <p:cNvPr id="7" name="Picture 6" descr="A pile of black rocks&#10;&#10;Description automatically generated with medium confidence">
              <a:extLst>
                <a:ext uri="{FF2B5EF4-FFF2-40B4-BE49-F238E27FC236}">
                  <a16:creationId xmlns:a16="http://schemas.microsoft.com/office/drawing/2014/main" id="{E9342ABE-4BD3-4F70-AD6B-4DE49D62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388" y="2533689"/>
              <a:ext cx="1561379" cy="1168152"/>
            </a:xfrm>
            <a:prstGeom prst="rect">
              <a:avLst/>
            </a:prstGeom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9C187-61A8-4C34-838A-1C473BAB034E}"/>
              </a:ext>
            </a:extLst>
          </p:cNvPr>
          <p:cNvCxnSpPr>
            <a:cxnSpLocks/>
          </p:cNvCxnSpPr>
          <p:nvPr/>
        </p:nvCxnSpPr>
        <p:spPr>
          <a:xfrm>
            <a:off x="6684336" y="3780983"/>
            <a:ext cx="2116140" cy="49165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D25DE2-B061-42E9-9A98-889E582091CC}"/>
              </a:ext>
            </a:extLst>
          </p:cNvPr>
          <p:cNvCxnSpPr>
            <a:cxnSpLocks/>
          </p:cNvCxnSpPr>
          <p:nvPr/>
        </p:nvCxnSpPr>
        <p:spPr>
          <a:xfrm>
            <a:off x="8079753" y="3721051"/>
            <a:ext cx="2714890" cy="5345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A8BF5A-B5C8-4416-806C-01CF5D633E0A}"/>
              </a:ext>
            </a:extLst>
          </p:cNvPr>
          <p:cNvCxnSpPr>
            <a:cxnSpLocks/>
          </p:cNvCxnSpPr>
          <p:nvPr/>
        </p:nvCxnSpPr>
        <p:spPr>
          <a:xfrm flipV="1">
            <a:off x="6835705" y="2238006"/>
            <a:ext cx="1964771" cy="5341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9CE600-BA0E-4D6E-B93D-1FBB40200497}"/>
              </a:ext>
            </a:extLst>
          </p:cNvPr>
          <p:cNvCxnSpPr>
            <a:cxnSpLocks/>
          </p:cNvCxnSpPr>
          <p:nvPr/>
        </p:nvCxnSpPr>
        <p:spPr>
          <a:xfrm flipV="1">
            <a:off x="8063879" y="2248287"/>
            <a:ext cx="2714890" cy="60645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199231" y="2605714"/>
            <a:ext cx="1439863" cy="366712"/>
            <a:chOff x="3334" y="1570"/>
            <a:chExt cx="907" cy="231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3868" y="1797"/>
              <a:ext cx="373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334" y="157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OC-O(s)</a:t>
              </a:r>
              <a:endParaRPr lang="sv-SE" altLang="sv-SE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648780" y="5207913"/>
            <a:ext cx="6951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sv-SE" sz="1900" dirty="0">
                <a:latin typeface="Calibri" panose="020F0502020204030204" pitchFamily="34" charset="0"/>
              </a:rPr>
              <a:t>Fuel reactor: 	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CH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+ 12Fe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(s) </a:t>
            </a:r>
            <a:r>
              <a:rPr lang="en-US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→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CO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+ 2 H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 + 8Fe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(s) </a:t>
            </a:r>
            <a:endParaRPr lang="en-GB" altLang="sv-SE" sz="1900" i="1" dirty="0">
              <a:latin typeface="Calibri" panose="020F050202020403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48780" y="5542876"/>
            <a:ext cx="558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sv-SE" sz="1900" dirty="0">
                <a:latin typeface="Calibri" panose="020F0502020204030204" pitchFamily="34" charset="0"/>
              </a:rPr>
              <a:t>Air reactor:	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2 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+ 8 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(s) </a:t>
            </a:r>
            <a:r>
              <a:rPr lang="en-US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→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12Fe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(s) </a:t>
            </a:r>
            <a:endParaRPr lang="en-GB" altLang="sv-SE" sz="1900" i="1" dirty="0">
              <a:latin typeface="Calibri" panose="020F050202020403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648780" y="5855613"/>
            <a:ext cx="5535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sv-SE" sz="1900" dirty="0">
                <a:latin typeface="Calibri" panose="020F0502020204030204" pitchFamily="34" charset="0"/>
              </a:rPr>
              <a:t>Total reaction: 	CH</a:t>
            </a:r>
            <a:r>
              <a:rPr lang="en-GB" altLang="sv-SE" sz="1900" baseline="-25000" dirty="0"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latin typeface="Calibri" panose="020F0502020204030204" pitchFamily="34" charset="0"/>
              </a:rPr>
              <a:t> + 2 O</a:t>
            </a:r>
            <a:r>
              <a:rPr lang="en-GB" altLang="sv-SE" sz="1900" baseline="-25000" dirty="0"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latin typeface="Calibri" panose="020F0502020204030204" pitchFamily="34" charset="0"/>
              </a:rPr>
              <a:t> </a:t>
            </a:r>
            <a:r>
              <a:rPr lang="en-US" altLang="sv-SE" sz="1900" dirty="0">
                <a:latin typeface="Calibri" panose="020F0502020204030204" pitchFamily="34" charset="0"/>
              </a:rPr>
              <a:t>→</a:t>
            </a:r>
            <a:r>
              <a:rPr lang="en-GB" altLang="sv-SE" sz="1900" dirty="0">
                <a:latin typeface="Calibri" panose="020F0502020204030204" pitchFamily="34" charset="0"/>
              </a:rPr>
              <a:t> CO</a:t>
            </a:r>
            <a:r>
              <a:rPr lang="en-GB" altLang="sv-SE" sz="1900" baseline="-25000" dirty="0"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latin typeface="Calibri" panose="020F0502020204030204" pitchFamily="34" charset="0"/>
              </a:rPr>
              <a:t> + 2 H</a:t>
            </a:r>
            <a:r>
              <a:rPr lang="en-GB" altLang="sv-SE" sz="1900" baseline="-25000" dirty="0"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latin typeface="Calibri" panose="020F0502020204030204" pitchFamily="34" charset="0"/>
              </a:rPr>
              <a:t>O 	</a:t>
            </a:r>
            <a:endParaRPr lang="en-GB" altLang="sv-SE" sz="1900" i="1" dirty="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28601" y="3332788"/>
            <a:ext cx="1412875" cy="366713"/>
            <a:chOff x="2426" y="2182"/>
            <a:chExt cx="908" cy="231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426" y="2409"/>
              <a:ext cx="9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426" y="2182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OC(s)</a:t>
              </a:r>
              <a:endParaRPr lang="sv-SE" altLang="sv-SE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39438" y="3837613"/>
            <a:ext cx="2881312" cy="1147763"/>
            <a:chOff x="1065" y="2500"/>
            <a:chExt cx="1815" cy="474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65" y="2709"/>
              <a:ext cx="181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Air</a:t>
              </a:r>
            </a:p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O</a:t>
              </a:r>
              <a:r>
                <a:rPr lang="en-GB" altLang="sv-SE" sz="1800" baseline="-25000" dirty="0">
                  <a:latin typeface="Calibri" panose="020F0502020204030204" pitchFamily="34" charset="0"/>
                </a:rPr>
                <a:t>2</a:t>
              </a:r>
              <a:r>
                <a:rPr lang="en-GB" altLang="sv-SE" sz="1800" dirty="0">
                  <a:latin typeface="Calibri" panose="020F0502020204030204" pitchFamily="34" charset="0"/>
                </a:rPr>
                <a:t>, N</a:t>
              </a:r>
              <a:r>
                <a:rPr lang="en-GB" altLang="sv-SE" sz="1800" baseline="-25000" dirty="0">
                  <a:latin typeface="Calibri" panose="020F0502020204030204" pitchFamily="34" charset="0"/>
                </a:rPr>
                <a:t>2</a:t>
              </a:r>
              <a:endParaRPr lang="sv-SE" altLang="sv-SE" sz="1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1973" y="250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641476" y="3837613"/>
            <a:ext cx="1439863" cy="1158875"/>
            <a:chOff x="3334" y="2500"/>
            <a:chExt cx="907" cy="472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34" y="2711"/>
              <a:ext cx="90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Fuel</a:t>
              </a:r>
            </a:p>
            <a:p>
              <a:pPr algn="ctr"/>
              <a:endParaRPr lang="sv-SE" altLang="sv-SE" sz="1800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3787" y="250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920751" y="1684963"/>
            <a:ext cx="2879725" cy="1071563"/>
            <a:chOff x="2880" y="1338"/>
            <a:chExt cx="1814" cy="481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880" y="1338"/>
              <a:ext cx="1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Flue gas</a:t>
              </a:r>
            </a:p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CO</a:t>
              </a:r>
              <a:r>
                <a:rPr lang="en-GB" altLang="sv-SE" sz="1800" baseline="-25000" dirty="0">
                  <a:latin typeface="Calibri" panose="020F0502020204030204" pitchFamily="34" charset="0"/>
                </a:rPr>
                <a:t>2</a:t>
              </a:r>
              <a:r>
                <a:rPr lang="en-GB" altLang="sv-SE" sz="1800" dirty="0">
                  <a:latin typeface="Calibri" panose="020F0502020204030204" pitchFamily="34" charset="0"/>
                </a:rPr>
                <a:t>, H</a:t>
              </a:r>
              <a:r>
                <a:rPr lang="en-GB" altLang="sv-SE" sz="1800" baseline="-25000" dirty="0">
                  <a:latin typeface="Calibri" panose="020F0502020204030204" pitchFamily="34" charset="0"/>
                </a:rPr>
                <a:t>2</a:t>
              </a:r>
              <a:r>
                <a:rPr lang="en-GB" altLang="sv-SE" sz="1800" dirty="0">
                  <a:latin typeface="Calibri" panose="020F0502020204030204" pitchFamily="34" charset="0"/>
                </a:rPr>
                <a:t>O</a:t>
              </a:r>
              <a:endParaRPr lang="sv-SE" altLang="sv-SE" sz="1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787" y="159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760163" y="1684963"/>
            <a:ext cx="1439862" cy="1071563"/>
            <a:chOff x="1519" y="1338"/>
            <a:chExt cx="907" cy="48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519" y="1338"/>
              <a:ext cx="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Nitrogen</a:t>
              </a:r>
            </a:p>
            <a:p>
              <a:pPr algn="ctr"/>
              <a:r>
                <a:rPr lang="en-GB" altLang="sv-SE" sz="1800" dirty="0">
                  <a:latin typeface="Calibri" panose="020F0502020204030204" pitchFamily="34" charset="0"/>
                </a:rPr>
                <a:t>N</a:t>
              </a:r>
              <a:r>
                <a:rPr lang="en-GB" altLang="sv-SE" sz="1800" baseline="-25000" dirty="0">
                  <a:latin typeface="Calibri" panose="020F0502020204030204" pitchFamily="34" charset="0"/>
                </a:rPr>
                <a:t>2</a:t>
              </a:r>
              <a:endParaRPr lang="sv-SE" altLang="sv-SE" sz="1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973" y="159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244475" y="2967112"/>
            <a:ext cx="1038836" cy="42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3728414" y="2761288"/>
            <a:ext cx="1500187" cy="10715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b="1" dirty="0">
                <a:latin typeface="Calibri" panose="020F0502020204030204" pitchFamily="34" charset="0"/>
              </a:rPr>
              <a:t>Air </a:t>
            </a:r>
            <a:r>
              <a:rPr lang="sv-SE" altLang="sv-SE" b="1" dirty="0" err="1">
                <a:latin typeface="Calibri" panose="020F0502020204030204" pitchFamily="34" charset="0"/>
              </a:rPr>
              <a:t>Reactor</a:t>
            </a:r>
            <a:endParaRPr lang="sv-SE" altLang="sv-SE" b="1" dirty="0"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6657350" y="2761288"/>
            <a:ext cx="1500188" cy="10715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b="1" dirty="0" err="1">
                <a:latin typeface="Calibri" panose="020F0502020204030204" pitchFamily="34" charset="0"/>
              </a:rPr>
              <a:t>Fuel</a:t>
            </a:r>
            <a:r>
              <a:rPr lang="sv-SE" altLang="sv-SE" b="1" dirty="0">
                <a:latin typeface="Calibri" panose="020F0502020204030204" pitchFamily="34" charset="0"/>
              </a:rPr>
              <a:t> </a:t>
            </a:r>
            <a:r>
              <a:rPr lang="sv-SE" altLang="sv-SE" b="1" dirty="0" err="1">
                <a:latin typeface="Calibri" panose="020F0502020204030204" pitchFamily="34" charset="0"/>
              </a:rPr>
              <a:t>reactor</a:t>
            </a:r>
            <a:endParaRPr lang="sv-SE" altLang="sv-SE" b="1" dirty="0">
              <a:latin typeface="Calibri" panose="020F0502020204030204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759906" y="5920700"/>
            <a:ext cx="5610224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B981411-FFC4-4A74-8F56-9306AD6A4240}"/>
              </a:ext>
            </a:extLst>
          </p:cNvPr>
          <p:cNvSpPr/>
          <p:nvPr/>
        </p:nvSpPr>
        <p:spPr>
          <a:xfrm rot="16200000">
            <a:off x="4985261" y="2312352"/>
            <a:ext cx="1927326" cy="1892607"/>
          </a:xfrm>
          <a:prstGeom prst="arc">
            <a:avLst>
              <a:gd name="adj1" fmla="val 708009"/>
              <a:gd name="adj2" fmla="val 0"/>
            </a:avLst>
          </a:prstGeom>
          <a:ln w="38100">
            <a:solidFill>
              <a:schemeClr val="accent6">
                <a:lumMod val="50000"/>
                <a:alpha val="5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DDD36F8-DFAA-49E0-9C8B-3828761BEC8D}"/>
              </a:ext>
            </a:extLst>
          </p:cNvPr>
          <p:cNvSpPr/>
          <p:nvPr/>
        </p:nvSpPr>
        <p:spPr>
          <a:xfrm>
            <a:off x="6657349" y="1465650"/>
            <a:ext cx="1423985" cy="1137683"/>
          </a:xfrm>
          <a:prstGeom prst="ellipse">
            <a:avLst/>
          </a:prstGeom>
          <a:noFill/>
          <a:ln w="444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ittel 1">
            <a:extLst>
              <a:ext uri="{FF2B5EF4-FFF2-40B4-BE49-F238E27FC236}">
                <a16:creationId xmlns:a16="http://schemas.microsoft.com/office/drawing/2014/main" id="{7D1A1D9E-8AF4-4C8E-86D6-C89A91D0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Chemical-Looping Combustion (CLC)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3A275C-918A-4BDA-95E8-69FA40175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50" y="2265349"/>
            <a:ext cx="1962419" cy="199371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7E106-3339-4DF7-836E-DB6CC8A6B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40" y="1362292"/>
            <a:ext cx="2267246" cy="1306794"/>
          </a:xfrm>
          <a:prstGeom prst="rect">
            <a:avLst/>
          </a:prstGeom>
        </p:spPr>
      </p:pic>
      <p:sp>
        <p:nvSpPr>
          <p:cNvPr id="38" name="Rectangle 6">
            <a:extLst>
              <a:ext uri="{FF2B5EF4-FFF2-40B4-BE49-F238E27FC236}">
                <a16:creationId xmlns:a16="http://schemas.microsoft.com/office/drawing/2014/main" id="{DC035EC3-ED65-4E23-9448-B9AA6890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314" y="5051607"/>
            <a:ext cx="1573801" cy="12618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sv-SE" sz="1900" b="1" dirty="0">
                <a:latin typeface="Calibri" panose="020F0502020204030204" pitchFamily="34" charset="0"/>
              </a:rPr>
              <a:t>Example</a:t>
            </a:r>
          </a:p>
          <a:p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Fuel = CH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OC-O = 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</a:p>
          <a:p>
            <a:r>
              <a:rPr lang="en-US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OC = 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Fe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O</a:t>
            </a:r>
            <a:r>
              <a:rPr lang="en-GB" altLang="sv-SE" sz="19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GB" altLang="sv-SE" sz="19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GB" altLang="sv-SE" sz="1900" i="1" dirty="0">
              <a:latin typeface="Calibri" panose="020F0502020204030204" pitchFamily="3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638646A-2005-44BD-93E1-2D7F982DBF9A}"/>
              </a:ext>
            </a:extLst>
          </p:cNvPr>
          <p:cNvSpPr/>
          <p:nvPr/>
        </p:nvSpPr>
        <p:spPr>
          <a:xfrm>
            <a:off x="2279139" y="3006733"/>
            <a:ext cx="1261839" cy="580671"/>
          </a:xfrm>
          <a:prstGeom prst="leftArrow">
            <a:avLst/>
          </a:prstGeom>
          <a:solidFill>
            <a:srgbClr val="FE98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Heat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FB88A8-1DF0-6E5A-8ED2-88536AC8FCEA}"/>
              </a:ext>
            </a:extLst>
          </p:cNvPr>
          <p:cNvSpPr/>
          <p:nvPr/>
        </p:nvSpPr>
        <p:spPr>
          <a:xfrm>
            <a:off x="3728414" y="1430920"/>
            <a:ext cx="1423985" cy="1137683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3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1" grpId="0" animBg="1"/>
      <p:bldP spid="32" grpId="0" animBg="1"/>
      <p:bldP spid="34" grpId="0" animBg="1"/>
      <p:bldP spid="3" grpId="0" animBg="1"/>
      <p:bldP spid="41" grpId="0" animBg="1"/>
      <p:bldP spid="38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tel 1">
            <a:extLst>
              <a:ext uri="{FF2B5EF4-FFF2-40B4-BE49-F238E27FC236}">
                <a16:creationId xmlns:a16="http://schemas.microsoft.com/office/drawing/2014/main" id="{7D1A1D9E-8AF4-4C8E-86D6-C89A91D0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9136407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Basic reactor design</a:t>
            </a:r>
          </a:p>
        </p:txBody>
      </p:sp>
      <p:grpSp>
        <p:nvGrpSpPr>
          <p:cNvPr id="46" name="Group 78">
            <a:extLst>
              <a:ext uri="{FF2B5EF4-FFF2-40B4-BE49-F238E27FC236}">
                <a16:creationId xmlns:a16="http://schemas.microsoft.com/office/drawing/2014/main" id="{FA990318-BF90-40FA-A4AB-E14BBF90147B}"/>
              </a:ext>
            </a:extLst>
          </p:cNvPr>
          <p:cNvGrpSpPr>
            <a:grpSpLocks/>
          </p:cNvGrpSpPr>
          <p:nvPr/>
        </p:nvGrpSpPr>
        <p:grpSpPr bwMode="auto">
          <a:xfrm>
            <a:off x="8361706" y="1454926"/>
            <a:ext cx="2520950" cy="4321175"/>
            <a:chOff x="612" y="799"/>
            <a:chExt cx="1588" cy="2722"/>
          </a:xfrm>
        </p:grpSpPr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D0C96665-AABE-4431-BEB8-92DA19DA3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953"/>
              <a:ext cx="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DFB4C3E3-F7EF-4D6F-A2DB-0CBA83E0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799"/>
              <a:ext cx="9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18C94D12-9179-4268-9CE1-72059567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905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9813EF3E-3AE3-4B82-A122-7211A5BCE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905"/>
              <a:ext cx="0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A755A978-04EE-437A-B2C0-7501765B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799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6343BAD5-332B-4B10-A4E5-3059F7B02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1033"/>
              <a:ext cx="227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E35CD1D3-7EAB-4FDE-93A8-92B30842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" y="1033"/>
              <a:ext cx="232" cy="5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6F856527-F2C6-4218-A3D1-E64756251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1576"/>
              <a:ext cx="1" cy="4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0B0DEB35-E366-41FD-8ACB-CE175C479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57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5C708FFB-4D5A-4618-ABED-0CAF76203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3" y="204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523363E0-CA1B-4428-AF56-B941CF354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70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45BC62C5-A791-4169-826F-3DD3BE09D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1820"/>
              <a:ext cx="3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8BA42229-F429-48A4-A55D-6D73E813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0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28E1AE8B-CD5D-4B5A-8F04-F713DC53D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581966C1-D09A-49F4-829B-D24184E88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2" y="238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4" name="Line 42">
              <a:extLst>
                <a:ext uri="{FF2B5EF4-FFF2-40B4-BE49-F238E27FC236}">
                  <a16:creationId xmlns:a16="http://schemas.microsoft.com/office/drawing/2014/main" id="{94FC8804-27AF-4B39-9750-2896D4881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272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5" name="Line 44">
              <a:extLst>
                <a:ext uri="{FF2B5EF4-FFF2-40B4-BE49-F238E27FC236}">
                  <a16:creationId xmlns:a16="http://schemas.microsoft.com/office/drawing/2014/main" id="{5F66206C-7EF3-4679-811E-55A4CC6E4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6" name="Line 47">
              <a:extLst>
                <a:ext uri="{FF2B5EF4-FFF2-40B4-BE49-F238E27FC236}">
                  <a16:creationId xmlns:a16="http://schemas.microsoft.com/office/drawing/2014/main" id="{A1EC5F61-531A-4E91-BD81-F160C4B59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727"/>
              <a:ext cx="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7" name="Line 51">
              <a:extLst>
                <a:ext uri="{FF2B5EF4-FFF2-40B4-BE49-F238E27FC236}">
                  <a16:creationId xmlns:a16="http://schemas.microsoft.com/office/drawing/2014/main" id="{90C8A14E-BF45-4FE3-A680-5BD373ED3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6" y="2500"/>
              <a:ext cx="1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8" name="Line 52">
              <a:extLst>
                <a:ext uri="{FF2B5EF4-FFF2-40B4-BE49-F238E27FC236}">
                  <a16:creationId xmlns:a16="http://schemas.microsoft.com/office/drawing/2014/main" id="{1E53DF95-53E6-4324-B1D8-E0FAC4589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52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9" name="Line 53">
              <a:extLst>
                <a:ext uri="{FF2B5EF4-FFF2-40B4-BE49-F238E27FC236}">
                  <a16:creationId xmlns:a16="http://schemas.microsoft.com/office/drawing/2014/main" id="{4740BCB5-2BED-4C24-B4A9-EAB8684EA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34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0" name="Line 54">
              <a:extLst>
                <a:ext uri="{FF2B5EF4-FFF2-40B4-BE49-F238E27FC236}">
                  <a16:creationId xmlns:a16="http://schemas.microsoft.com/office/drawing/2014/main" id="{11450284-4CE7-44C4-AC70-49202F4DF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22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B810A244-E4B1-45E4-8133-41AE0AC00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067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2" name="Line 57">
              <a:extLst>
                <a:ext uri="{FF2B5EF4-FFF2-40B4-BE49-F238E27FC236}">
                  <a16:creationId xmlns:a16="http://schemas.microsoft.com/office/drawing/2014/main" id="{77838D7C-B78D-4E2E-AE9A-43A76317A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3" name="Line 58">
              <a:extLst>
                <a:ext uri="{FF2B5EF4-FFF2-40B4-BE49-F238E27FC236}">
                  <a16:creationId xmlns:a16="http://schemas.microsoft.com/office/drawing/2014/main" id="{1E4283B6-1FBE-4351-B663-97E6590B8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3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4DCB94C8-DD32-4222-B0D5-82D631051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1018"/>
              <a:ext cx="0" cy="18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5" name="Line 60">
              <a:extLst>
                <a:ext uri="{FF2B5EF4-FFF2-40B4-BE49-F238E27FC236}">
                  <a16:creationId xmlns:a16="http://schemas.microsoft.com/office/drawing/2014/main" id="{9C1A14B6-0AB9-4D89-BFC9-D4EB94BA0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913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DE7E0F9D-126C-41E0-85EF-DAC37CFA7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799"/>
              <a:ext cx="114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7" name="Line 62">
              <a:extLst>
                <a:ext uri="{FF2B5EF4-FFF2-40B4-BE49-F238E27FC236}">
                  <a16:creationId xmlns:a16="http://schemas.microsoft.com/office/drawing/2014/main" id="{EE365A82-9FC1-4EF1-BCA6-0BD7305A5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905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8" name="Line 63">
              <a:extLst>
                <a:ext uri="{FF2B5EF4-FFF2-40B4-BE49-F238E27FC236}">
                  <a16:creationId xmlns:a16="http://schemas.microsoft.com/office/drawing/2014/main" id="{44B0209F-B2E0-45FC-8C44-BE9F11632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500"/>
              <a:ext cx="2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9" name="Line 64">
              <a:extLst>
                <a:ext uri="{FF2B5EF4-FFF2-40B4-BE49-F238E27FC236}">
                  <a16:creationId xmlns:a16="http://schemas.microsoft.com/office/drawing/2014/main" id="{AA2838AE-AF9B-427F-8297-C05DB0920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8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0" name="Line 65">
              <a:extLst>
                <a:ext uri="{FF2B5EF4-FFF2-40B4-BE49-F238E27FC236}">
                  <a16:creationId xmlns:a16="http://schemas.microsoft.com/office/drawing/2014/main" id="{D4B0126E-C4B9-453E-A8CC-49A88C03F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270"/>
              <a:ext cx="113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39A59AA6-78D3-4FCE-B183-4182F9BA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2047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2" name="Line 67">
              <a:extLst>
                <a:ext uri="{FF2B5EF4-FFF2-40B4-BE49-F238E27FC236}">
                  <a16:creationId xmlns:a16="http://schemas.microsoft.com/office/drawing/2014/main" id="{21794564-30D9-489B-B8DC-3A116D719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04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0F6CA1FE-7E43-49E0-B53E-97A40981B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160"/>
              <a:ext cx="1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4" name="Line 69">
              <a:extLst>
                <a:ext uri="{FF2B5EF4-FFF2-40B4-BE49-F238E27FC236}">
                  <a16:creationId xmlns:a16="http://schemas.microsoft.com/office/drawing/2014/main" id="{23DD7B2D-D19E-4EC9-9CE2-9CD9133CD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2160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5B6DE583-4A4D-42DF-A845-1188EE11E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386"/>
              <a:ext cx="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69D1635-D0C4-4D83-BC6C-4A611827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163"/>
              <a:ext cx="0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63BF82D1-0E34-4204-9ED6-928748C98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731"/>
              <a:ext cx="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</p:grpSp>
      <p:grpSp>
        <p:nvGrpSpPr>
          <p:cNvPr id="88" name="Group 79">
            <a:extLst>
              <a:ext uri="{FF2B5EF4-FFF2-40B4-BE49-F238E27FC236}">
                <a16:creationId xmlns:a16="http://schemas.microsoft.com/office/drawing/2014/main" id="{B165D12D-E9BE-4C0B-AE18-0658FE91D827}"/>
              </a:ext>
            </a:extLst>
          </p:cNvPr>
          <p:cNvGrpSpPr>
            <a:grpSpLocks/>
          </p:cNvGrpSpPr>
          <p:nvPr/>
        </p:nvGrpSpPr>
        <p:grpSpPr bwMode="auto">
          <a:xfrm>
            <a:off x="8361707" y="3083700"/>
            <a:ext cx="2530475" cy="2692400"/>
            <a:chOff x="612" y="1825"/>
            <a:chExt cx="1594" cy="1696"/>
          </a:xfrm>
        </p:grpSpPr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BEDFC733-38FF-47D4-9BE5-C1566FFE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067"/>
              <a:ext cx="453" cy="454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1539EF4A-F7D3-4210-90BA-F14F51A78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393"/>
              <a:ext cx="453" cy="338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AAA1583F-6B73-42E8-A897-11F0388E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25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2" name="Rectangle 77">
              <a:extLst>
                <a:ext uri="{FF2B5EF4-FFF2-40B4-BE49-F238E27FC236}">
                  <a16:creationId xmlns:a16="http://schemas.microsoft.com/office/drawing/2014/main" id="{A47B14EF-2B01-4151-B3A6-9AB08D4E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2500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93" name="Line 80">
            <a:extLst>
              <a:ext uri="{FF2B5EF4-FFF2-40B4-BE49-F238E27FC236}">
                <a16:creationId xmlns:a16="http://schemas.microsoft.com/office/drawing/2014/main" id="{5D0D672F-27E9-4518-A7B9-0E41302E1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2068" y="57761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1E7350C3-EB35-4A0F-AED3-7127BDAB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119" y="6136463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Air</a:t>
            </a: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942E0917-AABE-47F5-BC4F-98AB67B04DA1}"/>
              </a:ext>
            </a:extLst>
          </p:cNvPr>
          <p:cNvGrpSpPr>
            <a:grpSpLocks/>
          </p:cNvGrpSpPr>
          <p:nvPr/>
        </p:nvGrpSpPr>
        <p:grpSpPr bwMode="auto">
          <a:xfrm>
            <a:off x="8498232" y="1504137"/>
            <a:ext cx="706437" cy="3498850"/>
            <a:chOff x="698" y="830"/>
            <a:chExt cx="445" cy="2204"/>
          </a:xfrm>
        </p:grpSpPr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B4F25B49-9DC2-4786-8416-D0DC6F41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97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7" name="Oval 104">
              <a:extLst>
                <a:ext uri="{FF2B5EF4-FFF2-40B4-BE49-F238E27FC236}">
                  <a16:creationId xmlns:a16="http://schemas.microsoft.com/office/drawing/2014/main" id="{15D5F82F-D307-4597-9FC6-262C30DF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92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8" name="Oval 105">
              <a:extLst>
                <a:ext uri="{FF2B5EF4-FFF2-40B4-BE49-F238E27FC236}">
                  <a16:creationId xmlns:a16="http://schemas.microsoft.com/office/drawing/2014/main" id="{2EC5BCBE-908E-45E6-87BC-6ED61D8FD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8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9" name="Oval 106">
              <a:extLst>
                <a:ext uri="{FF2B5EF4-FFF2-40B4-BE49-F238E27FC236}">
                  <a16:creationId xmlns:a16="http://schemas.microsoft.com/office/drawing/2014/main" id="{4874150F-7B0E-4672-A59C-233E91BA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8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0" name="Oval 107">
              <a:extLst>
                <a:ext uri="{FF2B5EF4-FFF2-40B4-BE49-F238E27FC236}">
                  <a16:creationId xmlns:a16="http://schemas.microsoft.com/office/drawing/2014/main" id="{56D2C473-ACBD-4016-9B80-96AD9F16A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6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1" name="Oval 108">
              <a:extLst>
                <a:ext uri="{FF2B5EF4-FFF2-40B4-BE49-F238E27FC236}">
                  <a16:creationId xmlns:a16="http://schemas.microsoft.com/office/drawing/2014/main" id="{A4C2BD20-016D-4A60-9437-3F1F3D29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256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2" name="Oval 109">
              <a:extLst>
                <a:ext uri="{FF2B5EF4-FFF2-40B4-BE49-F238E27FC236}">
                  <a16:creationId xmlns:a16="http://schemas.microsoft.com/office/drawing/2014/main" id="{E3A8AD9C-706C-4369-8D78-3DA9B939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24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3" name="Oval 110">
              <a:extLst>
                <a:ext uri="{FF2B5EF4-FFF2-40B4-BE49-F238E27FC236}">
                  <a16:creationId xmlns:a16="http://schemas.microsoft.com/office/drawing/2014/main" id="{19232DEF-3C7E-4F29-A77B-E025DB0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47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4" name="Oval 111">
              <a:extLst>
                <a:ext uri="{FF2B5EF4-FFF2-40B4-BE49-F238E27FC236}">
                  <a16:creationId xmlns:a16="http://schemas.microsoft.com/office/drawing/2014/main" id="{79221034-6CB7-4805-A3D1-D59A0FF79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32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5" name="Oval 112">
              <a:extLst>
                <a:ext uri="{FF2B5EF4-FFF2-40B4-BE49-F238E27FC236}">
                  <a16:creationId xmlns:a16="http://schemas.microsoft.com/office/drawing/2014/main" id="{575A78AF-C073-41D7-860F-771CABBAB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217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6" name="Oval 113">
              <a:extLst>
                <a:ext uri="{FF2B5EF4-FFF2-40B4-BE49-F238E27FC236}">
                  <a16:creationId xmlns:a16="http://schemas.microsoft.com/office/drawing/2014/main" id="{0285CBAF-8351-4081-A535-13643325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0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7" name="Oval 114">
              <a:extLst>
                <a:ext uri="{FF2B5EF4-FFF2-40B4-BE49-F238E27FC236}">
                  <a16:creationId xmlns:a16="http://schemas.microsoft.com/office/drawing/2014/main" id="{B8724FA1-051F-4868-B6DE-C40A10D7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0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8" name="Oval 115">
              <a:extLst>
                <a:ext uri="{FF2B5EF4-FFF2-40B4-BE49-F238E27FC236}">
                  <a16:creationId xmlns:a16="http://schemas.microsoft.com/office/drawing/2014/main" id="{17E2E8F1-5F22-468F-9F68-FCD4D2BED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8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9" name="Oval 116">
              <a:extLst>
                <a:ext uri="{FF2B5EF4-FFF2-40B4-BE49-F238E27FC236}">
                  <a16:creationId xmlns:a16="http://schemas.microsoft.com/office/drawing/2014/main" id="{8EA38517-4E59-4035-8AC3-E54328AC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91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0" name="Oval 117">
              <a:extLst>
                <a:ext uri="{FF2B5EF4-FFF2-40B4-BE49-F238E27FC236}">
                  <a16:creationId xmlns:a16="http://schemas.microsoft.com/office/drawing/2014/main" id="{ECF59B7B-081A-4983-AB27-CFEEFB64E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1" name="Oval 118">
              <a:extLst>
                <a:ext uri="{FF2B5EF4-FFF2-40B4-BE49-F238E27FC236}">
                  <a16:creationId xmlns:a16="http://schemas.microsoft.com/office/drawing/2014/main" id="{44FA7CBB-B49E-4D6E-842A-B5985BF42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3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2" name="Oval 119">
              <a:extLst>
                <a:ext uri="{FF2B5EF4-FFF2-40B4-BE49-F238E27FC236}">
                  <a16:creationId xmlns:a16="http://schemas.microsoft.com/office/drawing/2014/main" id="{720D84C7-3A21-4D1F-BFC7-86D1539B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156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3" name="Oval 120">
              <a:extLst>
                <a:ext uri="{FF2B5EF4-FFF2-40B4-BE49-F238E27FC236}">
                  <a16:creationId xmlns:a16="http://schemas.microsoft.com/office/drawing/2014/main" id="{6863937E-EB89-465E-B2C2-DB5C418E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15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0E371B2A-5E0B-42F0-A8CA-E2610B47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3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190793C2-23D6-474B-B0C1-1876DC94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39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6" name="Oval 123">
              <a:extLst>
                <a:ext uri="{FF2B5EF4-FFF2-40B4-BE49-F238E27FC236}">
                  <a16:creationId xmlns:a16="http://schemas.microsoft.com/office/drawing/2014/main" id="{2D78867D-3B79-4F0B-9B6F-B36A65AA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2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7" name="Oval 124">
              <a:extLst>
                <a:ext uri="{FF2B5EF4-FFF2-40B4-BE49-F238E27FC236}">
                  <a16:creationId xmlns:a16="http://schemas.microsoft.com/office/drawing/2014/main" id="{03A3BF41-F321-4AB1-861B-AB251F17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1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8" name="Oval 125">
              <a:extLst>
                <a:ext uri="{FF2B5EF4-FFF2-40B4-BE49-F238E27FC236}">
                  <a16:creationId xmlns:a16="http://schemas.microsoft.com/office/drawing/2014/main" id="{734BF83B-0B49-4F05-8A68-B91AA4EC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10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9" name="Oval 126">
              <a:extLst>
                <a:ext uri="{FF2B5EF4-FFF2-40B4-BE49-F238E27FC236}">
                  <a16:creationId xmlns:a16="http://schemas.microsoft.com/office/drawing/2014/main" id="{6C23AB58-2EC8-4338-97B3-2E3EFC93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95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0" name="Oval 127">
              <a:extLst>
                <a:ext uri="{FF2B5EF4-FFF2-40B4-BE49-F238E27FC236}">
                  <a16:creationId xmlns:a16="http://schemas.microsoft.com/office/drawing/2014/main" id="{D45A261A-E948-4656-A826-519EC173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83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1" name="Oval 128">
              <a:extLst>
                <a:ext uri="{FF2B5EF4-FFF2-40B4-BE49-F238E27FC236}">
                  <a16:creationId xmlns:a16="http://schemas.microsoft.com/office/drawing/2014/main" id="{FBCBFAE8-89EC-453D-BF23-7C618890E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2" name="Oval 129">
              <a:extLst>
                <a:ext uri="{FF2B5EF4-FFF2-40B4-BE49-F238E27FC236}">
                  <a16:creationId xmlns:a16="http://schemas.microsoft.com/office/drawing/2014/main" id="{76F56E69-561A-45C7-A85A-E7132545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282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3" name="Oval 130">
              <a:extLst>
                <a:ext uri="{FF2B5EF4-FFF2-40B4-BE49-F238E27FC236}">
                  <a16:creationId xmlns:a16="http://schemas.microsoft.com/office/drawing/2014/main" id="{B12EC117-FF43-4F72-A9BA-1F874AE0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7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4" name="Oval 131">
              <a:extLst>
                <a:ext uri="{FF2B5EF4-FFF2-40B4-BE49-F238E27FC236}">
                  <a16:creationId xmlns:a16="http://schemas.microsoft.com/office/drawing/2014/main" id="{A5DACEFC-896B-44AA-9748-02CA2843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259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5" name="Oval 132">
              <a:extLst>
                <a:ext uri="{FF2B5EF4-FFF2-40B4-BE49-F238E27FC236}">
                  <a16:creationId xmlns:a16="http://schemas.microsoft.com/office/drawing/2014/main" id="{BBD34CE7-0F21-4811-BE02-91B14D62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2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6" name="Oval 133">
              <a:extLst>
                <a:ext uri="{FF2B5EF4-FFF2-40B4-BE49-F238E27FC236}">
                  <a16:creationId xmlns:a16="http://schemas.microsoft.com/office/drawing/2014/main" id="{C0B62E91-D98F-4573-ACB1-10479D20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8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7" name="Oval 134">
              <a:extLst>
                <a:ext uri="{FF2B5EF4-FFF2-40B4-BE49-F238E27FC236}">
                  <a16:creationId xmlns:a16="http://schemas.microsoft.com/office/drawing/2014/main" id="{A9F73024-8BB7-47E3-AC19-9AB5EC35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8" name="Oval 135">
              <a:extLst>
                <a:ext uri="{FF2B5EF4-FFF2-40B4-BE49-F238E27FC236}">
                  <a16:creationId xmlns:a16="http://schemas.microsoft.com/office/drawing/2014/main" id="{612CF9DE-2652-4400-B8D2-AE94013A8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5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9" name="Oval 136">
              <a:extLst>
                <a:ext uri="{FF2B5EF4-FFF2-40B4-BE49-F238E27FC236}">
                  <a16:creationId xmlns:a16="http://schemas.microsoft.com/office/drawing/2014/main" id="{9F519E85-4DA2-4E8B-A704-35F65C374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22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0" name="Oval 137">
              <a:extLst>
                <a:ext uri="{FF2B5EF4-FFF2-40B4-BE49-F238E27FC236}">
                  <a16:creationId xmlns:a16="http://schemas.microsoft.com/office/drawing/2014/main" id="{BA829920-CA17-44B1-AC8B-064607A89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11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1" name="Oval 138">
              <a:extLst>
                <a:ext uri="{FF2B5EF4-FFF2-40B4-BE49-F238E27FC236}">
                  <a16:creationId xmlns:a16="http://schemas.microsoft.com/office/drawing/2014/main" id="{8608AE9E-59BB-4D2C-A998-B7E6050A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88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2" name="Oval 139">
              <a:extLst>
                <a:ext uri="{FF2B5EF4-FFF2-40B4-BE49-F238E27FC236}">
                  <a16:creationId xmlns:a16="http://schemas.microsoft.com/office/drawing/2014/main" id="{F6202330-8A5F-48C9-AD37-B391C365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0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33" name="Line 141">
            <a:extLst>
              <a:ext uri="{FF2B5EF4-FFF2-40B4-BE49-F238E27FC236}">
                <a16:creationId xmlns:a16="http://schemas.microsoft.com/office/drawing/2014/main" id="{E35CF66A-974E-4497-AC76-8B6584154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82506" y="1091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34" name="Rectangle 142">
            <a:extLst>
              <a:ext uri="{FF2B5EF4-FFF2-40B4-BE49-F238E27FC236}">
                <a16:creationId xmlns:a16="http://schemas.microsoft.com/office/drawing/2014/main" id="{D60F6F91-7174-49E8-AC03-A7B29E36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931" y="724676"/>
            <a:ext cx="1587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Depleted air</a:t>
            </a:r>
          </a:p>
        </p:txBody>
      </p:sp>
      <p:grpSp>
        <p:nvGrpSpPr>
          <p:cNvPr id="135" name="Group 237">
            <a:extLst>
              <a:ext uri="{FF2B5EF4-FFF2-40B4-BE49-F238E27FC236}">
                <a16:creationId xmlns:a16="http://schemas.microsoft.com/office/drawing/2014/main" id="{175B5357-9C8F-44E0-8C8E-68EA6A83D0E1}"/>
              </a:ext>
            </a:extLst>
          </p:cNvPr>
          <p:cNvGrpSpPr>
            <a:grpSpLocks/>
          </p:cNvGrpSpPr>
          <p:nvPr/>
        </p:nvGrpSpPr>
        <p:grpSpPr bwMode="auto">
          <a:xfrm>
            <a:off x="9293568" y="1756551"/>
            <a:ext cx="833438" cy="1271587"/>
            <a:chOff x="1199" y="989"/>
            <a:chExt cx="525" cy="801"/>
          </a:xfrm>
        </p:grpSpPr>
        <p:sp>
          <p:nvSpPr>
            <p:cNvPr id="136" name="Oval 219">
              <a:extLst>
                <a:ext uri="{FF2B5EF4-FFF2-40B4-BE49-F238E27FC236}">
                  <a16:creationId xmlns:a16="http://schemas.microsoft.com/office/drawing/2014/main" id="{45EF47EC-4C88-462C-9AFD-A091FA6BF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9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7" name="Oval 221">
              <a:extLst>
                <a:ext uri="{FF2B5EF4-FFF2-40B4-BE49-F238E27FC236}">
                  <a16:creationId xmlns:a16="http://schemas.microsoft.com/office/drawing/2014/main" id="{D7C0D058-514D-48B6-BD78-49C4256E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6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8" name="Oval 222">
              <a:extLst>
                <a:ext uri="{FF2B5EF4-FFF2-40B4-BE49-F238E27FC236}">
                  <a16:creationId xmlns:a16="http://schemas.microsoft.com/office/drawing/2014/main" id="{4B9AEDC7-6F69-416C-9980-28A8712A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14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9" name="Oval 223">
              <a:extLst>
                <a:ext uri="{FF2B5EF4-FFF2-40B4-BE49-F238E27FC236}">
                  <a16:creationId xmlns:a16="http://schemas.microsoft.com/office/drawing/2014/main" id="{887BE233-02E7-4962-A8A5-013BC969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21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0" name="Oval 224">
              <a:extLst>
                <a:ext uri="{FF2B5EF4-FFF2-40B4-BE49-F238E27FC236}">
                  <a16:creationId xmlns:a16="http://schemas.microsoft.com/office/drawing/2014/main" id="{F816AEF8-4FC5-45B4-9413-50BEB9DE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13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1" name="Oval 225">
              <a:extLst>
                <a:ext uri="{FF2B5EF4-FFF2-40B4-BE49-F238E27FC236}">
                  <a16:creationId xmlns:a16="http://schemas.microsoft.com/office/drawing/2014/main" id="{A2784AD7-01DE-4C45-A4CF-983667A87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13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2" name="Oval 226">
              <a:extLst>
                <a:ext uri="{FF2B5EF4-FFF2-40B4-BE49-F238E27FC236}">
                  <a16:creationId xmlns:a16="http://schemas.microsoft.com/office/drawing/2014/main" id="{568C943B-6A2E-4C4C-A984-D5193BF2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4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3" name="Oval 227">
              <a:extLst>
                <a:ext uri="{FF2B5EF4-FFF2-40B4-BE49-F238E27FC236}">
                  <a16:creationId xmlns:a16="http://schemas.microsoft.com/office/drawing/2014/main" id="{D590B31E-0AC8-44A9-B35D-ED53B2BF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00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4" name="Oval 228">
              <a:extLst>
                <a:ext uri="{FF2B5EF4-FFF2-40B4-BE49-F238E27FC236}">
                  <a16:creationId xmlns:a16="http://schemas.microsoft.com/office/drawing/2014/main" id="{EE90E851-57E9-484B-8B61-D6CD905F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0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5" name="Oval 229">
              <a:extLst>
                <a:ext uri="{FF2B5EF4-FFF2-40B4-BE49-F238E27FC236}">
                  <a16:creationId xmlns:a16="http://schemas.microsoft.com/office/drawing/2014/main" id="{636904B6-815A-43CE-80F5-A62898F0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15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6" name="Oval 230">
              <a:extLst>
                <a:ext uri="{FF2B5EF4-FFF2-40B4-BE49-F238E27FC236}">
                  <a16:creationId xmlns:a16="http://schemas.microsoft.com/office/drawing/2014/main" id="{2B17DE2E-41B3-43BC-91A9-4E3720BF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123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7" name="Oval 231">
              <a:extLst>
                <a:ext uri="{FF2B5EF4-FFF2-40B4-BE49-F238E27FC236}">
                  <a16:creationId xmlns:a16="http://schemas.microsoft.com/office/drawing/2014/main" id="{FFB73D49-8DD1-4BA7-8F64-0EDDBCCC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30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8" name="Oval 232">
              <a:extLst>
                <a:ext uri="{FF2B5EF4-FFF2-40B4-BE49-F238E27FC236}">
                  <a16:creationId xmlns:a16="http://schemas.microsoft.com/office/drawing/2014/main" id="{20143DC2-E08A-46FB-A471-C7EBD8DF7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139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9" name="Oval 233">
              <a:extLst>
                <a:ext uri="{FF2B5EF4-FFF2-40B4-BE49-F238E27FC236}">
                  <a16:creationId xmlns:a16="http://schemas.microsoft.com/office/drawing/2014/main" id="{CA53C84E-4A02-4344-BCA1-67C85A63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4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0" name="Oval 234">
              <a:extLst>
                <a:ext uri="{FF2B5EF4-FFF2-40B4-BE49-F238E27FC236}">
                  <a16:creationId xmlns:a16="http://schemas.microsoft.com/office/drawing/2014/main" id="{2A64A484-34E1-4325-8581-2658728F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56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1" name="Oval 235">
              <a:extLst>
                <a:ext uri="{FF2B5EF4-FFF2-40B4-BE49-F238E27FC236}">
                  <a16:creationId xmlns:a16="http://schemas.microsoft.com/office/drawing/2014/main" id="{5AB02506-E5E5-4D6B-AFFF-176D5AF5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6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2" name="Oval 236">
              <a:extLst>
                <a:ext uri="{FF2B5EF4-FFF2-40B4-BE49-F238E27FC236}">
                  <a16:creationId xmlns:a16="http://schemas.microsoft.com/office/drawing/2014/main" id="{5B8FCD53-668F-43CF-B78D-9ADE6D28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73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53" name="Line 238">
            <a:extLst>
              <a:ext uri="{FF2B5EF4-FFF2-40B4-BE49-F238E27FC236}">
                <a16:creationId xmlns:a16="http://schemas.microsoft.com/office/drawing/2014/main" id="{B16D2B6B-E8A2-4FE5-B78C-242BAC055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3656" y="1818462"/>
            <a:ext cx="0" cy="302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grpSp>
        <p:nvGrpSpPr>
          <p:cNvPr id="154" name="Group 248">
            <a:extLst>
              <a:ext uri="{FF2B5EF4-FFF2-40B4-BE49-F238E27FC236}">
                <a16:creationId xmlns:a16="http://schemas.microsoft.com/office/drawing/2014/main" id="{6503A2D5-A8DF-4ABC-972E-179C9692DDFE}"/>
              </a:ext>
            </a:extLst>
          </p:cNvPr>
          <p:cNvGrpSpPr>
            <a:grpSpLocks/>
          </p:cNvGrpSpPr>
          <p:nvPr/>
        </p:nvGrpSpPr>
        <p:grpSpPr bwMode="auto">
          <a:xfrm>
            <a:off x="9861893" y="2959876"/>
            <a:ext cx="471488" cy="985837"/>
            <a:chOff x="1557" y="1747"/>
            <a:chExt cx="297" cy="621"/>
          </a:xfrm>
        </p:grpSpPr>
        <p:sp>
          <p:nvSpPr>
            <p:cNvPr id="155" name="Oval 239">
              <a:extLst>
                <a:ext uri="{FF2B5EF4-FFF2-40B4-BE49-F238E27FC236}">
                  <a16:creationId xmlns:a16="http://schemas.microsoft.com/office/drawing/2014/main" id="{0F2B4D12-C86E-4501-A3D4-6B44D1E9A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7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6" name="Oval 240">
              <a:extLst>
                <a:ext uri="{FF2B5EF4-FFF2-40B4-BE49-F238E27FC236}">
                  <a16:creationId xmlns:a16="http://schemas.microsoft.com/office/drawing/2014/main" id="{25B5CDF2-1769-46E8-A23F-543C616B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75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7" name="Oval 241">
              <a:extLst>
                <a:ext uri="{FF2B5EF4-FFF2-40B4-BE49-F238E27FC236}">
                  <a16:creationId xmlns:a16="http://schemas.microsoft.com/office/drawing/2014/main" id="{1230ECB8-B4E8-4734-9FD3-D792E08C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8" name="Oval 242">
              <a:extLst>
                <a:ext uri="{FF2B5EF4-FFF2-40B4-BE49-F238E27FC236}">
                  <a16:creationId xmlns:a16="http://schemas.microsoft.com/office/drawing/2014/main" id="{9B48BCCB-EEE7-4C6B-81AA-1BBD5D81E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9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9" name="Oval 243">
              <a:extLst>
                <a:ext uri="{FF2B5EF4-FFF2-40B4-BE49-F238E27FC236}">
                  <a16:creationId xmlns:a16="http://schemas.microsoft.com/office/drawing/2014/main" id="{5B410987-07E4-4855-89AB-A39E3444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97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0" name="Oval 244">
              <a:extLst>
                <a:ext uri="{FF2B5EF4-FFF2-40B4-BE49-F238E27FC236}">
                  <a16:creationId xmlns:a16="http://schemas.microsoft.com/office/drawing/2014/main" id="{6CA66CB0-E7BD-49E9-B1CA-F8B65DF2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205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1" name="Oval 245">
              <a:extLst>
                <a:ext uri="{FF2B5EF4-FFF2-40B4-BE49-F238E27FC236}">
                  <a16:creationId xmlns:a16="http://schemas.microsoft.com/office/drawing/2014/main" id="{FD2C10F0-9A1D-43CB-8509-32AFA933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16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2" name="Oval 246">
              <a:extLst>
                <a:ext uri="{FF2B5EF4-FFF2-40B4-BE49-F238E27FC236}">
                  <a16:creationId xmlns:a16="http://schemas.microsoft.com/office/drawing/2014/main" id="{4BECE25D-CE6F-44A6-9E57-982B9BA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2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3" name="Oval 247">
              <a:extLst>
                <a:ext uri="{FF2B5EF4-FFF2-40B4-BE49-F238E27FC236}">
                  <a16:creationId xmlns:a16="http://schemas.microsoft.com/office/drawing/2014/main" id="{EE3C3DA8-15F7-4325-B716-929BFC2EE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3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64" name="Line 249">
            <a:extLst>
              <a:ext uri="{FF2B5EF4-FFF2-40B4-BE49-F238E27FC236}">
                <a16:creationId xmlns:a16="http://schemas.microsoft.com/office/drawing/2014/main" id="{41CF1003-1C63-4184-BF2F-653CC59D2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14356" y="4520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5" name="Rectangle 250">
            <a:extLst>
              <a:ext uri="{FF2B5EF4-FFF2-40B4-BE49-F238E27FC236}">
                <a16:creationId xmlns:a16="http://schemas.microsoft.com/office/drawing/2014/main" id="{9DF26C55-6671-4083-B89E-25BF6BE2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407" y="4899800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Fuel</a:t>
            </a:r>
          </a:p>
        </p:txBody>
      </p:sp>
      <p:sp>
        <p:nvSpPr>
          <p:cNvPr id="166" name="Line 252">
            <a:extLst>
              <a:ext uri="{FF2B5EF4-FFF2-40B4-BE49-F238E27FC236}">
                <a16:creationId xmlns:a16="http://schemas.microsoft.com/office/drawing/2014/main" id="{C82135CF-86AC-4F67-AECA-06F5FA20E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2293" y="32488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7" name="Rectangle 253">
            <a:extLst>
              <a:ext uri="{FF2B5EF4-FFF2-40B4-BE49-F238E27FC236}">
                <a16:creationId xmlns:a16="http://schemas.microsoft.com/office/drawing/2014/main" id="{FC0749BC-84E4-4ABE-B94A-17C09149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069" y="2591575"/>
            <a:ext cx="1298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Products</a:t>
            </a:r>
          </a:p>
        </p:txBody>
      </p:sp>
      <p:grpSp>
        <p:nvGrpSpPr>
          <p:cNvPr id="168" name="Group 266">
            <a:extLst>
              <a:ext uri="{FF2B5EF4-FFF2-40B4-BE49-F238E27FC236}">
                <a16:creationId xmlns:a16="http://schemas.microsoft.com/office/drawing/2014/main" id="{BDCC7838-B02A-4E0B-A013-FED77A726B86}"/>
              </a:ext>
            </a:extLst>
          </p:cNvPr>
          <p:cNvGrpSpPr>
            <a:grpSpLocks/>
          </p:cNvGrpSpPr>
          <p:nvPr/>
        </p:nvGrpSpPr>
        <p:grpSpPr bwMode="auto">
          <a:xfrm>
            <a:off x="9136407" y="3885387"/>
            <a:ext cx="1023937" cy="1036638"/>
            <a:chOff x="1100" y="2330"/>
            <a:chExt cx="645" cy="653"/>
          </a:xfrm>
        </p:grpSpPr>
        <p:sp>
          <p:nvSpPr>
            <p:cNvPr id="169" name="Oval 254">
              <a:extLst>
                <a:ext uri="{FF2B5EF4-FFF2-40B4-BE49-F238E27FC236}">
                  <a16:creationId xmlns:a16="http://schemas.microsoft.com/office/drawing/2014/main" id="{0289FD00-9B89-439D-B8C5-A697C0AD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3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0" name="Oval 255">
              <a:extLst>
                <a:ext uri="{FF2B5EF4-FFF2-40B4-BE49-F238E27FC236}">
                  <a16:creationId xmlns:a16="http://schemas.microsoft.com/office/drawing/2014/main" id="{828BC641-C842-4AD8-AC96-B16496A50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38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1" name="Oval 256">
              <a:extLst>
                <a:ext uri="{FF2B5EF4-FFF2-40B4-BE49-F238E27FC236}">
                  <a16:creationId xmlns:a16="http://schemas.microsoft.com/office/drawing/2014/main" id="{B7DAB975-5F3D-4B12-9F38-5578DE98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2" name="Oval 257">
              <a:extLst>
                <a:ext uri="{FF2B5EF4-FFF2-40B4-BE49-F238E27FC236}">
                  <a16:creationId xmlns:a16="http://schemas.microsoft.com/office/drawing/2014/main" id="{25B5C7CF-EF86-4F37-8F4F-8BF4DAF0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3" name="Oval 258">
              <a:extLst>
                <a:ext uri="{FF2B5EF4-FFF2-40B4-BE49-F238E27FC236}">
                  <a16:creationId xmlns:a16="http://schemas.microsoft.com/office/drawing/2014/main" id="{849A125D-C053-4A10-9FED-AC103171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42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4" name="Oval 259">
              <a:extLst>
                <a:ext uri="{FF2B5EF4-FFF2-40B4-BE49-F238E27FC236}">
                  <a16:creationId xmlns:a16="http://schemas.microsoft.com/office/drawing/2014/main" id="{275ABBE5-8D43-47F0-8880-C35DC8F9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5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5" name="Oval 260">
              <a:extLst>
                <a:ext uri="{FF2B5EF4-FFF2-40B4-BE49-F238E27FC236}">
                  <a16:creationId xmlns:a16="http://schemas.microsoft.com/office/drawing/2014/main" id="{6AEBC291-D079-4A2A-AC1A-64B0B445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59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6" name="Oval 261">
              <a:extLst>
                <a:ext uri="{FF2B5EF4-FFF2-40B4-BE49-F238E27FC236}">
                  <a16:creationId xmlns:a16="http://schemas.microsoft.com/office/drawing/2014/main" id="{4DB3130A-137A-46FD-8FA8-38558137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6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7" name="Oval 262">
              <a:extLst>
                <a:ext uri="{FF2B5EF4-FFF2-40B4-BE49-F238E27FC236}">
                  <a16:creationId xmlns:a16="http://schemas.microsoft.com/office/drawing/2014/main" id="{D933FD22-483C-4CD8-A2C5-A904D730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8" name="Oval 263">
              <a:extLst>
                <a:ext uri="{FF2B5EF4-FFF2-40B4-BE49-F238E27FC236}">
                  <a16:creationId xmlns:a16="http://schemas.microsoft.com/office/drawing/2014/main" id="{E5AD8B8B-75FC-4565-9309-1102BA0A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80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9" name="Oval 264">
              <a:extLst>
                <a:ext uri="{FF2B5EF4-FFF2-40B4-BE49-F238E27FC236}">
                  <a16:creationId xmlns:a16="http://schemas.microsoft.com/office/drawing/2014/main" id="{7A89C50C-222E-4167-B34E-E18A461ED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85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80" name="Oval 265">
              <a:extLst>
                <a:ext uri="{FF2B5EF4-FFF2-40B4-BE49-F238E27FC236}">
                  <a16:creationId xmlns:a16="http://schemas.microsoft.com/office/drawing/2014/main" id="{0EE30C8D-E69E-4DCC-B1AA-F74D51106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9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81" name="Rectangle 268">
            <a:extLst>
              <a:ext uri="{FF2B5EF4-FFF2-40B4-BE49-F238E27FC236}">
                <a16:creationId xmlns:a16="http://schemas.microsoft.com/office/drawing/2014/main" id="{B343AAE6-2B2F-424C-9452-13106A60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83" y="5272864"/>
            <a:ext cx="1044575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Air reactor</a:t>
            </a:r>
          </a:p>
        </p:txBody>
      </p:sp>
      <p:sp>
        <p:nvSpPr>
          <p:cNvPr id="182" name="Rectangle 270">
            <a:extLst>
              <a:ext uri="{FF2B5EF4-FFF2-40B4-BE49-F238E27FC236}">
                <a16:creationId xmlns:a16="http://schemas.microsoft.com/office/drawing/2014/main" id="{81E87CB1-DB6C-4F3E-BA68-FCE1D581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50" y="1560892"/>
            <a:ext cx="882650" cy="303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Cyclone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3" name="Rectangle 271">
            <a:extLst>
              <a:ext uri="{FF2B5EF4-FFF2-40B4-BE49-F238E27FC236}">
                <a16:creationId xmlns:a16="http://schemas.microsoft.com/office/drawing/2014/main" id="{46C7BF44-8DDC-40A3-BA31-EEE4B297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144" y="4070332"/>
            <a:ext cx="11176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Fuel</a:t>
            </a:r>
            <a:r>
              <a:rPr lang="sv-SE" altLang="sv-SE" sz="1700" i="1" dirty="0">
                <a:latin typeface="Calibri" panose="020F0502020204030204" pitchFamily="34" charset="0"/>
              </a:rPr>
              <a:t> </a:t>
            </a:r>
            <a:r>
              <a:rPr lang="sv-SE" altLang="sv-SE" sz="1700" i="1" dirty="0" err="1">
                <a:latin typeface="Calibri" panose="020F0502020204030204" pitchFamily="34" charset="0"/>
              </a:rPr>
              <a:t>reactor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4" name="Rectangle 272">
            <a:extLst>
              <a:ext uri="{FF2B5EF4-FFF2-40B4-BE49-F238E27FC236}">
                <a16:creationId xmlns:a16="http://schemas.microsoft.com/office/drawing/2014/main" id="{9A8F40AC-1F99-4CDD-A671-493013E7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056" y="3558363"/>
            <a:ext cx="5842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Seals</a:t>
            </a:r>
          </a:p>
        </p:txBody>
      </p:sp>
      <p:sp>
        <p:nvSpPr>
          <p:cNvPr id="185" name="Line 273">
            <a:extLst>
              <a:ext uri="{FF2B5EF4-FFF2-40B4-BE49-F238E27FC236}">
                <a16:creationId xmlns:a16="http://schemas.microsoft.com/office/drawing/2014/main" id="{87FF117C-CDED-4B4C-B24C-08201E9C3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4881" y="289955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86" name="Line 274">
            <a:extLst>
              <a:ext uri="{FF2B5EF4-FFF2-40B4-BE49-F238E27FC236}">
                <a16:creationId xmlns:a16="http://schemas.microsoft.com/office/drawing/2014/main" id="{FA305CA7-7E59-410B-8D80-58ADAF346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7057" y="3269437"/>
            <a:ext cx="37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87" name="Rectangle 29">
            <a:extLst>
              <a:ext uri="{FF2B5EF4-FFF2-40B4-BE49-F238E27FC236}">
                <a16:creationId xmlns:a16="http://schemas.microsoft.com/office/drawing/2014/main" id="{14E624DD-6F3D-461D-9745-DEBE0566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32" y="1401763"/>
            <a:ext cx="5984650" cy="4873623"/>
          </a:xfrm>
          <a:prstGeom prst="rect">
            <a:avLst/>
          </a:prstGeom>
          <a:noFill/>
        </p:spPr>
        <p:txBody>
          <a:bodyPr vert="horz" lIns="90487" tIns="108000" rIns="10800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5B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B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5B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5B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5B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Sand-like particles of oxygen-carrier material (0.1-0.4 mm) as bed material.</a:t>
            </a:r>
          </a:p>
          <a:p>
            <a:pPr algn="just">
              <a:lnSpc>
                <a:spcPct val="80000"/>
              </a:lnSpc>
              <a:buClr>
                <a:srgbClr val="006C5F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High gas velocity (2-5 m/s) in the air reactor which acts as riser, particles are blown upwards and into a cyclone.</a:t>
            </a:r>
          </a:p>
          <a:p>
            <a:pPr algn="just">
              <a:lnSpc>
                <a:spcPct val="80000"/>
              </a:lnSpc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The particles are transported by gravity to the fuel reactor in which they are reduced by fuel, then continues to the air reactor.</a:t>
            </a:r>
          </a:p>
          <a:p>
            <a:pPr algn="just">
              <a:lnSpc>
                <a:spcPct val="80000"/>
              </a:lnSpc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Gas leakage between the reactors is prevented by fluidized particle seals.</a:t>
            </a:r>
          </a:p>
          <a:p>
            <a:pPr algn="just">
              <a:lnSpc>
                <a:spcPct val="80000"/>
              </a:lnSpc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Typically, near atmospheric pressure and temperature 800-1050</a:t>
            </a:r>
            <a:r>
              <a:rPr lang="en-US" sz="2000" dirty="0">
                <a:solidFill>
                  <a:schemeClr val="tx1"/>
                </a:solidFill>
              </a:rPr>
              <a:t>°</a:t>
            </a: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C.</a:t>
            </a:r>
          </a:p>
          <a:p>
            <a:pPr algn="just">
              <a:lnSpc>
                <a:spcPct val="80000"/>
              </a:lnSpc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altLang="sv-SE" sz="2200" dirty="0">
                <a:solidFill>
                  <a:schemeClr val="tx1"/>
                </a:solidFill>
                <a:latin typeface="Corbel" panose="020B0503020204020204" pitchFamily="34" charset="0"/>
              </a:rPr>
              <a:t>Many variations has been proposed and tested. Still, the basic setup serves its purpose well.</a:t>
            </a:r>
          </a:p>
        </p:txBody>
      </p:sp>
    </p:spTree>
    <p:extLst>
      <p:ext uri="{BB962C8B-B14F-4D97-AF65-F5344CB8AC3E}">
        <p14:creationId xmlns:p14="http://schemas.microsoft.com/office/powerpoint/2010/main" val="13825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4" grpId="0"/>
      <p:bldP spid="165" grpId="0"/>
      <p:bldP spid="167" grpId="0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tel 1">
            <a:extLst>
              <a:ext uri="{FF2B5EF4-FFF2-40B4-BE49-F238E27FC236}">
                <a16:creationId xmlns:a16="http://schemas.microsoft.com/office/drawing/2014/main" id="{7D1A1D9E-8AF4-4C8E-86D6-C89A91D0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Circulating Fluidized Bed boiler (CFB)</a:t>
            </a:r>
          </a:p>
        </p:txBody>
      </p:sp>
      <p:grpSp>
        <p:nvGrpSpPr>
          <p:cNvPr id="46" name="Group 78">
            <a:extLst>
              <a:ext uri="{FF2B5EF4-FFF2-40B4-BE49-F238E27FC236}">
                <a16:creationId xmlns:a16="http://schemas.microsoft.com/office/drawing/2014/main" id="{FA990318-BF90-40FA-A4AB-E14BBF90147B}"/>
              </a:ext>
            </a:extLst>
          </p:cNvPr>
          <p:cNvGrpSpPr>
            <a:grpSpLocks/>
          </p:cNvGrpSpPr>
          <p:nvPr/>
        </p:nvGrpSpPr>
        <p:grpSpPr bwMode="auto">
          <a:xfrm>
            <a:off x="8361706" y="1454926"/>
            <a:ext cx="2520950" cy="4321175"/>
            <a:chOff x="612" y="799"/>
            <a:chExt cx="1588" cy="2722"/>
          </a:xfrm>
        </p:grpSpPr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D0C96665-AABE-4431-BEB8-92DA19DA3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953"/>
              <a:ext cx="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DFB4C3E3-F7EF-4D6F-A2DB-0CBA83E0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799"/>
              <a:ext cx="9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18C94D12-9179-4268-9CE1-72059567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905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9813EF3E-3AE3-4B82-A122-7211A5BCE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905"/>
              <a:ext cx="0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A755A978-04EE-437A-B2C0-7501765B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799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6343BAD5-332B-4B10-A4E5-3059F7B02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1033"/>
              <a:ext cx="227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E35CD1D3-7EAB-4FDE-93A8-92B30842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" y="1033"/>
              <a:ext cx="232" cy="5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6F856527-F2C6-4218-A3D1-E64756251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1576"/>
              <a:ext cx="1" cy="4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0B0DEB35-E366-41FD-8ACB-CE175C479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57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5C708FFB-4D5A-4618-ABED-0CAF76203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3" y="204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523363E0-CA1B-4428-AF56-B941CF354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70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45BC62C5-A791-4169-826F-3DD3BE09D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1820"/>
              <a:ext cx="3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8BA42229-F429-48A4-A55D-6D73E813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0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28E1AE8B-CD5D-4B5A-8F04-F713DC53D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581966C1-D09A-49F4-829B-D24184E88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2" y="238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4" name="Line 42">
              <a:extLst>
                <a:ext uri="{FF2B5EF4-FFF2-40B4-BE49-F238E27FC236}">
                  <a16:creationId xmlns:a16="http://schemas.microsoft.com/office/drawing/2014/main" id="{94FC8804-27AF-4B39-9750-2896D4881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272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5" name="Line 44">
              <a:extLst>
                <a:ext uri="{FF2B5EF4-FFF2-40B4-BE49-F238E27FC236}">
                  <a16:creationId xmlns:a16="http://schemas.microsoft.com/office/drawing/2014/main" id="{5F66206C-7EF3-4679-811E-55A4CC6E4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6" name="Line 47">
              <a:extLst>
                <a:ext uri="{FF2B5EF4-FFF2-40B4-BE49-F238E27FC236}">
                  <a16:creationId xmlns:a16="http://schemas.microsoft.com/office/drawing/2014/main" id="{A1EC5F61-531A-4E91-BD81-F160C4B59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727"/>
              <a:ext cx="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7" name="Line 51">
              <a:extLst>
                <a:ext uri="{FF2B5EF4-FFF2-40B4-BE49-F238E27FC236}">
                  <a16:creationId xmlns:a16="http://schemas.microsoft.com/office/drawing/2014/main" id="{90C8A14E-BF45-4FE3-A680-5BD373ED3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6" y="2500"/>
              <a:ext cx="1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8" name="Line 52">
              <a:extLst>
                <a:ext uri="{FF2B5EF4-FFF2-40B4-BE49-F238E27FC236}">
                  <a16:creationId xmlns:a16="http://schemas.microsoft.com/office/drawing/2014/main" id="{1E53DF95-53E6-4324-B1D8-E0FAC4589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52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9" name="Line 53">
              <a:extLst>
                <a:ext uri="{FF2B5EF4-FFF2-40B4-BE49-F238E27FC236}">
                  <a16:creationId xmlns:a16="http://schemas.microsoft.com/office/drawing/2014/main" id="{4740BCB5-2BED-4C24-B4A9-EAB8684EA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34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0" name="Line 54">
              <a:extLst>
                <a:ext uri="{FF2B5EF4-FFF2-40B4-BE49-F238E27FC236}">
                  <a16:creationId xmlns:a16="http://schemas.microsoft.com/office/drawing/2014/main" id="{11450284-4CE7-44C4-AC70-49202F4DF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22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B810A244-E4B1-45E4-8133-41AE0AC00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067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2" name="Line 57">
              <a:extLst>
                <a:ext uri="{FF2B5EF4-FFF2-40B4-BE49-F238E27FC236}">
                  <a16:creationId xmlns:a16="http://schemas.microsoft.com/office/drawing/2014/main" id="{77838D7C-B78D-4E2E-AE9A-43A76317A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3" name="Line 58">
              <a:extLst>
                <a:ext uri="{FF2B5EF4-FFF2-40B4-BE49-F238E27FC236}">
                  <a16:creationId xmlns:a16="http://schemas.microsoft.com/office/drawing/2014/main" id="{1E4283B6-1FBE-4351-B663-97E6590B8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3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4DCB94C8-DD32-4222-B0D5-82D631051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1018"/>
              <a:ext cx="0" cy="18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5" name="Line 60">
              <a:extLst>
                <a:ext uri="{FF2B5EF4-FFF2-40B4-BE49-F238E27FC236}">
                  <a16:creationId xmlns:a16="http://schemas.microsoft.com/office/drawing/2014/main" id="{9C1A14B6-0AB9-4D89-BFC9-D4EB94BA0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913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DE7E0F9D-126C-41E0-85EF-DAC37CFA7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799"/>
              <a:ext cx="114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7" name="Line 62">
              <a:extLst>
                <a:ext uri="{FF2B5EF4-FFF2-40B4-BE49-F238E27FC236}">
                  <a16:creationId xmlns:a16="http://schemas.microsoft.com/office/drawing/2014/main" id="{EE365A82-9FC1-4EF1-BCA6-0BD7305A5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905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8" name="Line 63">
              <a:extLst>
                <a:ext uri="{FF2B5EF4-FFF2-40B4-BE49-F238E27FC236}">
                  <a16:creationId xmlns:a16="http://schemas.microsoft.com/office/drawing/2014/main" id="{44B0209F-B2E0-45FC-8C44-BE9F11632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500"/>
              <a:ext cx="2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9" name="Line 64">
              <a:extLst>
                <a:ext uri="{FF2B5EF4-FFF2-40B4-BE49-F238E27FC236}">
                  <a16:creationId xmlns:a16="http://schemas.microsoft.com/office/drawing/2014/main" id="{AA2838AE-AF9B-427F-8297-C05DB0920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8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0" name="Line 65">
              <a:extLst>
                <a:ext uri="{FF2B5EF4-FFF2-40B4-BE49-F238E27FC236}">
                  <a16:creationId xmlns:a16="http://schemas.microsoft.com/office/drawing/2014/main" id="{D4B0126E-C4B9-453E-A8CC-49A88C03F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270"/>
              <a:ext cx="113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39A59AA6-78D3-4FCE-B183-4182F9BA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2047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2" name="Line 67">
              <a:extLst>
                <a:ext uri="{FF2B5EF4-FFF2-40B4-BE49-F238E27FC236}">
                  <a16:creationId xmlns:a16="http://schemas.microsoft.com/office/drawing/2014/main" id="{21794564-30D9-489B-B8DC-3A116D719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04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0F6CA1FE-7E43-49E0-B53E-97A40981B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160"/>
              <a:ext cx="1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4" name="Line 69">
              <a:extLst>
                <a:ext uri="{FF2B5EF4-FFF2-40B4-BE49-F238E27FC236}">
                  <a16:creationId xmlns:a16="http://schemas.microsoft.com/office/drawing/2014/main" id="{23DD7B2D-D19E-4EC9-9CE2-9CD9133CD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2160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5B6DE583-4A4D-42DF-A845-1188EE11E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386"/>
              <a:ext cx="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69D1635-D0C4-4D83-BC6C-4A611827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163"/>
              <a:ext cx="0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63BF82D1-0E34-4204-9ED6-928748C98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731"/>
              <a:ext cx="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</p:grpSp>
      <p:grpSp>
        <p:nvGrpSpPr>
          <p:cNvPr id="88" name="Group 79">
            <a:extLst>
              <a:ext uri="{FF2B5EF4-FFF2-40B4-BE49-F238E27FC236}">
                <a16:creationId xmlns:a16="http://schemas.microsoft.com/office/drawing/2014/main" id="{B165D12D-E9BE-4C0B-AE18-0658FE91D827}"/>
              </a:ext>
            </a:extLst>
          </p:cNvPr>
          <p:cNvGrpSpPr>
            <a:grpSpLocks/>
          </p:cNvGrpSpPr>
          <p:nvPr/>
        </p:nvGrpSpPr>
        <p:grpSpPr bwMode="auto">
          <a:xfrm>
            <a:off x="8361707" y="3083700"/>
            <a:ext cx="2530475" cy="2692400"/>
            <a:chOff x="612" y="1825"/>
            <a:chExt cx="1594" cy="1696"/>
          </a:xfrm>
        </p:grpSpPr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BEDFC733-38FF-47D4-9BE5-C1566FFE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067"/>
              <a:ext cx="453" cy="454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1539EF4A-F7D3-4210-90BA-F14F51A78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393"/>
              <a:ext cx="453" cy="338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AAA1583F-6B73-42E8-A897-11F0388E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25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2" name="Rectangle 77">
              <a:extLst>
                <a:ext uri="{FF2B5EF4-FFF2-40B4-BE49-F238E27FC236}">
                  <a16:creationId xmlns:a16="http://schemas.microsoft.com/office/drawing/2014/main" id="{A47B14EF-2B01-4151-B3A6-9AB08D4E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2500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93" name="Line 80">
            <a:extLst>
              <a:ext uri="{FF2B5EF4-FFF2-40B4-BE49-F238E27FC236}">
                <a16:creationId xmlns:a16="http://schemas.microsoft.com/office/drawing/2014/main" id="{5D0D672F-27E9-4518-A7B9-0E41302E1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2068" y="57761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1E7350C3-EB35-4A0F-AED3-7127BDAB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119" y="6136463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Air</a:t>
            </a: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942E0917-AABE-47F5-BC4F-98AB67B04DA1}"/>
              </a:ext>
            </a:extLst>
          </p:cNvPr>
          <p:cNvGrpSpPr>
            <a:grpSpLocks/>
          </p:cNvGrpSpPr>
          <p:nvPr/>
        </p:nvGrpSpPr>
        <p:grpSpPr bwMode="auto">
          <a:xfrm>
            <a:off x="8498232" y="1504137"/>
            <a:ext cx="706437" cy="3498850"/>
            <a:chOff x="698" y="830"/>
            <a:chExt cx="445" cy="2204"/>
          </a:xfrm>
        </p:grpSpPr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B4F25B49-9DC2-4786-8416-D0DC6F41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97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7" name="Oval 104">
              <a:extLst>
                <a:ext uri="{FF2B5EF4-FFF2-40B4-BE49-F238E27FC236}">
                  <a16:creationId xmlns:a16="http://schemas.microsoft.com/office/drawing/2014/main" id="{15D5F82F-D307-4597-9FC6-262C30DF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92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8" name="Oval 105">
              <a:extLst>
                <a:ext uri="{FF2B5EF4-FFF2-40B4-BE49-F238E27FC236}">
                  <a16:creationId xmlns:a16="http://schemas.microsoft.com/office/drawing/2014/main" id="{2EC5BCBE-908E-45E6-87BC-6ED61D8FD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8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9" name="Oval 106">
              <a:extLst>
                <a:ext uri="{FF2B5EF4-FFF2-40B4-BE49-F238E27FC236}">
                  <a16:creationId xmlns:a16="http://schemas.microsoft.com/office/drawing/2014/main" id="{4874150F-7B0E-4672-A59C-233E91BA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8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0" name="Oval 107">
              <a:extLst>
                <a:ext uri="{FF2B5EF4-FFF2-40B4-BE49-F238E27FC236}">
                  <a16:creationId xmlns:a16="http://schemas.microsoft.com/office/drawing/2014/main" id="{56D2C473-ACBD-4016-9B80-96AD9F16A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6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1" name="Oval 108">
              <a:extLst>
                <a:ext uri="{FF2B5EF4-FFF2-40B4-BE49-F238E27FC236}">
                  <a16:creationId xmlns:a16="http://schemas.microsoft.com/office/drawing/2014/main" id="{A4C2BD20-016D-4A60-9437-3F1F3D29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256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2" name="Oval 109">
              <a:extLst>
                <a:ext uri="{FF2B5EF4-FFF2-40B4-BE49-F238E27FC236}">
                  <a16:creationId xmlns:a16="http://schemas.microsoft.com/office/drawing/2014/main" id="{E3A8AD9C-706C-4369-8D78-3DA9B939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24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3" name="Oval 110">
              <a:extLst>
                <a:ext uri="{FF2B5EF4-FFF2-40B4-BE49-F238E27FC236}">
                  <a16:creationId xmlns:a16="http://schemas.microsoft.com/office/drawing/2014/main" id="{19232DEF-3C7E-4F29-A77B-E025DB0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47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4" name="Oval 111">
              <a:extLst>
                <a:ext uri="{FF2B5EF4-FFF2-40B4-BE49-F238E27FC236}">
                  <a16:creationId xmlns:a16="http://schemas.microsoft.com/office/drawing/2014/main" id="{79221034-6CB7-4805-A3D1-D59A0FF79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32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5" name="Oval 112">
              <a:extLst>
                <a:ext uri="{FF2B5EF4-FFF2-40B4-BE49-F238E27FC236}">
                  <a16:creationId xmlns:a16="http://schemas.microsoft.com/office/drawing/2014/main" id="{575A78AF-C073-41D7-860F-771CABBAB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217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6" name="Oval 113">
              <a:extLst>
                <a:ext uri="{FF2B5EF4-FFF2-40B4-BE49-F238E27FC236}">
                  <a16:creationId xmlns:a16="http://schemas.microsoft.com/office/drawing/2014/main" id="{0285CBAF-8351-4081-A535-13643325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0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7" name="Oval 114">
              <a:extLst>
                <a:ext uri="{FF2B5EF4-FFF2-40B4-BE49-F238E27FC236}">
                  <a16:creationId xmlns:a16="http://schemas.microsoft.com/office/drawing/2014/main" id="{B8724FA1-051F-4868-B6DE-C40A10D7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0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8" name="Oval 115">
              <a:extLst>
                <a:ext uri="{FF2B5EF4-FFF2-40B4-BE49-F238E27FC236}">
                  <a16:creationId xmlns:a16="http://schemas.microsoft.com/office/drawing/2014/main" id="{17E2E8F1-5F22-468F-9F68-FCD4D2BED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8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9" name="Oval 116">
              <a:extLst>
                <a:ext uri="{FF2B5EF4-FFF2-40B4-BE49-F238E27FC236}">
                  <a16:creationId xmlns:a16="http://schemas.microsoft.com/office/drawing/2014/main" id="{8EA38517-4E59-4035-8AC3-E54328AC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91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0" name="Oval 117">
              <a:extLst>
                <a:ext uri="{FF2B5EF4-FFF2-40B4-BE49-F238E27FC236}">
                  <a16:creationId xmlns:a16="http://schemas.microsoft.com/office/drawing/2014/main" id="{ECF59B7B-081A-4983-AB27-CFEEFB64E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1" name="Oval 118">
              <a:extLst>
                <a:ext uri="{FF2B5EF4-FFF2-40B4-BE49-F238E27FC236}">
                  <a16:creationId xmlns:a16="http://schemas.microsoft.com/office/drawing/2014/main" id="{44FA7CBB-B49E-4D6E-842A-B5985BF42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3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2" name="Oval 119">
              <a:extLst>
                <a:ext uri="{FF2B5EF4-FFF2-40B4-BE49-F238E27FC236}">
                  <a16:creationId xmlns:a16="http://schemas.microsoft.com/office/drawing/2014/main" id="{720D84C7-3A21-4D1F-BFC7-86D1539B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156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3" name="Oval 120">
              <a:extLst>
                <a:ext uri="{FF2B5EF4-FFF2-40B4-BE49-F238E27FC236}">
                  <a16:creationId xmlns:a16="http://schemas.microsoft.com/office/drawing/2014/main" id="{6863937E-EB89-465E-B2C2-DB5C418E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15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0E371B2A-5E0B-42F0-A8CA-E2610B47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3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190793C2-23D6-474B-B0C1-1876DC94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39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6" name="Oval 123">
              <a:extLst>
                <a:ext uri="{FF2B5EF4-FFF2-40B4-BE49-F238E27FC236}">
                  <a16:creationId xmlns:a16="http://schemas.microsoft.com/office/drawing/2014/main" id="{2D78867D-3B79-4F0B-9B6F-B36A65AA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2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7" name="Oval 124">
              <a:extLst>
                <a:ext uri="{FF2B5EF4-FFF2-40B4-BE49-F238E27FC236}">
                  <a16:creationId xmlns:a16="http://schemas.microsoft.com/office/drawing/2014/main" id="{03A3BF41-F321-4AB1-861B-AB251F17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1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8" name="Oval 125">
              <a:extLst>
                <a:ext uri="{FF2B5EF4-FFF2-40B4-BE49-F238E27FC236}">
                  <a16:creationId xmlns:a16="http://schemas.microsoft.com/office/drawing/2014/main" id="{734BF83B-0B49-4F05-8A68-B91AA4EC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10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9" name="Oval 126">
              <a:extLst>
                <a:ext uri="{FF2B5EF4-FFF2-40B4-BE49-F238E27FC236}">
                  <a16:creationId xmlns:a16="http://schemas.microsoft.com/office/drawing/2014/main" id="{6C23AB58-2EC8-4338-97B3-2E3EFC93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95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0" name="Oval 127">
              <a:extLst>
                <a:ext uri="{FF2B5EF4-FFF2-40B4-BE49-F238E27FC236}">
                  <a16:creationId xmlns:a16="http://schemas.microsoft.com/office/drawing/2014/main" id="{D45A261A-E948-4656-A826-519EC173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83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1" name="Oval 128">
              <a:extLst>
                <a:ext uri="{FF2B5EF4-FFF2-40B4-BE49-F238E27FC236}">
                  <a16:creationId xmlns:a16="http://schemas.microsoft.com/office/drawing/2014/main" id="{FBCBFAE8-89EC-453D-BF23-7C618890E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2" name="Oval 129">
              <a:extLst>
                <a:ext uri="{FF2B5EF4-FFF2-40B4-BE49-F238E27FC236}">
                  <a16:creationId xmlns:a16="http://schemas.microsoft.com/office/drawing/2014/main" id="{76F56E69-561A-45C7-A85A-E7132545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282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3" name="Oval 130">
              <a:extLst>
                <a:ext uri="{FF2B5EF4-FFF2-40B4-BE49-F238E27FC236}">
                  <a16:creationId xmlns:a16="http://schemas.microsoft.com/office/drawing/2014/main" id="{B12EC117-FF43-4F72-A9BA-1F874AE0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7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4" name="Oval 131">
              <a:extLst>
                <a:ext uri="{FF2B5EF4-FFF2-40B4-BE49-F238E27FC236}">
                  <a16:creationId xmlns:a16="http://schemas.microsoft.com/office/drawing/2014/main" id="{A5DACEFC-896B-44AA-9748-02CA2843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259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5" name="Oval 132">
              <a:extLst>
                <a:ext uri="{FF2B5EF4-FFF2-40B4-BE49-F238E27FC236}">
                  <a16:creationId xmlns:a16="http://schemas.microsoft.com/office/drawing/2014/main" id="{BBD34CE7-0F21-4811-BE02-91B14D62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2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6" name="Oval 133">
              <a:extLst>
                <a:ext uri="{FF2B5EF4-FFF2-40B4-BE49-F238E27FC236}">
                  <a16:creationId xmlns:a16="http://schemas.microsoft.com/office/drawing/2014/main" id="{C0B62E91-D98F-4573-ACB1-10479D20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8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7" name="Oval 134">
              <a:extLst>
                <a:ext uri="{FF2B5EF4-FFF2-40B4-BE49-F238E27FC236}">
                  <a16:creationId xmlns:a16="http://schemas.microsoft.com/office/drawing/2014/main" id="{A9F73024-8BB7-47E3-AC19-9AB5EC35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8" name="Oval 135">
              <a:extLst>
                <a:ext uri="{FF2B5EF4-FFF2-40B4-BE49-F238E27FC236}">
                  <a16:creationId xmlns:a16="http://schemas.microsoft.com/office/drawing/2014/main" id="{612CF9DE-2652-4400-B8D2-AE94013A8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5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9" name="Oval 136">
              <a:extLst>
                <a:ext uri="{FF2B5EF4-FFF2-40B4-BE49-F238E27FC236}">
                  <a16:creationId xmlns:a16="http://schemas.microsoft.com/office/drawing/2014/main" id="{9F519E85-4DA2-4E8B-A704-35F65C374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22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0" name="Oval 137">
              <a:extLst>
                <a:ext uri="{FF2B5EF4-FFF2-40B4-BE49-F238E27FC236}">
                  <a16:creationId xmlns:a16="http://schemas.microsoft.com/office/drawing/2014/main" id="{BA829920-CA17-44B1-AC8B-064607A89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11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1" name="Oval 138">
              <a:extLst>
                <a:ext uri="{FF2B5EF4-FFF2-40B4-BE49-F238E27FC236}">
                  <a16:creationId xmlns:a16="http://schemas.microsoft.com/office/drawing/2014/main" id="{8608AE9E-59BB-4D2C-A998-B7E6050A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88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2" name="Oval 139">
              <a:extLst>
                <a:ext uri="{FF2B5EF4-FFF2-40B4-BE49-F238E27FC236}">
                  <a16:creationId xmlns:a16="http://schemas.microsoft.com/office/drawing/2014/main" id="{F6202330-8A5F-48C9-AD37-B391C365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0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33" name="Line 141">
            <a:extLst>
              <a:ext uri="{FF2B5EF4-FFF2-40B4-BE49-F238E27FC236}">
                <a16:creationId xmlns:a16="http://schemas.microsoft.com/office/drawing/2014/main" id="{E35CF66A-974E-4497-AC76-8B6584154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82506" y="1091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grpSp>
        <p:nvGrpSpPr>
          <p:cNvPr id="135" name="Group 237">
            <a:extLst>
              <a:ext uri="{FF2B5EF4-FFF2-40B4-BE49-F238E27FC236}">
                <a16:creationId xmlns:a16="http://schemas.microsoft.com/office/drawing/2014/main" id="{175B5357-9C8F-44E0-8C8E-68EA6A83D0E1}"/>
              </a:ext>
            </a:extLst>
          </p:cNvPr>
          <p:cNvGrpSpPr>
            <a:grpSpLocks/>
          </p:cNvGrpSpPr>
          <p:nvPr/>
        </p:nvGrpSpPr>
        <p:grpSpPr bwMode="auto">
          <a:xfrm>
            <a:off x="9293568" y="1756551"/>
            <a:ext cx="833438" cy="1271587"/>
            <a:chOff x="1199" y="989"/>
            <a:chExt cx="525" cy="801"/>
          </a:xfrm>
        </p:grpSpPr>
        <p:sp>
          <p:nvSpPr>
            <p:cNvPr id="136" name="Oval 219">
              <a:extLst>
                <a:ext uri="{FF2B5EF4-FFF2-40B4-BE49-F238E27FC236}">
                  <a16:creationId xmlns:a16="http://schemas.microsoft.com/office/drawing/2014/main" id="{45EF47EC-4C88-462C-9AFD-A091FA6BF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9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7" name="Oval 221">
              <a:extLst>
                <a:ext uri="{FF2B5EF4-FFF2-40B4-BE49-F238E27FC236}">
                  <a16:creationId xmlns:a16="http://schemas.microsoft.com/office/drawing/2014/main" id="{D7C0D058-514D-48B6-BD78-49C4256E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6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8" name="Oval 222">
              <a:extLst>
                <a:ext uri="{FF2B5EF4-FFF2-40B4-BE49-F238E27FC236}">
                  <a16:creationId xmlns:a16="http://schemas.microsoft.com/office/drawing/2014/main" id="{4B9AEDC7-6F69-416C-9980-28A8712A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14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9" name="Oval 223">
              <a:extLst>
                <a:ext uri="{FF2B5EF4-FFF2-40B4-BE49-F238E27FC236}">
                  <a16:creationId xmlns:a16="http://schemas.microsoft.com/office/drawing/2014/main" id="{887BE233-02E7-4962-A8A5-013BC969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21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0" name="Oval 224">
              <a:extLst>
                <a:ext uri="{FF2B5EF4-FFF2-40B4-BE49-F238E27FC236}">
                  <a16:creationId xmlns:a16="http://schemas.microsoft.com/office/drawing/2014/main" id="{F816AEF8-4FC5-45B4-9413-50BEB9DE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13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1" name="Oval 225">
              <a:extLst>
                <a:ext uri="{FF2B5EF4-FFF2-40B4-BE49-F238E27FC236}">
                  <a16:creationId xmlns:a16="http://schemas.microsoft.com/office/drawing/2014/main" id="{A2784AD7-01DE-4C45-A4CF-983667A87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13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2" name="Oval 226">
              <a:extLst>
                <a:ext uri="{FF2B5EF4-FFF2-40B4-BE49-F238E27FC236}">
                  <a16:creationId xmlns:a16="http://schemas.microsoft.com/office/drawing/2014/main" id="{568C943B-6A2E-4C4C-A984-D5193BF2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4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3" name="Oval 227">
              <a:extLst>
                <a:ext uri="{FF2B5EF4-FFF2-40B4-BE49-F238E27FC236}">
                  <a16:creationId xmlns:a16="http://schemas.microsoft.com/office/drawing/2014/main" id="{D590B31E-0AC8-44A9-B35D-ED53B2BF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00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4" name="Oval 228">
              <a:extLst>
                <a:ext uri="{FF2B5EF4-FFF2-40B4-BE49-F238E27FC236}">
                  <a16:creationId xmlns:a16="http://schemas.microsoft.com/office/drawing/2014/main" id="{EE90E851-57E9-484B-8B61-D6CD905F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0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5" name="Oval 229">
              <a:extLst>
                <a:ext uri="{FF2B5EF4-FFF2-40B4-BE49-F238E27FC236}">
                  <a16:creationId xmlns:a16="http://schemas.microsoft.com/office/drawing/2014/main" id="{636904B6-815A-43CE-80F5-A62898F0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15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6" name="Oval 230">
              <a:extLst>
                <a:ext uri="{FF2B5EF4-FFF2-40B4-BE49-F238E27FC236}">
                  <a16:creationId xmlns:a16="http://schemas.microsoft.com/office/drawing/2014/main" id="{2B17DE2E-41B3-43BC-91A9-4E3720BF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123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7" name="Oval 231">
              <a:extLst>
                <a:ext uri="{FF2B5EF4-FFF2-40B4-BE49-F238E27FC236}">
                  <a16:creationId xmlns:a16="http://schemas.microsoft.com/office/drawing/2014/main" id="{FFB73D49-8DD1-4BA7-8F64-0EDDBCCC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30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8" name="Oval 232">
              <a:extLst>
                <a:ext uri="{FF2B5EF4-FFF2-40B4-BE49-F238E27FC236}">
                  <a16:creationId xmlns:a16="http://schemas.microsoft.com/office/drawing/2014/main" id="{20143DC2-E08A-46FB-A471-C7EBD8DF7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139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9" name="Oval 233">
              <a:extLst>
                <a:ext uri="{FF2B5EF4-FFF2-40B4-BE49-F238E27FC236}">
                  <a16:creationId xmlns:a16="http://schemas.microsoft.com/office/drawing/2014/main" id="{CA53C84E-4A02-4344-BCA1-67C85A63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4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0" name="Oval 234">
              <a:extLst>
                <a:ext uri="{FF2B5EF4-FFF2-40B4-BE49-F238E27FC236}">
                  <a16:creationId xmlns:a16="http://schemas.microsoft.com/office/drawing/2014/main" id="{2A64A484-34E1-4325-8581-2658728F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56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1" name="Oval 235">
              <a:extLst>
                <a:ext uri="{FF2B5EF4-FFF2-40B4-BE49-F238E27FC236}">
                  <a16:creationId xmlns:a16="http://schemas.microsoft.com/office/drawing/2014/main" id="{5AB02506-E5E5-4D6B-AFFF-176D5AF5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6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2" name="Oval 236">
              <a:extLst>
                <a:ext uri="{FF2B5EF4-FFF2-40B4-BE49-F238E27FC236}">
                  <a16:creationId xmlns:a16="http://schemas.microsoft.com/office/drawing/2014/main" id="{5B8FCD53-668F-43CF-B78D-9ADE6D28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73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53" name="Line 238">
            <a:extLst>
              <a:ext uri="{FF2B5EF4-FFF2-40B4-BE49-F238E27FC236}">
                <a16:creationId xmlns:a16="http://schemas.microsoft.com/office/drawing/2014/main" id="{B16D2B6B-E8A2-4FE5-B78C-242BAC055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3656" y="1818462"/>
            <a:ext cx="0" cy="302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grpSp>
        <p:nvGrpSpPr>
          <p:cNvPr id="154" name="Group 248">
            <a:extLst>
              <a:ext uri="{FF2B5EF4-FFF2-40B4-BE49-F238E27FC236}">
                <a16:creationId xmlns:a16="http://schemas.microsoft.com/office/drawing/2014/main" id="{6503A2D5-A8DF-4ABC-972E-179C9692DDFE}"/>
              </a:ext>
            </a:extLst>
          </p:cNvPr>
          <p:cNvGrpSpPr>
            <a:grpSpLocks/>
          </p:cNvGrpSpPr>
          <p:nvPr/>
        </p:nvGrpSpPr>
        <p:grpSpPr bwMode="auto">
          <a:xfrm>
            <a:off x="9861893" y="2959876"/>
            <a:ext cx="471488" cy="985837"/>
            <a:chOff x="1557" y="1747"/>
            <a:chExt cx="297" cy="621"/>
          </a:xfrm>
        </p:grpSpPr>
        <p:sp>
          <p:nvSpPr>
            <p:cNvPr id="155" name="Oval 239">
              <a:extLst>
                <a:ext uri="{FF2B5EF4-FFF2-40B4-BE49-F238E27FC236}">
                  <a16:creationId xmlns:a16="http://schemas.microsoft.com/office/drawing/2014/main" id="{0F2B4D12-C86E-4501-A3D4-6B44D1E9A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7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6" name="Oval 240">
              <a:extLst>
                <a:ext uri="{FF2B5EF4-FFF2-40B4-BE49-F238E27FC236}">
                  <a16:creationId xmlns:a16="http://schemas.microsoft.com/office/drawing/2014/main" id="{25B5CDF2-1769-46E8-A23F-543C616B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75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7" name="Oval 241">
              <a:extLst>
                <a:ext uri="{FF2B5EF4-FFF2-40B4-BE49-F238E27FC236}">
                  <a16:creationId xmlns:a16="http://schemas.microsoft.com/office/drawing/2014/main" id="{1230ECB8-B4E8-4734-9FD3-D792E08C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8" name="Oval 242">
              <a:extLst>
                <a:ext uri="{FF2B5EF4-FFF2-40B4-BE49-F238E27FC236}">
                  <a16:creationId xmlns:a16="http://schemas.microsoft.com/office/drawing/2014/main" id="{9B48BCCB-EEE7-4C6B-81AA-1BBD5D81E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9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9" name="Oval 243">
              <a:extLst>
                <a:ext uri="{FF2B5EF4-FFF2-40B4-BE49-F238E27FC236}">
                  <a16:creationId xmlns:a16="http://schemas.microsoft.com/office/drawing/2014/main" id="{5B410987-07E4-4855-89AB-A39E3444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97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0" name="Oval 244">
              <a:extLst>
                <a:ext uri="{FF2B5EF4-FFF2-40B4-BE49-F238E27FC236}">
                  <a16:creationId xmlns:a16="http://schemas.microsoft.com/office/drawing/2014/main" id="{6CA66CB0-E7BD-49E9-B1CA-F8B65DF2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205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1" name="Oval 245">
              <a:extLst>
                <a:ext uri="{FF2B5EF4-FFF2-40B4-BE49-F238E27FC236}">
                  <a16:creationId xmlns:a16="http://schemas.microsoft.com/office/drawing/2014/main" id="{FD2C10F0-9A1D-43CB-8509-32AFA933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16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2" name="Oval 246">
              <a:extLst>
                <a:ext uri="{FF2B5EF4-FFF2-40B4-BE49-F238E27FC236}">
                  <a16:creationId xmlns:a16="http://schemas.microsoft.com/office/drawing/2014/main" id="{4BECE25D-CE6F-44A6-9E57-982B9BA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2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3" name="Oval 247">
              <a:extLst>
                <a:ext uri="{FF2B5EF4-FFF2-40B4-BE49-F238E27FC236}">
                  <a16:creationId xmlns:a16="http://schemas.microsoft.com/office/drawing/2014/main" id="{EE3C3DA8-15F7-4325-B716-929BFC2EE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3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64" name="Line 249">
            <a:extLst>
              <a:ext uri="{FF2B5EF4-FFF2-40B4-BE49-F238E27FC236}">
                <a16:creationId xmlns:a16="http://schemas.microsoft.com/office/drawing/2014/main" id="{41CF1003-1C63-4184-BF2F-653CC59D2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14356" y="4520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5" name="Rectangle 250">
            <a:extLst>
              <a:ext uri="{FF2B5EF4-FFF2-40B4-BE49-F238E27FC236}">
                <a16:creationId xmlns:a16="http://schemas.microsoft.com/office/drawing/2014/main" id="{9DF26C55-6671-4083-B89E-25BF6BE2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407" y="4899800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Fuel</a:t>
            </a:r>
          </a:p>
        </p:txBody>
      </p:sp>
      <p:sp>
        <p:nvSpPr>
          <p:cNvPr id="166" name="Line 252">
            <a:extLst>
              <a:ext uri="{FF2B5EF4-FFF2-40B4-BE49-F238E27FC236}">
                <a16:creationId xmlns:a16="http://schemas.microsoft.com/office/drawing/2014/main" id="{C82135CF-86AC-4F67-AECA-06F5FA20E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2293" y="32488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7" name="Rectangle 253">
            <a:extLst>
              <a:ext uri="{FF2B5EF4-FFF2-40B4-BE49-F238E27FC236}">
                <a16:creationId xmlns:a16="http://schemas.microsoft.com/office/drawing/2014/main" id="{FC0749BC-84E4-4ABE-B94A-17C09149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069" y="2591575"/>
            <a:ext cx="1298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Products</a:t>
            </a:r>
          </a:p>
        </p:txBody>
      </p:sp>
      <p:grpSp>
        <p:nvGrpSpPr>
          <p:cNvPr id="168" name="Group 266">
            <a:extLst>
              <a:ext uri="{FF2B5EF4-FFF2-40B4-BE49-F238E27FC236}">
                <a16:creationId xmlns:a16="http://schemas.microsoft.com/office/drawing/2014/main" id="{BDCC7838-B02A-4E0B-A013-FED77A726B86}"/>
              </a:ext>
            </a:extLst>
          </p:cNvPr>
          <p:cNvGrpSpPr>
            <a:grpSpLocks/>
          </p:cNvGrpSpPr>
          <p:nvPr/>
        </p:nvGrpSpPr>
        <p:grpSpPr bwMode="auto">
          <a:xfrm>
            <a:off x="9136407" y="3885387"/>
            <a:ext cx="1023937" cy="1036638"/>
            <a:chOff x="1100" y="2330"/>
            <a:chExt cx="645" cy="653"/>
          </a:xfrm>
        </p:grpSpPr>
        <p:sp>
          <p:nvSpPr>
            <p:cNvPr id="169" name="Oval 254">
              <a:extLst>
                <a:ext uri="{FF2B5EF4-FFF2-40B4-BE49-F238E27FC236}">
                  <a16:creationId xmlns:a16="http://schemas.microsoft.com/office/drawing/2014/main" id="{0289FD00-9B89-439D-B8C5-A697C0AD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3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0" name="Oval 255">
              <a:extLst>
                <a:ext uri="{FF2B5EF4-FFF2-40B4-BE49-F238E27FC236}">
                  <a16:creationId xmlns:a16="http://schemas.microsoft.com/office/drawing/2014/main" id="{828BC641-C842-4AD8-AC96-B16496A50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38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1" name="Oval 256">
              <a:extLst>
                <a:ext uri="{FF2B5EF4-FFF2-40B4-BE49-F238E27FC236}">
                  <a16:creationId xmlns:a16="http://schemas.microsoft.com/office/drawing/2014/main" id="{B7DAB975-5F3D-4B12-9F38-5578DE98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2" name="Oval 257">
              <a:extLst>
                <a:ext uri="{FF2B5EF4-FFF2-40B4-BE49-F238E27FC236}">
                  <a16:creationId xmlns:a16="http://schemas.microsoft.com/office/drawing/2014/main" id="{25B5C7CF-EF86-4F37-8F4F-8BF4DAF0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3" name="Oval 258">
              <a:extLst>
                <a:ext uri="{FF2B5EF4-FFF2-40B4-BE49-F238E27FC236}">
                  <a16:creationId xmlns:a16="http://schemas.microsoft.com/office/drawing/2014/main" id="{849A125D-C053-4A10-9FED-AC103171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42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4" name="Oval 259">
              <a:extLst>
                <a:ext uri="{FF2B5EF4-FFF2-40B4-BE49-F238E27FC236}">
                  <a16:creationId xmlns:a16="http://schemas.microsoft.com/office/drawing/2014/main" id="{275ABBE5-8D43-47F0-8880-C35DC8F9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5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5" name="Oval 260">
              <a:extLst>
                <a:ext uri="{FF2B5EF4-FFF2-40B4-BE49-F238E27FC236}">
                  <a16:creationId xmlns:a16="http://schemas.microsoft.com/office/drawing/2014/main" id="{6AEBC291-D079-4A2A-AC1A-64B0B445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59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6" name="Oval 261">
              <a:extLst>
                <a:ext uri="{FF2B5EF4-FFF2-40B4-BE49-F238E27FC236}">
                  <a16:creationId xmlns:a16="http://schemas.microsoft.com/office/drawing/2014/main" id="{4DB3130A-137A-46FD-8FA8-38558137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6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7" name="Oval 262">
              <a:extLst>
                <a:ext uri="{FF2B5EF4-FFF2-40B4-BE49-F238E27FC236}">
                  <a16:creationId xmlns:a16="http://schemas.microsoft.com/office/drawing/2014/main" id="{D933FD22-483C-4CD8-A2C5-A904D730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8" name="Oval 263">
              <a:extLst>
                <a:ext uri="{FF2B5EF4-FFF2-40B4-BE49-F238E27FC236}">
                  <a16:creationId xmlns:a16="http://schemas.microsoft.com/office/drawing/2014/main" id="{E5AD8B8B-75FC-4565-9309-1102BA0A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80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9" name="Oval 264">
              <a:extLst>
                <a:ext uri="{FF2B5EF4-FFF2-40B4-BE49-F238E27FC236}">
                  <a16:creationId xmlns:a16="http://schemas.microsoft.com/office/drawing/2014/main" id="{7A89C50C-222E-4167-B34E-E18A461ED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85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80" name="Oval 265">
              <a:extLst>
                <a:ext uri="{FF2B5EF4-FFF2-40B4-BE49-F238E27FC236}">
                  <a16:creationId xmlns:a16="http://schemas.microsoft.com/office/drawing/2014/main" id="{0EE30C8D-E69E-4DCC-B1AA-F74D51106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9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81" name="Rectangle 268">
            <a:extLst>
              <a:ext uri="{FF2B5EF4-FFF2-40B4-BE49-F238E27FC236}">
                <a16:creationId xmlns:a16="http://schemas.microsoft.com/office/drawing/2014/main" id="{B343AAE6-2B2F-424C-9452-13106A60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83" y="5272864"/>
            <a:ext cx="1044575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Air reactor</a:t>
            </a:r>
          </a:p>
        </p:txBody>
      </p:sp>
      <p:sp>
        <p:nvSpPr>
          <p:cNvPr id="182" name="Rectangle 270">
            <a:extLst>
              <a:ext uri="{FF2B5EF4-FFF2-40B4-BE49-F238E27FC236}">
                <a16:creationId xmlns:a16="http://schemas.microsoft.com/office/drawing/2014/main" id="{81E87CB1-DB6C-4F3E-BA68-FCE1D581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50" y="1560892"/>
            <a:ext cx="882650" cy="303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Cyclone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3" name="Rectangle 271">
            <a:extLst>
              <a:ext uri="{FF2B5EF4-FFF2-40B4-BE49-F238E27FC236}">
                <a16:creationId xmlns:a16="http://schemas.microsoft.com/office/drawing/2014/main" id="{46C7BF44-8DDC-40A3-BA31-EEE4B297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144" y="4070332"/>
            <a:ext cx="11176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Fuel</a:t>
            </a:r>
            <a:r>
              <a:rPr lang="sv-SE" altLang="sv-SE" sz="1700" i="1" dirty="0">
                <a:latin typeface="Calibri" panose="020F0502020204030204" pitchFamily="34" charset="0"/>
              </a:rPr>
              <a:t> </a:t>
            </a:r>
            <a:r>
              <a:rPr lang="sv-SE" altLang="sv-SE" sz="1700" i="1" dirty="0" err="1">
                <a:latin typeface="Calibri" panose="020F0502020204030204" pitchFamily="34" charset="0"/>
              </a:rPr>
              <a:t>reactor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4" name="Rectangle 272">
            <a:extLst>
              <a:ext uri="{FF2B5EF4-FFF2-40B4-BE49-F238E27FC236}">
                <a16:creationId xmlns:a16="http://schemas.microsoft.com/office/drawing/2014/main" id="{9A8F40AC-1F99-4CDD-A671-493013E7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056" y="3558363"/>
            <a:ext cx="5842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Seals</a:t>
            </a:r>
          </a:p>
        </p:txBody>
      </p:sp>
      <p:sp>
        <p:nvSpPr>
          <p:cNvPr id="185" name="Line 273">
            <a:extLst>
              <a:ext uri="{FF2B5EF4-FFF2-40B4-BE49-F238E27FC236}">
                <a16:creationId xmlns:a16="http://schemas.microsoft.com/office/drawing/2014/main" id="{87FF117C-CDED-4B4C-B24C-08201E9C3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4881" y="289955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86" name="Line 274">
            <a:extLst>
              <a:ext uri="{FF2B5EF4-FFF2-40B4-BE49-F238E27FC236}">
                <a16:creationId xmlns:a16="http://schemas.microsoft.com/office/drawing/2014/main" id="{FA305CA7-7E59-410B-8D80-58ADAF346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7057" y="3269437"/>
            <a:ext cx="37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E445A-B805-058F-156F-C0E30027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99" y="1186573"/>
            <a:ext cx="4188618" cy="48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tel 1">
            <a:extLst>
              <a:ext uri="{FF2B5EF4-FFF2-40B4-BE49-F238E27FC236}">
                <a16:creationId xmlns:a16="http://schemas.microsoft.com/office/drawing/2014/main" id="{7D1A1D9E-8AF4-4C8E-86D6-C89A91D0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Circulating Fluidized Bed boiler (CFB)</a:t>
            </a:r>
          </a:p>
        </p:txBody>
      </p:sp>
      <p:grpSp>
        <p:nvGrpSpPr>
          <p:cNvPr id="46" name="Group 78">
            <a:extLst>
              <a:ext uri="{FF2B5EF4-FFF2-40B4-BE49-F238E27FC236}">
                <a16:creationId xmlns:a16="http://schemas.microsoft.com/office/drawing/2014/main" id="{FA990318-BF90-40FA-A4AB-E14BBF90147B}"/>
              </a:ext>
            </a:extLst>
          </p:cNvPr>
          <p:cNvGrpSpPr>
            <a:grpSpLocks/>
          </p:cNvGrpSpPr>
          <p:nvPr/>
        </p:nvGrpSpPr>
        <p:grpSpPr bwMode="auto">
          <a:xfrm>
            <a:off x="8361706" y="1454926"/>
            <a:ext cx="2520950" cy="4321175"/>
            <a:chOff x="612" y="799"/>
            <a:chExt cx="1588" cy="2722"/>
          </a:xfrm>
        </p:grpSpPr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D0C96665-AABE-4431-BEB8-92DA19DA3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953"/>
              <a:ext cx="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DFB4C3E3-F7EF-4D6F-A2DB-0CBA83E0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799"/>
              <a:ext cx="9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18C94D12-9179-4268-9CE1-72059567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905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9813EF3E-3AE3-4B82-A122-7211A5BCE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905"/>
              <a:ext cx="0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A755A978-04EE-437A-B2C0-7501765B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799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6343BAD5-332B-4B10-A4E5-3059F7B02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1033"/>
              <a:ext cx="227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E35CD1D3-7EAB-4FDE-93A8-92B30842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" y="1033"/>
              <a:ext cx="232" cy="5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6F856527-F2C6-4218-A3D1-E64756251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1576"/>
              <a:ext cx="1" cy="4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0B0DEB35-E366-41FD-8ACB-CE175C479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57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5C708FFB-4D5A-4618-ABED-0CAF76203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3" y="204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523363E0-CA1B-4428-AF56-B941CF354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170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45BC62C5-A791-4169-826F-3DD3BE09D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1820"/>
              <a:ext cx="3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8BA42229-F429-48A4-A55D-6D73E813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0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28E1AE8B-CD5D-4B5A-8F04-F713DC53D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581966C1-D09A-49F4-829B-D24184E88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2" y="238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4" name="Line 42">
              <a:extLst>
                <a:ext uri="{FF2B5EF4-FFF2-40B4-BE49-F238E27FC236}">
                  <a16:creationId xmlns:a16="http://schemas.microsoft.com/office/drawing/2014/main" id="{94FC8804-27AF-4B39-9750-2896D4881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272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5" name="Line 44">
              <a:extLst>
                <a:ext uri="{FF2B5EF4-FFF2-40B4-BE49-F238E27FC236}">
                  <a16:creationId xmlns:a16="http://schemas.microsoft.com/office/drawing/2014/main" id="{5F66206C-7EF3-4679-811E-55A4CC6E4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6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6" name="Line 47">
              <a:extLst>
                <a:ext uri="{FF2B5EF4-FFF2-40B4-BE49-F238E27FC236}">
                  <a16:creationId xmlns:a16="http://schemas.microsoft.com/office/drawing/2014/main" id="{A1EC5F61-531A-4E91-BD81-F160C4B59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727"/>
              <a:ext cx="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7" name="Line 51">
              <a:extLst>
                <a:ext uri="{FF2B5EF4-FFF2-40B4-BE49-F238E27FC236}">
                  <a16:creationId xmlns:a16="http://schemas.microsoft.com/office/drawing/2014/main" id="{90C8A14E-BF45-4FE3-A680-5BD373ED3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6" y="2500"/>
              <a:ext cx="1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8" name="Line 52">
              <a:extLst>
                <a:ext uri="{FF2B5EF4-FFF2-40B4-BE49-F238E27FC236}">
                  <a16:creationId xmlns:a16="http://schemas.microsoft.com/office/drawing/2014/main" id="{1E53DF95-53E6-4324-B1D8-E0FAC4589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52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69" name="Line 53">
              <a:extLst>
                <a:ext uri="{FF2B5EF4-FFF2-40B4-BE49-F238E27FC236}">
                  <a16:creationId xmlns:a16="http://schemas.microsoft.com/office/drawing/2014/main" id="{4740BCB5-2BED-4C24-B4A9-EAB8684EA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34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0" name="Line 54">
              <a:extLst>
                <a:ext uri="{FF2B5EF4-FFF2-40B4-BE49-F238E27FC236}">
                  <a16:creationId xmlns:a16="http://schemas.microsoft.com/office/drawing/2014/main" id="{11450284-4CE7-44C4-AC70-49202F4DF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727"/>
              <a:ext cx="22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B810A244-E4B1-45E4-8133-41AE0AC00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067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2" name="Line 57">
              <a:extLst>
                <a:ext uri="{FF2B5EF4-FFF2-40B4-BE49-F238E27FC236}">
                  <a16:creationId xmlns:a16="http://schemas.microsoft.com/office/drawing/2014/main" id="{77838D7C-B78D-4E2E-AE9A-43A76317A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3" name="Line 58">
              <a:extLst>
                <a:ext uri="{FF2B5EF4-FFF2-40B4-BE49-F238E27FC236}">
                  <a16:creationId xmlns:a16="http://schemas.microsoft.com/office/drawing/2014/main" id="{1E4283B6-1FBE-4351-B663-97E6590B8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3" y="2840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4DCB94C8-DD32-4222-B0D5-82D631051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1018"/>
              <a:ext cx="0" cy="18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5" name="Line 60">
              <a:extLst>
                <a:ext uri="{FF2B5EF4-FFF2-40B4-BE49-F238E27FC236}">
                  <a16:creationId xmlns:a16="http://schemas.microsoft.com/office/drawing/2014/main" id="{9C1A14B6-0AB9-4D89-BFC9-D4EB94BA0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913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DE7E0F9D-126C-41E0-85EF-DAC37CFA7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" y="799"/>
              <a:ext cx="114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7" name="Line 62">
              <a:extLst>
                <a:ext uri="{FF2B5EF4-FFF2-40B4-BE49-F238E27FC236}">
                  <a16:creationId xmlns:a16="http://schemas.microsoft.com/office/drawing/2014/main" id="{EE365A82-9FC1-4EF1-BCA6-0BD7305A5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" y="905"/>
              <a:ext cx="113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8" name="Line 63">
              <a:extLst>
                <a:ext uri="{FF2B5EF4-FFF2-40B4-BE49-F238E27FC236}">
                  <a16:creationId xmlns:a16="http://schemas.microsoft.com/office/drawing/2014/main" id="{44B0209F-B2E0-45FC-8C44-BE9F11632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500"/>
              <a:ext cx="2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79" name="Line 64">
              <a:extLst>
                <a:ext uri="{FF2B5EF4-FFF2-40B4-BE49-F238E27FC236}">
                  <a16:creationId xmlns:a16="http://schemas.microsoft.com/office/drawing/2014/main" id="{AA2838AE-AF9B-427F-8297-C05DB0920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8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0" name="Line 65">
              <a:extLst>
                <a:ext uri="{FF2B5EF4-FFF2-40B4-BE49-F238E27FC236}">
                  <a16:creationId xmlns:a16="http://schemas.microsoft.com/office/drawing/2014/main" id="{D4B0126E-C4B9-453E-A8CC-49A88C03F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270"/>
              <a:ext cx="113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39A59AA6-78D3-4FCE-B183-4182F9BA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2047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2" name="Line 67">
              <a:extLst>
                <a:ext uri="{FF2B5EF4-FFF2-40B4-BE49-F238E27FC236}">
                  <a16:creationId xmlns:a16="http://schemas.microsoft.com/office/drawing/2014/main" id="{21794564-30D9-489B-B8DC-3A116D719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044"/>
              <a:ext cx="113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0F6CA1FE-7E43-49E0-B53E-97A40981B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160"/>
              <a:ext cx="1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4" name="Line 69">
              <a:extLst>
                <a:ext uri="{FF2B5EF4-FFF2-40B4-BE49-F238E27FC236}">
                  <a16:creationId xmlns:a16="http://schemas.microsoft.com/office/drawing/2014/main" id="{23DD7B2D-D19E-4EC9-9CE2-9CD9133CD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2160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5B6DE583-4A4D-42DF-A845-1188EE11E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386"/>
              <a:ext cx="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69D1635-D0C4-4D83-BC6C-4A611827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163"/>
              <a:ext cx="0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63BF82D1-0E34-4204-9ED6-928748C98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5" y="2731"/>
              <a:ext cx="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v-SE" i="1">
                <a:latin typeface="Calibri" panose="020F0502020204030204" pitchFamily="34" charset="0"/>
              </a:endParaRPr>
            </a:p>
          </p:txBody>
        </p:sp>
      </p:grpSp>
      <p:grpSp>
        <p:nvGrpSpPr>
          <p:cNvPr id="88" name="Group 79">
            <a:extLst>
              <a:ext uri="{FF2B5EF4-FFF2-40B4-BE49-F238E27FC236}">
                <a16:creationId xmlns:a16="http://schemas.microsoft.com/office/drawing/2014/main" id="{B165D12D-E9BE-4C0B-AE18-0658FE91D827}"/>
              </a:ext>
            </a:extLst>
          </p:cNvPr>
          <p:cNvGrpSpPr>
            <a:grpSpLocks/>
          </p:cNvGrpSpPr>
          <p:nvPr/>
        </p:nvGrpSpPr>
        <p:grpSpPr bwMode="auto">
          <a:xfrm>
            <a:off x="8361707" y="3083700"/>
            <a:ext cx="2530475" cy="2692400"/>
            <a:chOff x="612" y="1825"/>
            <a:chExt cx="1594" cy="1696"/>
          </a:xfrm>
        </p:grpSpPr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BEDFC733-38FF-47D4-9BE5-C1566FFE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067"/>
              <a:ext cx="453" cy="454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1539EF4A-F7D3-4210-90BA-F14F51A78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393"/>
              <a:ext cx="453" cy="338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AAA1583F-6B73-42E8-A897-11F0388E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25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2" name="Rectangle 77">
              <a:extLst>
                <a:ext uri="{FF2B5EF4-FFF2-40B4-BE49-F238E27FC236}">
                  <a16:creationId xmlns:a16="http://schemas.microsoft.com/office/drawing/2014/main" id="{A47B14EF-2B01-4151-B3A6-9AB08D4E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2500"/>
              <a:ext cx="226" cy="222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93" name="Line 80">
            <a:extLst>
              <a:ext uri="{FF2B5EF4-FFF2-40B4-BE49-F238E27FC236}">
                <a16:creationId xmlns:a16="http://schemas.microsoft.com/office/drawing/2014/main" id="{5D0D672F-27E9-4518-A7B9-0E41302E1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2068" y="57761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1E7350C3-EB35-4A0F-AED3-7127BDAB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119" y="6136463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Air</a:t>
            </a: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942E0917-AABE-47F5-BC4F-98AB67B04DA1}"/>
              </a:ext>
            </a:extLst>
          </p:cNvPr>
          <p:cNvGrpSpPr>
            <a:grpSpLocks/>
          </p:cNvGrpSpPr>
          <p:nvPr/>
        </p:nvGrpSpPr>
        <p:grpSpPr bwMode="auto">
          <a:xfrm>
            <a:off x="8498232" y="1504137"/>
            <a:ext cx="706437" cy="3498850"/>
            <a:chOff x="698" y="830"/>
            <a:chExt cx="445" cy="2204"/>
          </a:xfrm>
        </p:grpSpPr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B4F25B49-9DC2-4786-8416-D0DC6F41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97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7" name="Oval 104">
              <a:extLst>
                <a:ext uri="{FF2B5EF4-FFF2-40B4-BE49-F238E27FC236}">
                  <a16:creationId xmlns:a16="http://schemas.microsoft.com/office/drawing/2014/main" id="{15D5F82F-D307-4597-9FC6-262C30DF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92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8" name="Oval 105">
              <a:extLst>
                <a:ext uri="{FF2B5EF4-FFF2-40B4-BE49-F238E27FC236}">
                  <a16:creationId xmlns:a16="http://schemas.microsoft.com/office/drawing/2014/main" id="{2EC5BCBE-908E-45E6-87BC-6ED61D8FD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8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99" name="Oval 106">
              <a:extLst>
                <a:ext uri="{FF2B5EF4-FFF2-40B4-BE49-F238E27FC236}">
                  <a16:creationId xmlns:a16="http://schemas.microsoft.com/office/drawing/2014/main" id="{4874150F-7B0E-4672-A59C-233E91BA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8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0" name="Oval 107">
              <a:extLst>
                <a:ext uri="{FF2B5EF4-FFF2-40B4-BE49-F238E27FC236}">
                  <a16:creationId xmlns:a16="http://schemas.microsoft.com/office/drawing/2014/main" id="{56D2C473-ACBD-4016-9B80-96AD9F16A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6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1" name="Oval 108">
              <a:extLst>
                <a:ext uri="{FF2B5EF4-FFF2-40B4-BE49-F238E27FC236}">
                  <a16:creationId xmlns:a16="http://schemas.microsoft.com/office/drawing/2014/main" id="{A4C2BD20-016D-4A60-9437-3F1F3D29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256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2" name="Oval 109">
              <a:extLst>
                <a:ext uri="{FF2B5EF4-FFF2-40B4-BE49-F238E27FC236}">
                  <a16:creationId xmlns:a16="http://schemas.microsoft.com/office/drawing/2014/main" id="{E3A8AD9C-706C-4369-8D78-3DA9B939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24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3" name="Oval 110">
              <a:extLst>
                <a:ext uri="{FF2B5EF4-FFF2-40B4-BE49-F238E27FC236}">
                  <a16:creationId xmlns:a16="http://schemas.microsoft.com/office/drawing/2014/main" id="{19232DEF-3C7E-4F29-A77B-E025DB0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47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4" name="Oval 111">
              <a:extLst>
                <a:ext uri="{FF2B5EF4-FFF2-40B4-BE49-F238E27FC236}">
                  <a16:creationId xmlns:a16="http://schemas.microsoft.com/office/drawing/2014/main" id="{79221034-6CB7-4805-A3D1-D59A0FF79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32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5" name="Oval 112">
              <a:extLst>
                <a:ext uri="{FF2B5EF4-FFF2-40B4-BE49-F238E27FC236}">
                  <a16:creationId xmlns:a16="http://schemas.microsoft.com/office/drawing/2014/main" id="{575A78AF-C073-41D7-860F-771CABBAB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217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6" name="Oval 113">
              <a:extLst>
                <a:ext uri="{FF2B5EF4-FFF2-40B4-BE49-F238E27FC236}">
                  <a16:creationId xmlns:a16="http://schemas.microsoft.com/office/drawing/2014/main" id="{0285CBAF-8351-4081-A535-13643325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0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7" name="Oval 114">
              <a:extLst>
                <a:ext uri="{FF2B5EF4-FFF2-40B4-BE49-F238E27FC236}">
                  <a16:creationId xmlns:a16="http://schemas.microsoft.com/office/drawing/2014/main" id="{B8724FA1-051F-4868-B6DE-C40A10D7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0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8" name="Oval 115">
              <a:extLst>
                <a:ext uri="{FF2B5EF4-FFF2-40B4-BE49-F238E27FC236}">
                  <a16:creationId xmlns:a16="http://schemas.microsoft.com/office/drawing/2014/main" id="{17E2E8F1-5F22-468F-9F68-FCD4D2BED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8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09" name="Oval 116">
              <a:extLst>
                <a:ext uri="{FF2B5EF4-FFF2-40B4-BE49-F238E27FC236}">
                  <a16:creationId xmlns:a16="http://schemas.microsoft.com/office/drawing/2014/main" id="{8EA38517-4E59-4035-8AC3-E54328AC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91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0" name="Oval 117">
              <a:extLst>
                <a:ext uri="{FF2B5EF4-FFF2-40B4-BE49-F238E27FC236}">
                  <a16:creationId xmlns:a16="http://schemas.microsoft.com/office/drawing/2014/main" id="{ECF59B7B-081A-4983-AB27-CFEEFB64E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1" name="Oval 118">
              <a:extLst>
                <a:ext uri="{FF2B5EF4-FFF2-40B4-BE49-F238E27FC236}">
                  <a16:creationId xmlns:a16="http://schemas.microsoft.com/office/drawing/2014/main" id="{44FA7CBB-B49E-4D6E-842A-B5985BF42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3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2" name="Oval 119">
              <a:extLst>
                <a:ext uri="{FF2B5EF4-FFF2-40B4-BE49-F238E27FC236}">
                  <a16:creationId xmlns:a16="http://schemas.microsoft.com/office/drawing/2014/main" id="{720D84C7-3A21-4D1F-BFC7-86D1539B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156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3" name="Oval 120">
              <a:extLst>
                <a:ext uri="{FF2B5EF4-FFF2-40B4-BE49-F238E27FC236}">
                  <a16:creationId xmlns:a16="http://schemas.microsoft.com/office/drawing/2014/main" id="{6863937E-EB89-465E-B2C2-DB5C418E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15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0E371B2A-5E0B-42F0-A8CA-E2610B47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3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190793C2-23D6-474B-B0C1-1876DC94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394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6" name="Oval 123">
              <a:extLst>
                <a:ext uri="{FF2B5EF4-FFF2-40B4-BE49-F238E27FC236}">
                  <a16:creationId xmlns:a16="http://schemas.microsoft.com/office/drawing/2014/main" id="{2D78867D-3B79-4F0B-9B6F-B36A65AA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2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7" name="Oval 124">
              <a:extLst>
                <a:ext uri="{FF2B5EF4-FFF2-40B4-BE49-F238E27FC236}">
                  <a16:creationId xmlns:a16="http://schemas.microsoft.com/office/drawing/2014/main" id="{03A3BF41-F321-4AB1-861B-AB251F17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17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8" name="Oval 125">
              <a:extLst>
                <a:ext uri="{FF2B5EF4-FFF2-40B4-BE49-F238E27FC236}">
                  <a16:creationId xmlns:a16="http://schemas.microsoft.com/office/drawing/2014/main" id="{734BF83B-0B49-4F05-8A68-B91AA4EC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10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19" name="Oval 126">
              <a:extLst>
                <a:ext uri="{FF2B5EF4-FFF2-40B4-BE49-F238E27FC236}">
                  <a16:creationId xmlns:a16="http://schemas.microsoft.com/office/drawing/2014/main" id="{6C23AB58-2EC8-4338-97B3-2E3EFC93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95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0" name="Oval 127">
              <a:extLst>
                <a:ext uri="{FF2B5EF4-FFF2-40B4-BE49-F238E27FC236}">
                  <a16:creationId xmlns:a16="http://schemas.microsoft.com/office/drawing/2014/main" id="{D45A261A-E948-4656-A826-519EC173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83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1" name="Oval 128">
              <a:extLst>
                <a:ext uri="{FF2B5EF4-FFF2-40B4-BE49-F238E27FC236}">
                  <a16:creationId xmlns:a16="http://schemas.microsoft.com/office/drawing/2014/main" id="{FBCBFAE8-89EC-453D-BF23-7C618890E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2" name="Oval 129">
              <a:extLst>
                <a:ext uri="{FF2B5EF4-FFF2-40B4-BE49-F238E27FC236}">
                  <a16:creationId xmlns:a16="http://schemas.microsoft.com/office/drawing/2014/main" id="{76F56E69-561A-45C7-A85A-E7132545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282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3" name="Oval 130">
              <a:extLst>
                <a:ext uri="{FF2B5EF4-FFF2-40B4-BE49-F238E27FC236}">
                  <a16:creationId xmlns:a16="http://schemas.microsoft.com/office/drawing/2014/main" id="{B12EC117-FF43-4F72-A9BA-1F874AE0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7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4" name="Oval 131">
              <a:extLst>
                <a:ext uri="{FF2B5EF4-FFF2-40B4-BE49-F238E27FC236}">
                  <a16:creationId xmlns:a16="http://schemas.microsoft.com/office/drawing/2014/main" id="{A5DACEFC-896B-44AA-9748-02CA2843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259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5" name="Oval 132">
              <a:extLst>
                <a:ext uri="{FF2B5EF4-FFF2-40B4-BE49-F238E27FC236}">
                  <a16:creationId xmlns:a16="http://schemas.microsoft.com/office/drawing/2014/main" id="{BBD34CE7-0F21-4811-BE02-91B14D62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2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6" name="Oval 133">
              <a:extLst>
                <a:ext uri="{FF2B5EF4-FFF2-40B4-BE49-F238E27FC236}">
                  <a16:creationId xmlns:a16="http://schemas.microsoft.com/office/drawing/2014/main" id="{C0B62E91-D98F-4573-ACB1-10479D20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8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7" name="Oval 134">
              <a:extLst>
                <a:ext uri="{FF2B5EF4-FFF2-40B4-BE49-F238E27FC236}">
                  <a16:creationId xmlns:a16="http://schemas.microsoft.com/office/drawing/2014/main" id="{A9F73024-8BB7-47E3-AC19-9AB5EC35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8" name="Oval 135">
              <a:extLst>
                <a:ext uri="{FF2B5EF4-FFF2-40B4-BE49-F238E27FC236}">
                  <a16:creationId xmlns:a16="http://schemas.microsoft.com/office/drawing/2014/main" id="{612CF9DE-2652-4400-B8D2-AE94013A8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5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29" name="Oval 136">
              <a:extLst>
                <a:ext uri="{FF2B5EF4-FFF2-40B4-BE49-F238E27FC236}">
                  <a16:creationId xmlns:a16="http://schemas.microsoft.com/office/drawing/2014/main" id="{9F519E85-4DA2-4E8B-A704-35F65C374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22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0" name="Oval 137">
              <a:extLst>
                <a:ext uri="{FF2B5EF4-FFF2-40B4-BE49-F238E27FC236}">
                  <a16:creationId xmlns:a16="http://schemas.microsoft.com/office/drawing/2014/main" id="{BA829920-CA17-44B1-AC8B-064607A89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110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1" name="Oval 138">
              <a:extLst>
                <a:ext uri="{FF2B5EF4-FFF2-40B4-BE49-F238E27FC236}">
                  <a16:creationId xmlns:a16="http://schemas.microsoft.com/office/drawing/2014/main" id="{8608AE9E-59BB-4D2C-A998-B7E6050A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88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2" name="Oval 139">
              <a:extLst>
                <a:ext uri="{FF2B5EF4-FFF2-40B4-BE49-F238E27FC236}">
                  <a16:creationId xmlns:a16="http://schemas.microsoft.com/office/drawing/2014/main" id="{F6202330-8A5F-48C9-AD37-B391C365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0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33" name="Line 141">
            <a:extLst>
              <a:ext uri="{FF2B5EF4-FFF2-40B4-BE49-F238E27FC236}">
                <a16:creationId xmlns:a16="http://schemas.microsoft.com/office/drawing/2014/main" id="{E35CF66A-974E-4497-AC76-8B6584154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82506" y="1091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grpSp>
        <p:nvGrpSpPr>
          <p:cNvPr id="135" name="Group 237">
            <a:extLst>
              <a:ext uri="{FF2B5EF4-FFF2-40B4-BE49-F238E27FC236}">
                <a16:creationId xmlns:a16="http://schemas.microsoft.com/office/drawing/2014/main" id="{175B5357-9C8F-44E0-8C8E-68EA6A83D0E1}"/>
              </a:ext>
            </a:extLst>
          </p:cNvPr>
          <p:cNvGrpSpPr>
            <a:grpSpLocks/>
          </p:cNvGrpSpPr>
          <p:nvPr/>
        </p:nvGrpSpPr>
        <p:grpSpPr bwMode="auto">
          <a:xfrm>
            <a:off x="9293568" y="1756551"/>
            <a:ext cx="833438" cy="1271587"/>
            <a:chOff x="1199" y="989"/>
            <a:chExt cx="525" cy="801"/>
          </a:xfrm>
        </p:grpSpPr>
        <p:sp>
          <p:nvSpPr>
            <p:cNvPr id="136" name="Oval 219">
              <a:extLst>
                <a:ext uri="{FF2B5EF4-FFF2-40B4-BE49-F238E27FC236}">
                  <a16:creationId xmlns:a16="http://schemas.microsoft.com/office/drawing/2014/main" id="{45EF47EC-4C88-462C-9AFD-A091FA6BF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98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7" name="Oval 221">
              <a:extLst>
                <a:ext uri="{FF2B5EF4-FFF2-40B4-BE49-F238E27FC236}">
                  <a16:creationId xmlns:a16="http://schemas.microsoft.com/office/drawing/2014/main" id="{D7C0D058-514D-48B6-BD78-49C4256E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6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8" name="Oval 222">
              <a:extLst>
                <a:ext uri="{FF2B5EF4-FFF2-40B4-BE49-F238E27FC236}">
                  <a16:creationId xmlns:a16="http://schemas.microsoft.com/office/drawing/2014/main" id="{4B9AEDC7-6F69-416C-9980-28A8712A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14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39" name="Oval 223">
              <a:extLst>
                <a:ext uri="{FF2B5EF4-FFF2-40B4-BE49-F238E27FC236}">
                  <a16:creationId xmlns:a16="http://schemas.microsoft.com/office/drawing/2014/main" id="{887BE233-02E7-4962-A8A5-013BC969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21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0" name="Oval 224">
              <a:extLst>
                <a:ext uri="{FF2B5EF4-FFF2-40B4-BE49-F238E27FC236}">
                  <a16:creationId xmlns:a16="http://schemas.microsoft.com/office/drawing/2014/main" id="{F816AEF8-4FC5-45B4-9413-50BEB9DE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130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1" name="Oval 225">
              <a:extLst>
                <a:ext uri="{FF2B5EF4-FFF2-40B4-BE49-F238E27FC236}">
                  <a16:creationId xmlns:a16="http://schemas.microsoft.com/office/drawing/2014/main" id="{A2784AD7-01DE-4C45-A4CF-983667A87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13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2" name="Oval 226">
              <a:extLst>
                <a:ext uri="{FF2B5EF4-FFF2-40B4-BE49-F238E27FC236}">
                  <a16:creationId xmlns:a16="http://schemas.microsoft.com/office/drawing/2014/main" id="{568C943B-6A2E-4C4C-A984-D5193BF2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4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3" name="Oval 227">
              <a:extLst>
                <a:ext uri="{FF2B5EF4-FFF2-40B4-BE49-F238E27FC236}">
                  <a16:creationId xmlns:a16="http://schemas.microsoft.com/office/drawing/2014/main" id="{D590B31E-0AC8-44A9-B35D-ED53B2BF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00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4" name="Oval 228">
              <a:extLst>
                <a:ext uri="{FF2B5EF4-FFF2-40B4-BE49-F238E27FC236}">
                  <a16:creationId xmlns:a16="http://schemas.microsoft.com/office/drawing/2014/main" id="{EE90E851-57E9-484B-8B61-D6CD905F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08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5" name="Oval 229">
              <a:extLst>
                <a:ext uri="{FF2B5EF4-FFF2-40B4-BE49-F238E27FC236}">
                  <a16:creationId xmlns:a16="http://schemas.microsoft.com/office/drawing/2014/main" id="{636904B6-815A-43CE-80F5-A62898F0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15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6" name="Oval 230">
              <a:extLst>
                <a:ext uri="{FF2B5EF4-FFF2-40B4-BE49-F238E27FC236}">
                  <a16:creationId xmlns:a16="http://schemas.microsoft.com/office/drawing/2014/main" id="{2B17DE2E-41B3-43BC-91A9-4E3720BF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123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7" name="Oval 231">
              <a:extLst>
                <a:ext uri="{FF2B5EF4-FFF2-40B4-BE49-F238E27FC236}">
                  <a16:creationId xmlns:a16="http://schemas.microsoft.com/office/drawing/2014/main" id="{FFB73D49-8DD1-4BA7-8F64-0EDDBCCC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30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8" name="Oval 232">
              <a:extLst>
                <a:ext uri="{FF2B5EF4-FFF2-40B4-BE49-F238E27FC236}">
                  <a16:creationId xmlns:a16="http://schemas.microsoft.com/office/drawing/2014/main" id="{20143DC2-E08A-46FB-A471-C7EBD8DF7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139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49" name="Oval 233">
              <a:extLst>
                <a:ext uri="{FF2B5EF4-FFF2-40B4-BE49-F238E27FC236}">
                  <a16:creationId xmlns:a16="http://schemas.microsoft.com/office/drawing/2014/main" id="{CA53C84E-4A02-4344-BCA1-67C85A63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48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0" name="Oval 234">
              <a:extLst>
                <a:ext uri="{FF2B5EF4-FFF2-40B4-BE49-F238E27FC236}">
                  <a16:creationId xmlns:a16="http://schemas.microsoft.com/office/drawing/2014/main" id="{2A64A484-34E1-4325-8581-2658728F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56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1" name="Oval 235">
              <a:extLst>
                <a:ext uri="{FF2B5EF4-FFF2-40B4-BE49-F238E27FC236}">
                  <a16:creationId xmlns:a16="http://schemas.microsoft.com/office/drawing/2014/main" id="{5AB02506-E5E5-4D6B-AFFF-176D5AF5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64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2" name="Oval 236">
              <a:extLst>
                <a:ext uri="{FF2B5EF4-FFF2-40B4-BE49-F238E27FC236}">
                  <a16:creationId xmlns:a16="http://schemas.microsoft.com/office/drawing/2014/main" id="{5B8FCD53-668F-43CF-B78D-9ADE6D28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73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53" name="Line 238">
            <a:extLst>
              <a:ext uri="{FF2B5EF4-FFF2-40B4-BE49-F238E27FC236}">
                <a16:creationId xmlns:a16="http://schemas.microsoft.com/office/drawing/2014/main" id="{B16D2B6B-E8A2-4FE5-B78C-242BAC055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3656" y="1818462"/>
            <a:ext cx="0" cy="302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grpSp>
        <p:nvGrpSpPr>
          <p:cNvPr id="154" name="Group 248">
            <a:extLst>
              <a:ext uri="{FF2B5EF4-FFF2-40B4-BE49-F238E27FC236}">
                <a16:creationId xmlns:a16="http://schemas.microsoft.com/office/drawing/2014/main" id="{6503A2D5-A8DF-4ABC-972E-179C9692DDFE}"/>
              </a:ext>
            </a:extLst>
          </p:cNvPr>
          <p:cNvGrpSpPr>
            <a:grpSpLocks/>
          </p:cNvGrpSpPr>
          <p:nvPr/>
        </p:nvGrpSpPr>
        <p:grpSpPr bwMode="auto">
          <a:xfrm>
            <a:off x="9861893" y="2959876"/>
            <a:ext cx="471488" cy="985837"/>
            <a:chOff x="1557" y="1747"/>
            <a:chExt cx="297" cy="621"/>
          </a:xfrm>
        </p:grpSpPr>
        <p:sp>
          <p:nvSpPr>
            <p:cNvPr id="155" name="Oval 239">
              <a:extLst>
                <a:ext uri="{FF2B5EF4-FFF2-40B4-BE49-F238E27FC236}">
                  <a16:creationId xmlns:a16="http://schemas.microsoft.com/office/drawing/2014/main" id="{0F2B4D12-C86E-4501-A3D4-6B44D1E9A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747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6" name="Oval 240">
              <a:extLst>
                <a:ext uri="{FF2B5EF4-FFF2-40B4-BE49-F238E27FC236}">
                  <a16:creationId xmlns:a16="http://schemas.microsoft.com/office/drawing/2014/main" id="{25B5CDF2-1769-46E8-A23F-543C616B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751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7" name="Oval 241">
              <a:extLst>
                <a:ext uri="{FF2B5EF4-FFF2-40B4-BE49-F238E27FC236}">
                  <a16:creationId xmlns:a16="http://schemas.microsoft.com/office/drawing/2014/main" id="{1230ECB8-B4E8-4734-9FD3-D792E08C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1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8" name="Oval 242">
              <a:extLst>
                <a:ext uri="{FF2B5EF4-FFF2-40B4-BE49-F238E27FC236}">
                  <a16:creationId xmlns:a16="http://schemas.microsoft.com/office/drawing/2014/main" id="{9B48BCCB-EEE7-4C6B-81AA-1BBD5D81E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9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59" name="Oval 243">
              <a:extLst>
                <a:ext uri="{FF2B5EF4-FFF2-40B4-BE49-F238E27FC236}">
                  <a16:creationId xmlns:a16="http://schemas.microsoft.com/office/drawing/2014/main" id="{5B410987-07E4-4855-89AB-A39E3444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97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0" name="Oval 244">
              <a:extLst>
                <a:ext uri="{FF2B5EF4-FFF2-40B4-BE49-F238E27FC236}">
                  <a16:creationId xmlns:a16="http://schemas.microsoft.com/office/drawing/2014/main" id="{6CA66CB0-E7BD-49E9-B1CA-F8B65DF2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2059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1" name="Oval 245">
              <a:extLst>
                <a:ext uri="{FF2B5EF4-FFF2-40B4-BE49-F238E27FC236}">
                  <a16:creationId xmlns:a16="http://schemas.microsoft.com/office/drawing/2014/main" id="{FD2C10F0-9A1D-43CB-8509-32AFA933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16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2" name="Oval 246">
              <a:extLst>
                <a:ext uri="{FF2B5EF4-FFF2-40B4-BE49-F238E27FC236}">
                  <a16:creationId xmlns:a16="http://schemas.microsoft.com/office/drawing/2014/main" id="{4BECE25D-CE6F-44A6-9E57-982B9BA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243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63" name="Oval 247">
              <a:extLst>
                <a:ext uri="{FF2B5EF4-FFF2-40B4-BE49-F238E27FC236}">
                  <a16:creationId xmlns:a16="http://schemas.microsoft.com/office/drawing/2014/main" id="{EE3C3DA8-15F7-4325-B716-929BFC2EE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315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64" name="Line 249">
            <a:extLst>
              <a:ext uri="{FF2B5EF4-FFF2-40B4-BE49-F238E27FC236}">
                <a16:creationId xmlns:a16="http://schemas.microsoft.com/office/drawing/2014/main" id="{41CF1003-1C63-4184-BF2F-653CC59D2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14356" y="4520388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5" name="Rectangle 250">
            <a:extLst>
              <a:ext uri="{FF2B5EF4-FFF2-40B4-BE49-F238E27FC236}">
                <a16:creationId xmlns:a16="http://schemas.microsoft.com/office/drawing/2014/main" id="{9DF26C55-6671-4083-B89E-25BF6BE2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407" y="4899800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Fuel</a:t>
            </a:r>
          </a:p>
        </p:txBody>
      </p:sp>
      <p:sp>
        <p:nvSpPr>
          <p:cNvPr id="166" name="Line 252">
            <a:extLst>
              <a:ext uri="{FF2B5EF4-FFF2-40B4-BE49-F238E27FC236}">
                <a16:creationId xmlns:a16="http://schemas.microsoft.com/office/drawing/2014/main" id="{C82135CF-86AC-4F67-AECA-06F5FA20E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2293" y="324880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67" name="Rectangle 253">
            <a:extLst>
              <a:ext uri="{FF2B5EF4-FFF2-40B4-BE49-F238E27FC236}">
                <a16:creationId xmlns:a16="http://schemas.microsoft.com/office/drawing/2014/main" id="{FC0749BC-84E4-4ABE-B94A-17C09149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069" y="2591575"/>
            <a:ext cx="1298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i="1">
                <a:latin typeface="Calibri" panose="020F0502020204030204" pitchFamily="34" charset="0"/>
              </a:rPr>
              <a:t>Products</a:t>
            </a:r>
          </a:p>
        </p:txBody>
      </p:sp>
      <p:grpSp>
        <p:nvGrpSpPr>
          <p:cNvPr id="168" name="Group 266">
            <a:extLst>
              <a:ext uri="{FF2B5EF4-FFF2-40B4-BE49-F238E27FC236}">
                <a16:creationId xmlns:a16="http://schemas.microsoft.com/office/drawing/2014/main" id="{BDCC7838-B02A-4E0B-A013-FED77A726B86}"/>
              </a:ext>
            </a:extLst>
          </p:cNvPr>
          <p:cNvGrpSpPr>
            <a:grpSpLocks/>
          </p:cNvGrpSpPr>
          <p:nvPr/>
        </p:nvGrpSpPr>
        <p:grpSpPr bwMode="auto">
          <a:xfrm>
            <a:off x="9136407" y="3885387"/>
            <a:ext cx="1023937" cy="1036638"/>
            <a:chOff x="1100" y="2330"/>
            <a:chExt cx="645" cy="653"/>
          </a:xfrm>
        </p:grpSpPr>
        <p:sp>
          <p:nvSpPr>
            <p:cNvPr id="169" name="Oval 254">
              <a:extLst>
                <a:ext uri="{FF2B5EF4-FFF2-40B4-BE49-F238E27FC236}">
                  <a16:creationId xmlns:a16="http://schemas.microsoft.com/office/drawing/2014/main" id="{0289FD00-9B89-439D-B8C5-A697C0AD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3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0" name="Oval 255">
              <a:extLst>
                <a:ext uri="{FF2B5EF4-FFF2-40B4-BE49-F238E27FC236}">
                  <a16:creationId xmlns:a16="http://schemas.microsoft.com/office/drawing/2014/main" id="{828BC641-C842-4AD8-AC96-B16496A50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38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1" name="Oval 256">
              <a:extLst>
                <a:ext uri="{FF2B5EF4-FFF2-40B4-BE49-F238E27FC236}">
                  <a16:creationId xmlns:a16="http://schemas.microsoft.com/office/drawing/2014/main" id="{B7DAB975-5F3D-4B12-9F38-5578DE98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2" name="Oval 257">
              <a:extLst>
                <a:ext uri="{FF2B5EF4-FFF2-40B4-BE49-F238E27FC236}">
                  <a16:creationId xmlns:a16="http://schemas.microsoft.com/office/drawing/2014/main" id="{25B5C7CF-EF86-4F37-8F4F-8BF4DAF0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1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3" name="Oval 258">
              <a:extLst>
                <a:ext uri="{FF2B5EF4-FFF2-40B4-BE49-F238E27FC236}">
                  <a16:creationId xmlns:a16="http://schemas.microsoft.com/office/drawing/2014/main" id="{849A125D-C053-4A10-9FED-AC103171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42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4" name="Oval 259">
              <a:extLst>
                <a:ext uri="{FF2B5EF4-FFF2-40B4-BE49-F238E27FC236}">
                  <a16:creationId xmlns:a16="http://schemas.microsoft.com/office/drawing/2014/main" id="{275ABBE5-8D43-47F0-8880-C35DC8F9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502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5" name="Oval 260">
              <a:extLst>
                <a:ext uri="{FF2B5EF4-FFF2-40B4-BE49-F238E27FC236}">
                  <a16:creationId xmlns:a16="http://schemas.microsoft.com/office/drawing/2014/main" id="{6AEBC291-D079-4A2A-AC1A-64B0B445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59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6" name="Oval 261">
              <a:extLst>
                <a:ext uri="{FF2B5EF4-FFF2-40B4-BE49-F238E27FC236}">
                  <a16:creationId xmlns:a16="http://schemas.microsoft.com/office/drawing/2014/main" id="{4DB3130A-137A-46FD-8FA8-38558137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67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7" name="Oval 262">
              <a:extLst>
                <a:ext uri="{FF2B5EF4-FFF2-40B4-BE49-F238E27FC236}">
                  <a16:creationId xmlns:a16="http://schemas.microsoft.com/office/drawing/2014/main" id="{D933FD22-483C-4CD8-A2C5-A904D730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5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8" name="Oval 263">
              <a:extLst>
                <a:ext uri="{FF2B5EF4-FFF2-40B4-BE49-F238E27FC236}">
                  <a16:creationId xmlns:a16="http://schemas.microsoft.com/office/drawing/2014/main" id="{E5AD8B8B-75FC-4565-9309-1102BA0A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806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79" name="Oval 264">
              <a:extLst>
                <a:ext uri="{FF2B5EF4-FFF2-40B4-BE49-F238E27FC236}">
                  <a16:creationId xmlns:a16="http://schemas.microsoft.com/office/drawing/2014/main" id="{7A89C50C-222E-4167-B34E-E18A461ED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858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  <p:sp>
          <p:nvSpPr>
            <p:cNvPr id="180" name="Oval 265">
              <a:extLst>
                <a:ext uri="{FF2B5EF4-FFF2-40B4-BE49-F238E27FC236}">
                  <a16:creationId xmlns:a16="http://schemas.microsoft.com/office/drawing/2014/main" id="{0EE30C8D-E69E-4DCC-B1AA-F74D51106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930"/>
              <a:ext cx="49" cy="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sv-SE" altLang="sv-SE" i="1">
                <a:latin typeface="Calibri" panose="020F0502020204030204" pitchFamily="34" charset="0"/>
              </a:endParaRPr>
            </a:p>
          </p:txBody>
        </p:sp>
      </p:grpSp>
      <p:sp>
        <p:nvSpPr>
          <p:cNvPr id="181" name="Rectangle 268">
            <a:extLst>
              <a:ext uri="{FF2B5EF4-FFF2-40B4-BE49-F238E27FC236}">
                <a16:creationId xmlns:a16="http://schemas.microsoft.com/office/drawing/2014/main" id="{B343AAE6-2B2F-424C-9452-13106A60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83" y="5272864"/>
            <a:ext cx="1044575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Air reactor</a:t>
            </a:r>
          </a:p>
        </p:txBody>
      </p:sp>
      <p:sp>
        <p:nvSpPr>
          <p:cNvPr id="182" name="Rectangle 270">
            <a:extLst>
              <a:ext uri="{FF2B5EF4-FFF2-40B4-BE49-F238E27FC236}">
                <a16:creationId xmlns:a16="http://schemas.microsoft.com/office/drawing/2014/main" id="{81E87CB1-DB6C-4F3E-BA68-FCE1D581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50" y="1560892"/>
            <a:ext cx="882650" cy="303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Cyclone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3" name="Rectangle 271">
            <a:extLst>
              <a:ext uri="{FF2B5EF4-FFF2-40B4-BE49-F238E27FC236}">
                <a16:creationId xmlns:a16="http://schemas.microsoft.com/office/drawing/2014/main" id="{46C7BF44-8DDC-40A3-BA31-EEE4B297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144" y="4070332"/>
            <a:ext cx="11176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 dirty="0" err="1">
                <a:latin typeface="Calibri" panose="020F0502020204030204" pitchFamily="34" charset="0"/>
              </a:rPr>
              <a:t>Fuel</a:t>
            </a:r>
            <a:r>
              <a:rPr lang="sv-SE" altLang="sv-SE" sz="1700" i="1" dirty="0">
                <a:latin typeface="Calibri" panose="020F0502020204030204" pitchFamily="34" charset="0"/>
              </a:rPr>
              <a:t> </a:t>
            </a:r>
            <a:r>
              <a:rPr lang="sv-SE" altLang="sv-SE" sz="1700" i="1" dirty="0" err="1">
                <a:latin typeface="Calibri" panose="020F0502020204030204" pitchFamily="34" charset="0"/>
              </a:rPr>
              <a:t>reactor</a:t>
            </a:r>
            <a:endParaRPr lang="sv-SE" altLang="sv-SE" sz="1700" i="1" dirty="0">
              <a:latin typeface="Calibri" panose="020F0502020204030204" pitchFamily="34" charset="0"/>
            </a:endParaRPr>
          </a:p>
        </p:txBody>
      </p:sp>
      <p:sp>
        <p:nvSpPr>
          <p:cNvPr id="184" name="Rectangle 272">
            <a:extLst>
              <a:ext uri="{FF2B5EF4-FFF2-40B4-BE49-F238E27FC236}">
                <a16:creationId xmlns:a16="http://schemas.microsoft.com/office/drawing/2014/main" id="{9A8F40AC-1F99-4CDD-A671-493013E7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056" y="3558363"/>
            <a:ext cx="584200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sv-SE" altLang="sv-SE" sz="1700" i="1">
                <a:latin typeface="Calibri" panose="020F0502020204030204" pitchFamily="34" charset="0"/>
              </a:rPr>
              <a:t>Seals</a:t>
            </a:r>
          </a:p>
        </p:txBody>
      </p:sp>
      <p:sp>
        <p:nvSpPr>
          <p:cNvPr id="185" name="Line 273">
            <a:extLst>
              <a:ext uri="{FF2B5EF4-FFF2-40B4-BE49-F238E27FC236}">
                <a16:creationId xmlns:a16="http://schemas.microsoft.com/office/drawing/2014/main" id="{87FF117C-CDED-4B4C-B24C-08201E9C3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4881" y="2899550"/>
            <a:ext cx="0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sp>
        <p:nvSpPr>
          <p:cNvPr id="186" name="Line 274">
            <a:extLst>
              <a:ext uri="{FF2B5EF4-FFF2-40B4-BE49-F238E27FC236}">
                <a16:creationId xmlns:a16="http://schemas.microsoft.com/office/drawing/2014/main" id="{FA305CA7-7E59-410B-8D80-58ADAF346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7057" y="3269437"/>
            <a:ext cx="37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 i="1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C155A-3D17-2FAA-F039-7B3EC017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99" y="1186573"/>
            <a:ext cx="4188618" cy="4892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A8715-400F-9DB2-35BF-E9B552E97E8C}"/>
              </a:ext>
            </a:extLst>
          </p:cNvPr>
          <p:cNvSpPr/>
          <p:nvPr/>
        </p:nvSpPr>
        <p:spPr>
          <a:xfrm>
            <a:off x="1967022" y="2488019"/>
            <a:ext cx="584791" cy="3084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5340C-548C-63E4-D48F-AB4AA792FDF7}"/>
              </a:ext>
            </a:extLst>
          </p:cNvPr>
          <p:cNvSpPr/>
          <p:nvPr/>
        </p:nvSpPr>
        <p:spPr>
          <a:xfrm>
            <a:off x="2654034" y="4525643"/>
            <a:ext cx="670948" cy="1046482"/>
          </a:xfrm>
          <a:prstGeom prst="rect">
            <a:avLst/>
          </a:prstGeom>
          <a:noFill/>
          <a:ln w="38100">
            <a:solidFill>
              <a:srgbClr val="804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800" dirty="0">
              <a:solidFill>
                <a:srgbClr val="582C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BF544-76D0-BFFD-D0F9-62D514C2F7E2}"/>
              </a:ext>
            </a:extLst>
          </p:cNvPr>
          <p:cNvSpPr txBox="1"/>
          <p:nvPr/>
        </p:nvSpPr>
        <p:spPr>
          <a:xfrm>
            <a:off x="4333482" y="2453004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Air reactor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7D6A3-AB9E-7E68-A304-ECC9DC943DB3}"/>
              </a:ext>
            </a:extLst>
          </p:cNvPr>
          <p:cNvSpPr txBox="1"/>
          <p:nvPr/>
        </p:nvSpPr>
        <p:spPr>
          <a:xfrm>
            <a:off x="4328065" y="3632975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Fuel reactor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9A36A-5474-7202-C292-5882AE23C9F0}"/>
              </a:ext>
            </a:extLst>
          </p:cNvPr>
          <p:cNvSpPr txBox="1"/>
          <p:nvPr/>
        </p:nvSpPr>
        <p:spPr>
          <a:xfrm>
            <a:off x="4095697" y="4068523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43A9D-A6B8-0B41-6870-44470516505D}"/>
              </a:ext>
            </a:extLst>
          </p:cNvPr>
          <p:cNvSpPr txBox="1"/>
          <p:nvPr/>
        </p:nvSpPr>
        <p:spPr>
          <a:xfrm>
            <a:off x="4150862" y="2843895"/>
            <a:ext cx="1389455" cy="76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dertittel 2">
            <a:extLst>
              <a:ext uri="{FF2B5EF4-FFF2-40B4-BE49-F238E27FC236}">
                <a16:creationId xmlns:a16="http://schemas.microsoft.com/office/drawing/2014/main" id="{B61AE022-14AE-4596-99D4-4E9C6BDA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399" y="1778958"/>
            <a:ext cx="9350830" cy="3761872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CLC can reduce the energy penalty for CO</a:t>
            </a:r>
            <a:r>
              <a:rPr lang="en-US" baseline="-25000" dirty="0"/>
              <a:t>2</a:t>
            </a:r>
            <a:r>
              <a:rPr lang="en-US" dirty="0"/>
              <a:t> capture. In theory, there is no energy penalty compared to conventional combustion.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CLC can have close to 100% capture rate without extra costs or efforts.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Compared to post combustion, CLC has low CAPEX and small footprint. Everything can fit within the confined walls of a CFB boiler.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CLC does not require harmful chemicals. The oxygen carrier can be mineral ores (e.g. ilmenite) or slag products from mineral industries.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dirty="0"/>
              <a:t>CLC has potential to reduce CO2 capture cost for several applications. For solid fuel combustion, most studies suggests ≈20 euro/ton</a:t>
            </a:r>
            <a:r>
              <a:rPr lang="en-US" baseline="-25000" dirty="0"/>
              <a:t>CO2</a:t>
            </a:r>
            <a:r>
              <a:rPr lang="en-US" dirty="0"/>
              <a:t>.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DC13EC7-B3C2-4867-AB0F-7DA092269572}"/>
              </a:ext>
            </a:extLst>
          </p:cNvPr>
          <p:cNvSpPr txBox="1">
            <a:spLocks/>
          </p:cNvSpPr>
          <p:nvPr/>
        </p:nvSpPr>
        <p:spPr>
          <a:xfrm>
            <a:off x="0" y="79545"/>
            <a:ext cx="12192000" cy="1050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109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6C5F"/>
                </a:solidFill>
              </a:rPr>
              <a:t>Why even bother with CLC?</a:t>
            </a:r>
          </a:p>
        </p:txBody>
      </p:sp>
    </p:spTree>
    <p:extLst>
      <p:ext uri="{BB962C8B-B14F-4D97-AF65-F5344CB8AC3E}">
        <p14:creationId xmlns:p14="http://schemas.microsoft.com/office/powerpoint/2010/main" val="38292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66BA6F77-0408-4220-B1EB-B917B088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ACLOUD Project Pitch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2EA0656E-BA3C-4597-BD98-C365F7F12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09" y="1511632"/>
            <a:ext cx="6081775" cy="464350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In northern Europe, </a:t>
            </a:r>
            <a:r>
              <a:rPr lang="en-US" sz="2500" u="sng" dirty="0"/>
              <a:t>biomass</a:t>
            </a:r>
            <a:r>
              <a:rPr lang="en-US" sz="2500" dirty="0"/>
              <a:t> and </a:t>
            </a:r>
            <a:r>
              <a:rPr lang="en-US" sz="2500" u="sng" dirty="0"/>
              <a:t>forestry waste are</a:t>
            </a:r>
            <a:r>
              <a:rPr lang="en-US" sz="2500" dirty="0"/>
              <a:t> important domestic fuels. 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In Europe as a whole, the use of </a:t>
            </a:r>
            <a:r>
              <a:rPr lang="en-US" sz="2500" u="sng" dirty="0"/>
              <a:t>waste-derived fuels</a:t>
            </a:r>
            <a:r>
              <a:rPr lang="en-US" sz="2500" dirty="0"/>
              <a:t> seems destined to increase.  </a:t>
            </a:r>
            <a:endParaRPr lang="en-US" altLang="sv-SE" sz="2500" dirty="0">
              <a:latin typeface="Corbel" panose="020B0503020204020204" pitchFamily="34" charset="0"/>
            </a:endParaRP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Difficult to convert, being </a:t>
            </a:r>
            <a:r>
              <a:rPr lang="en-US" sz="2500" u="sng" dirty="0"/>
              <a:t>inhomogeneous</a:t>
            </a:r>
            <a:r>
              <a:rPr lang="en-US" sz="2500" dirty="0"/>
              <a:t> and </a:t>
            </a:r>
            <a:r>
              <a:rPr lang="en-US" sz="2500" u="sng" dirty="0"/>
              <a:t>rich in problematic ash species</a:t>
            </a:r>
            <a:r>
              <a:rPr lang="en-US" sz="2500" dirty="0"/>
              <a:t>.</a:t>
            </a:r>
          </a:p>
          <a:p>
            <a:pPr marL="342900" indent="-342900" algn="just">
              <a:buClr>
                <a:srgbClr val="109C4B"/>
              </a:buClr>
              <a:buFont typeface="Courier New" panose="02070309020205020404" pitchFamily="49" charset="0"/>
              <a:buChar char="o"/>
            </a:pPr>
            <a:r>
              <a:rPr lang="en-US" sz="2500" dirty="0"/>
              <a:t>CLC could be an ideal conversion technology for difficult fuels. It provides inherent CO</a:t>
            </a:r>
            <a:r>
              <a:rPr lang="en-US" sz="2500" baseline="-25000" dirty="0"/>
              <a:t>2</a:t>
            </a:r>
            <a:r>
              <a:rPr lang="en-US" sz="2500" dirty="0"/>
              <a:t> capture, O</a:t>
            </a:r>
            <a:r>
              <a:rPr lang="en-US" sz="2500" baseline="-25000" dirty="0"/>
              <a:t>2</a:t>
            </a:r>
            <a:r>
              <a:rPr lang="en-US" sz="2500" dirty="0"/>
              <a:t> buffering to counter inhomogeneity and also </a:t>
            </a:r>
            <a:r>
              <a:rPr lang="en-US" sz="2500" u="sng" dirty="0"/>
              <a:t>separates heat-transfer surfaces from ash</a:t>
            </a:r>
            <a:r>
              <a:rPr lang="en-US" sz="2500" dirty="0"/>
              <a:t>.</a:t>
            </a:r>
          </a:p>
          <a:p>
            <a:pPr algn="just">
              <a:buClr>
                <a:srgbClr val="109C4B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DD57D-9D2D-C683-4EED-42713680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88" y="1406418"/>
            <a:ext cx="4321836" cy="44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DEAE4-C50A-48B1-BAF9-7FD964E8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99" y="1186573"/>
            <a:ext cx="4188618" cy="4892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7AFC17-BD31-4227-AF28-651511C723AB}"/>
              </a:ext>
            </a:extLst>
          </p:cNvPr>
          <p:cNvSpPr/>
          <p:nvPr/>
        </p:nvSpPr>
        <p:spPr>
          <a:xfrm>
            <a:off x="1967022" y="2488019"/>
            <a:ext cx="584791" cy="3084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B9D66-FA0C-4BBC-A5A7-7197FAB1E67F}"/>
              </a:ext>
            </a:extLst>
          </p:cNvPr>
          <p:cNvSpPr txBox="1"/>
          <p:nvPr/>
        </p:nvSpPr>
        <p:spPr>
          <a:xfrm>
            <a:off x="5832712" y="1186573"/>
            <a:ext cx="3239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or minimal ash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Atmosphere mainly N</a:t>
            </a:r>
            <a:r>
              <a:rPr lang="en-US" sz="16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</a:t>
            </a:r>
            <a:r>
              <a:rPr lang="en-US" sz="16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900-1050°C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factor can be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≈100% of heat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≈70% of total gas flow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3F306A-B6B7-4A1E-9281-C0317DF18552}"/>
              </a:ext>
            </a:extLst>
          </p:cNvPr>
          <p:cNvSpPr/>
          <p:nvPr/>
        </p:nvSpPr>
        <p:spPr>
          <a:xfrm>
            <a:off x="3391232" y="1633853"/>
            <a:ext cx="508884" cy="426212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56B4DC-3B2D-4E48-AB6F-0B4DA220BA4B}"/>
              </a:ext>
            </a:extLst>
          </p:cNvPr>
          <p:cNvSpPr txBox="1"/>
          <p:nvPr/>
        </p:nvSpPr>
        <p:spPr>
          <a:xfrm>
            <a:off x="5831149" y="2943434"/>
            <a:ext cx="292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ash and 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 reduced heat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gas radiation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1CEBC9-05B7-4025-AEDE-C0E38BA5B7C8}"/>
              </a:ext>
            </a:extLst>
          </p:cNvPr>
          <p:cNvSpPr/>
          <p:nvPr/>
        </p:nvSpPr>
        <p:spPr>
          <a:xfrm>
            <a:off x="2654034" y="4525643"/>
            <a:ext cx="670948" cy="1046482"/>
          </a:xfrm>
          <a:prstGeom prst="rect">
            <a:avLst/>
          </a:prstGeom>
          <a:noFill/>
          <a:ln w="38100">
            <a:solidFill>
              <a:srgbClr val="804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800" dirty="0">
              <a:solidFill>
                <a:srgbClr val="582C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817B82-CE87-4C24-86A9-6CEED187DACF}"/>
              </a:ext>
            </a:extLst>
          </p:cNvPr>
          <p:cNvSpPr txBox="1"/>
          <p:nvPr/>
        </p:nvSpPr>
        <p:spPr>
          <a:xfrm>
            <a:off x="5832712" y="3911573"/>
            <a:ext cx="3367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Atmosphere mainly CO</a:t>
            </a:r>
            <a:r>
              <a:rPr lang="en-US" sz="1600" baseline="-250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</a:t>
            </a:r>
            <a:r>
              <a:rPr lang="en-US" sz="1600" baseline="-250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Concentrated ash and impurities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900-1050°C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≈Adiabatic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≈30% of total gas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CFB, dual-CFB or other design?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convection path?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 gas conditioning?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92057-D9E5-4D59-93D8-6D8950D8273C}"/>
              </a:ext>
            </a:extLst>
          </p:cNvPr>
          <p:cNvSpPr txBox="1"/>
          <p:nvPr/>
        </p:nvSpPr>
        <p:spPr>
          <a:xfrm>
            <a:off x="4333482" y="2453004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Air reactor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D69F09-CBC5-486D-B856-34138488331E}"/>
              </a:ext>
            </a:extLst>
          </p:cNvPr>
          <p:cNvSpPr txBox="1"/>
          <p:nvPr/>
        </p:nvSpPr>
        <p:spPr>
          <a:xfrm>
            <a:off x="4328065" y="3632975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Fuel reactor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6ACFCE-4121-4609-89D6-E1DC8E04585F}"/>
              </a:ext>
            </a:extLst>
          </p:cNvPr>
          <p:cNvSpPr txBox="1"/>
          <p:nvPr/>
        </p:nvSpPr>
        <p:spPr>
          <a:xfrm>
            <a:off x="4095697" y="4068523"/>
            <a:ext cx="1318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3770E-B0B4-4288-86D1-50974CCA93CA}"/>
              </a:ext>
            </a:extLst>
          </p:cNvPr>
          <p:cNvCxnSpPr>
            <a:cxnSpLocks/>
          </p:cNvCxnSpPr>
          <p:nvPr/>
        </p:nvCxnSpPr>
        <p:spPr>
          <a:xfrm flipH="1">
            <a:off x="2259417" y="2008312"/>
            <a:ext cx="3461693" cy="70153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9EA0CE0-D036-40A9-B208-B2ADF50A2C44}"/>
              </a:ext>
            </a:extLst>
          </p:cNvPr>
          <p:cNvSpPr txBox="1"/>
          <p:nvPr/>
        </p:nvSpPr>
        <p:spPr>
          <a:xfrm>
            <a:off x="4150862" y="2843895"/>
            <a:ext cx="1389455" cy="76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92891-4968-4253-9489-C51A6E2C04F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38438" y="3358933"/>
            <a:ext cx="2592711" cy="8855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DC116B-4FF6-487B-AFBC-647DFC50D802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2620563" y="4942625"/>
            <a:ext cx="3212149" cy="68828"/>
          </a:xfrm>
          <a:prstGeom prst="line">
            <a:avLst/>
          </a:prstGeom>
          <a:ln w="12700">
            <a:solidFill>
              <a:srgbClr val="804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4F23B1D-5396-425D-98F0-8B837B774F58}"/>
              </a:ext>
            </a:extLst>
          </p:cNvPr>
          <p:cNvSpPr/>
          <p:nvPr/>
        </p:nvSpPr>
        <p:spPr>
          <a:xfrm>
            <a:off x="9021229" y="1286559"/>
            <a:ext cx="293546" cy="2446402"/>
          </a:xfrm>
          <a:prstGeom prst="rightBrace">
            <a:avLst>
              <a:gd name="adj1" fmla="val 61733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EEFDDF-115F-4BC0-98B0-0348CD4455B8}"/>
              </a:ext>
            </a:extLst>
          </p:cNvPr>
          <p:cNvSpPr txBox="1"/>
          <p:nvPr/>
        </p:nvSpPr>
        <p:spPr>
          <a:xfrm>
            <a:off x="9403623" y="1729981"/>
            <a:ext cx="2182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aggressive ash species here means that steam data can be increased, which means electric efficiency could be improved.</a:t>
            </a:r>
            <a:endParaRPr lang="en-US" sz="1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E879AE-EC86-DC8C-EEBA-C74745C6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29" y="4075732"/>
            <a:ext cx="2668585" cy="17337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216475-CD43-76C1-4E85-F5A5ADD34660}"/>
              </a:ext>
            </a:extLst>
          </p:cNvPr>
          <p:cNvCxnSpPr/>
          <p:nvPr/>
        </p:nvCxnSpPr>
        <p:spPr>
          <a:xfrm>
            <a:off x="10478814" y="3429000"/>
            <a:ext cx="0" cy="6040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>
            <a:extLst>
              <a:ext uri="{FF2B5EF4-FFF2-40B4-BE49-F238E27FC236}">
                <a16:creationId xmlns:a16="http://schemas.microsoft.com/office/drawing/2014/main" id="{8CAE4AA9-9618-71CC-F9C8-56674AFB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545"/>
            <a:ext cx="12192000" cy="105001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C5F"/>
                </a:solidFill>
              </a:rPr>
              <a:t>ACLOUD Project Pitch</a:t>
            </a:r>
          </a:p>
        </p:txBody>
      </p:sp>
    </p:spTree>
    <p:extLst>
      <p:ext uri="{BB962C8B-B14F-4D97-AF65-F5344CB8AC3E}">
        <p14:creationId xmlns:p14="http://schemas.microsoft.com/office/powerpoint/2010/main" val="3446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9" grpId="0"/>
    </p:bldLst>
  </p:timing>
</p:sld>
</file>

<file path=ppt/theme/theme1.xml><?xml version="1.0" encoding="utf-8"?>
<a:theme xmlns:a="http://schemas.openxmlformats.org/drawingml/2006/main" name="Flagship identit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on ident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6CD2CE4B03947BFF020AB234E056D" ma:contentTypeVersion="12" ma:contentTypeDescription="Create a new document." ma:contentTypeScope="" ma:versionID="1f75d5312550d974b11f6906020b3e82">
  <xsd:schema xmlns:xsd="http://www.w3.org/2001/XMLSchema" xmlns:xs="http://www.w3.org/2001/XMLSchema" xmlns:p="http://schemas.microsoft.com/office/2006/metadata/properties" xmlns:ns3="f88921a7-82ec-47bd-ba28-32a3606c17af" xmlns:ns4="908a7a80-5345-465a-8fb3-667347f24fa9" targetNamespace="http://schemas.microsoft.com/office/2006/metadata/properties" ma:root="true" ma:fieldsID="d0e38265d821e2ec6353d7e7c987476e" ns3:_="" ns4:_="">
    <xsd:import namespace="f88921a7-82ec-47bd-ba28-32a3606c17af"/>
    <xsd:import namespace="908a7a80-5345-465a-8fb3-667347f24f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921a7-82ec-47bd-ba28-32a3606c1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a7a80-5345-465a-8fb3-667347f24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8921a7-82ec-47bd-ba28-32a3606c17af" xsi:nil="true"/>
  </documentManagement>
</p:properties>
</file>

<file path=customXml/itemProps1.xml><?xml version="1.0" encoding="utf-8"?>
<ds:datastoreItem xmlns:ds="http://schemas.openxmlformats.org/officeDocument/2006/customXml" ds:itemID="{B0896F6A-FA3D-41AB-85DC-C4A0561F6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527AE4-5713-4C09-9AF6-2BA6FC3C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921a7-82ec-47bd-ba28-32a3606c17af"/>
    <ds:schemaRef ds:uri="908a7a80-5345-465a-8fb3-667347f24f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56FF17-B466-4E62-B3CD-C2634AE64DEA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f88921a7-82ec-47bd-ba28-32a3606c17af"/>
    <ds:schemaRef ds:uri="http://schemas.microsoft.com/office/2006/metadata/properties"/>
    <ds:schemaRef ds:uri="http://purl.org/dc/elements/1.1/"/>
    <ds:schemaRef ds:uri="http://schemas.microsoft.com/office/infopath/2007/PartnerControls"/>
    <ds:schemaRef ds:uri="908a7a80-5345-465a-8fb3-667347f24fa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42752</TotalTime>
  <Words>894</Words>
  <Application>Microsoft Office PowerPoint</Application>
  <PresentationFormat>Widescreen</PresentationFormat>
  <Paragraphs>113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Corbel</vt:lpstr>
      <vt:lpstr>Courier New</vt:lpstr>
      <vt:lpstr>Flagship identities</vt:lpstr>
      <vt:lpstr>Common identity</vt:lpstr>
      <vt:lpstr>PowerPoint Presentation</vt:lpstr>
      <vt:lpstr>Content</vt:lpstr>
      <vt:lpstr>Chemical-Looping Combustion (CLC)</vt:lpstr>
      <vt:lpstr>Basic reactor design</vt:lpstr>
      <vt:lpstr>Circulating Fluidized Bed boiler (CFB)</vt:lpstr>
      <vt:lpstr>Circulating Fluidized Bed boiler (CFB)</vt:lpstr>
      <vt:lpstr>PowerPoint Presentation</vt:lpstr>
      <vt:lpstr>ACLOUD Project Pitch</vt:lpstr>
      <vt:lpstr>ACLOUD Project Pitch</vt:lpstr>
      <vt:lpstr>Project Activities</vt:lpstr>
      <vt:lpstr>Current status of CLC</vt:lpstr>
      <vt:lpstr>Logotype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Misha Jemsek</dc:creator>
  <cp:lastModifiedBy>Magnus Rydén</cp:lastModifiedBy>
  <cp:revision>351</cp:revision>
  <dcterms:created xsi:type="dcterms:W3CDTF">2018-03-12T08:04:51Z</dcterms:created>
  <dcterms:modified xsi:type="dcterms:W3CDTF">2024-10-14T06:38:20Z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0x010100DFC6CD2CE4B03947BFF020AB234E056D</vt:lpwstr>
  </property>
</Properties>
</file>