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36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12192000" cy="6858000"/>
  <p:notesSz cx="6858000" cy="9144000"/>
  <p:defaultTextStyle>
    <a:defPPr>
      <a:defRPr lang="en-GB"/>
    </a:defPPr>
    <a:lvl1pPr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1pPr>
    <a:lvl2pPr marL="742950" indent="-28575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2pPr>
    <a:lvl3pPr marL="11430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3pPr>
    <a:lvl4pPr marL="16002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4pPr>
    <a:lvl5pPr marL="2057400" indent="-228600" algn="l" rtl="0" fontAlgn="base" hangingPunct="0">
      <a:lnSpc>
        <a:spcPct val="93000"/>
      </a:lnSpc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 PL SungtiL GB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54" y="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5B25D8D-16D2-244D-DF87-15EDC84EADDD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372A8F8-04B4-6C1D-926B-A06C1D539B8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6409E9C-157B-75AE-4A34-7EC990BC06B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nb-NO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3652A9F-EE1A-C747-991B-F3863FFD730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nb-NO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50388AC-7BAF-D4FC-1DE3-8F3E8A2F734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nb-NO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E76227CB-B20D-7837-F299-52512B97A3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6E9C32C5-318D-4A8F-B753-C9A73608F8D9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01ACEBB-D18A-1A59-AAFA-96FBE6600E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764B32-FF6F-4298-81EC-42D4E05A00E6}" type="slidenum">
              <a:rPr lang="en-US" altLang="nb-NO"/>
              <a:pPr/>
              <a:t>1</a:t>
            </a:fld>
            <a:endParaRPr lang="en-US" altLang="nb-NO"/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id="{C18CC761-80DE-7B41-5E50-2D6CC4F2EF2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884DF8F-3EE5-401C-25D0-347788A56CD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2DBE5A2-FC55-83FD-0EA9-64818E2686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FF067B-A0F6-4AF5-970B-53EF7C08F46D}" type="slidenum">
              <a:rPr lang="en-US" altLang="nb-NO"/>
              <a:pPr/>
              <a:t>10</a:t>
            </a:fld>
            <a:endParaRPr lang="en-US" altLang="nb-NO"/>
          </a:p>
        </p:txBody>
      </p:sp>
      <p:sp>
        <p:nvSpPr>
          <p:cNvPr id="90113" name="Rectangle 1">
            <a:extLst>
              <a:ext uri="{FF2B5EF4-FFF2-40B4-BE49-F238E27FC236}">
                <a16:creationId xmlns:a16="http://schemas.microsoft.com/office/drawing/2014/main" id="{F72714EC-BB5C-9CE9-146F-A8B9FEE5410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BCBE054D-4547-F6A0-CF47-6A716C3EF76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65596C5-4C7E-0F2D-1DEB-634EE07D41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4DB3B3-4EBB-486F-BE99-A86CEB3D70A2}" type="slidenum">
              <a:rPr lang="en-US" altLang="nb-NO"/>
              <a:pPr/>
              <a:t>11</a:t>
            </a:fld>
            <a:endParaRPr lang="en-US" altLang="nb-NO"/>
          </a:p>
        </p:txBody>
      </p:sp>
      <p:sp>
        <p:nvSpPr>
          <p:cNvPr id="91137" name="Rectangle 1">
            <a:extLst>
              <a:ext uri="{FF2B5EF4-FFF2-40B4-BE49-F238E27FC236}">
                <a16:creationId xmlns:a16="http://schemas.microsoft.com/office/drawing/2014/main" id="{A14F561E-5060-A78A-D7CB-E5DFFEDE615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1D6970DB-52C8-8AD9-A0A1-235CBB5483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A907289-63E6-6098-C18D-7EB87B0F9D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94E23-174E-4A43-93C0-39FCC04B42A3}" type="slidenum">
              <a:rPr lang="en-US" altLang="nb-NO"/>
              <a:pPr/>
              <a:t>12</a:t>
            </a:fld>
            <a:endParaRPr lang="en-US" altLang="nb-NO"/>
          </a:p>
        </p:txBody>
      </p:sp>
      <p:sp>
        <p:nvSpPr>
          <p:cNvPr id="92161" name="Rectangle 1">
            <a:extLst>
              <a:ext uri="{FF2B5EF4-FFF2-40B4-BE49-F238E27FC236}">
                <a16:creationId xmlns:a16="http://schemas.microsoft.com/office/drawing/2014/main" id="{096A988C-D07D-D3A3-A1C6-6EF70BCC454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1287A5D4-92D6-0D54-26E5-313EFDC1B06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C370E8A-B9AC-4FE0-79B5-4D7614664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3567E-44A5-44E0-98E1-90FE815D6B6A}" type="slidenum">
              <a:rPr lang="en-US" altLang="nb-NO"/>
              <a:pPr/>
              <a:t>13</a:t>
            </a:fld>
            <a:endParaRPr lang="en-US" altLang="nb-NO"/>
          </a:p>
        </p:txBody>
      </p:sp>
      <p:sp>
        <p:nvSpPr>
          <p:cNvPr id="93185" name="Rectangle 1">
            <a:extLst>
              <a:ext uri="{FF2B5EF4-FFF2-40B4-BE49-F238E27FC236}">
                <a16:creationId xmlns:a16="http://schemas.microsoft.com/office/drawing/2014/main" id="{782DA976-3B60-8214-A891-912266BC8E5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9239EDA-03D5-714E-5F9E-7D8681CE1D5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F484F45-DB5B-5E9B-C7A9-2932D62325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8FF0E7-342C-459A-BE1B-81D0249896E3}" type="slidenum">
              <a:rPr lang="en-US" altLang="nb-NO"/>
              <a:pPr/>
              <a:t>14</a:t>
            </a:fld>
            <a:endParaRPr lang="en-US" altLang="nb-NO"/>
          </a:p>
        </p:txBody>
      </p:sp>
      <p:sp>
        <p:nvSpPr>
          <p:cNvPr id="94209" name="Rectangle 1">
            <a:extLst>
              <a:ext uri="{FF2B5EF4-FFF2-40B4-BE49-F238E27FC236}">
                <a16:creationId xmlns:a16="http://schemas.microsoft.com/office/drawing/2014/main" id="{523CC6F0-69E6-3C31-90C4-0269EFD9265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51AC530-C7C6-3E04-C2BD-29B2E50230C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0295571-58BD-6C60-D9DB-E0B2474B2E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5262A5-F59C-4E86-964D-2FE5E7FD0DD1}" type="slidenum">
              <a:rPr lang="en-US" altLang="nb-NO"/>
              <a:pPr/>
              <a:t>15</a:t>
            </a:fld>
            <a:endParaRPr lang="en-US" altLang="nb-NO"/>
          </a:p>
        </p:txBody>
      </p:sp>
      <p:sp>
        <p:nvSpPr>
          <p:cNvPr id="95233" name="Rectangle 1">
            <a:extLst>
              <a:ext uri="{FF2B5EF4-FFF2-40B4-BE49-F238E27FC236}">
                <a16:creationId xmlns:a16="http://schemas.microsoft.com/office/drawing/2014/main" id="{66A4A202-9993-3CD3-79BA-A7319C8C67C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4F94B61-FEB7-AB7C-B697-36A32495449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8E42F36-EE1D-12D0-CF6E-415AD99A75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AC4187-027A-4C32-AC3F-57B8BF0E91F9}" type="slidenum">
              <a:rPr lang="en-US" altLang="nb-NO"/>
              <a:pPr/>
              <a:t>16</a:t>
            </a:fld>
            <a:endParaRPr lang="en-US" altLang="nb-NO"/>
          </a:p>
        </p:txBody>
      </p:sp>
      <p:sp>
        <p:nvSpPr>
          <p:cNvPr id="96257" name="Rectangle 1">
            <a:extLst>
              <a:ext uri="{FF2B5EF4-FFF2-40B4-BE49-F238E27FC236}">
                <a16:creationId xmlns:a16="http://schemas.microsoft.com/office/drawing/2014/main" id="{22E2DA5C-AF27-4DA7-B62B-3E6D564234C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F56E61B0-C13C-83C4-D8DD-2E13F0E36F3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54B6CB9-0A83-80E4-5FB5-66D738C5B2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7E6476-3919-4792-8445-A382DD7B25E6}" type="slidenum">
              <a:rPr lang="en-US" altLang="nb-NO"/>
              <a:pPr/>
              <a:t>17</a:t>
            </a:fld>
            <a:endParaRPr lang="en-US" altLang="nb-NO"/>
          </a:p>
        </p:txBody>
      </p:sp>
      <p:sp>
        <p:nvSpPr>
          <p:cNvPr id="97281" name="Rectangle 1">
            <a:extLst>
              <a:ext uri="{FF2B5EF4-FFF2-40B4-BE49-F238E27FC236}">
                <a16:creationId xmlns:a16="http://schemas.microsoft.com/office/drawing/2014/main" id="{BFE5A1EC-57DF-26CE-596D-CB83F1AE207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025E5368-3541-4E47-D831-7D39C762F28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BC80AF8C-9666-3457-0C6F-C6EE9B015C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992EEC-ADBE-4B92-9E0F-A66C7A076C2F}" type="slidenum">
              <a:rPr lang="en-US" altLang="nb-NO"/>
              <a:pPr/>
              <a:t>18</a:t>
            </a:fld>
            <a:endParaRPr lang="en-US" altLang="nb-NO"/>
          </a:p>
        </p:txBody>
      </p:sp>
      <p:sp>
        <p:nvSpPr>
          <p:cNvPr id="98305" name="Rectangle 1">
            <a:extLst>
              <a:ext uri="{FF2B5EF4-FFF2-40B4-BE49-F238E27FC236}">
                <a16:creationId xmlns:a16="http://schemas.microsoft.com/office/drawing/2014/main" id="{37423CB0-9C83-9EF4-BD69-C63DB59A139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323D6727-258D-B0D4-687A-D6BEA3D5C65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1F1A526-615B-F15D-235C-A55DB363A6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7F8554-85A8-48A1-A0DB-2F3D8CE3886B}" type="slidenum">
              <a:rPr lang="en-US" altLang="nb-NO"/>
              <a:pPr/>
              <a:t>19</a:t>
            </a:fld>
            <a:endParaRPr lang="en-US" altLang="nb-NO"/>
          </a:p>
        </p:txBody>
      </p:sp>
      <p:sp>
        <p:nvSpPr>
          <p:cNvPr id="99329" name="Rectangle 1">
            <a:extLst>
              <a:ext uri="{FF2B5EF4-FFF2-40B4-BE49-F238E27FC236}">
                <a16:creationId xmlns:a16="http://schemas.microsoft.com/office/drawing/2014/main" id="{A22FAA7C-D1B4-4A80-F759-AFDD252CC56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Text Box 2">
            <a:extLst>
              <a:ext uri="{FF2B5EF4-FFF2-40B4-BE49-F238E27FC236}">
                <a16:creationId xmlns:a16="http://schemas.microsoft.com/office/drawing/2014/main" id="{5F43499E-049E-6056-319C-55A8431DF2B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Per soddisfare la citazione, dobbiamo iniziare a porci alcune domande introduttive, che rivelano: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Unique Value Proposition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Exploitation and dissemiantion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Outcomes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Impatti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US" altLang="nb-NO" sz="2000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it-IT" altLang="nb-NO" sz="2000" i="1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 u="sng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>
              <a:latin typeface="Arial" panose="020B0604020202020204" pitchFamily="34" charset="0"/>
              <a:cs typeface="AR PL SungtiL GB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BA45E60-D370-1D90-7EE6-CA11C37B50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CDA62C-FE0F-4A50-9EEC-AD16541EE211}" type="slidenum">
              <a:rPr lang="en-US" altLang="nb-NO"/>
              <a:pPr/>
              <a:t>2</a:t>
            </a:fld>
            <a:endParaRPr lang="en-US" altLang="nb-NO"/>
          </a:p>
        </p:txBody>
      </p:sp>
      <p:sp>
        <p:nvSpPr>
          <p:cNvPr id="81921" name="Rectangle 1">
            <a:extLst>
              <a:ext uri="{FF2B5EF4-FFF2-40B4-BE49-F238E27FC236}">
                <a16:creationId xmlns:a16="http://schemas.microsoft.com/office/drawing/2014/main" id="{E1FC6EF3-A081-8852-7738-0227096ECD2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BD508A70-1716-41D4-278F-BC799D03731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5123093F-3CEF-AFF1-89DE-20E6B908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0AC25870-9CDC-4AAB-9048-1BC24536AF94}" type="slidenum">
              <a:rPr lang="pt-BR" altLang="nb-NO" sz="1200">
                <a:latin typeface="Calibri" panose="020F0502020204030204" pitchFamily="34" charset="0"/>
                <a:cs typeface="Calibri" panose="020F0502020204030204" pitchFamily="34" charset="0"/>
              </a:rPr>
              <a:pPr algn="r" hangingPunct="1">
                <a:lnSpc>
                  <a:spcPct val="100000"/>
                </a:lnSpc>
              </a:pPr>
              <a:t>2</a:t>
            </a:fld>
            <a:endParaRPr lang="pt-BR" alt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518E837-E092-FEC7-14D8-433CEDBA56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72BF3B-1FF1-4312-82DF-49BA5B45C7E4}" type="slidenum">
              <a:rPr lang="en-US" altLang="nb-NO"/>
              <a:pPr/>
              <a:t>20</a:t>
            </a:fld>
            <a:endParaRPr lang="en-US" altLang="nb-NO"/>
          </a:p>
        </p:txBody>
      </p:sp>
      <p:sp>
        <p:nvSpPr>
          <p:cNvPr id="100353" name="Rectangle 1">
            <a:extLst>
              <a:ext uri="{FF2B5EF4-FFF2-40B4-BE49-F238E27FC236}">
                <a16:creationId xmlns:a16="http://schemas.microsoft.com/office/drawing/2014/main" id="{B781E2D2-0D8D-8A3C-3DEA-E0051606A01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Text Box 2">
            <a:extLst>
              <a:ext uri="{FF2B5EF4-FFF2-40B4-BE49-F238E27FC236}">
                <a16:creationId xmlns:a16="http://schemas.microsoft.com/office/drawing/2014/main" id="{8BA44797-6E8F-2C93-FCF4-33097A8FC4D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Per soddisfare la citazione, dobbiamo iniziare a porci alcune domande introduttive, che rivelano: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Unique Value Proposition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Exploitation and dissemiantion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Outcomes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Impatti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US" altLang="nb-NO" sz="2000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it-IT" altLang="nb-NO" sz="2000" i="1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 u="sng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>
              <a:latin typeface="Arial" panose="020B0604020202020204" pitchFamily="34" charset="0"/>
              <a:cs typeface="AR PL SungtiL GB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D479C52-FF8B-7C33-363D-4F13FBFCC8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6893A-4A6F-4908-A38D-83633A319715}" type="slidenum">
              <a:rPr lang="en-US" altLang="nb-NO"/>
              <a:pPr/>
              <a:t>21</a:t>
            </a:fld>
            <a:endParaRPr lang="en-US" altLang="nb-NO"/>
          </a:p>
        </p:txBody>
      </p:sp>
      <p:sp>
        <p:nvSpPr>
          <p:cNvPr id="101377" name="Rectangle 1">
            <a:extLst>
              <a:ext uri="{FF2B5EF4-FFF2-40B4-BE49-F238E27FC236}">
                <a16:creationId xmlns:a16="http://schemas.microsoft.com/office/drawing/2014/main" id="{9DFC36C3-2ED0-39C0-3CFC-6B782F2C88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Text Box 2">
            <a:extLst>
              <a:ext uri="{FF2B5EF4-FFF2-40B4-BE49-F238E27FC236}">
                <a16:creationId xmlns:a16="http://schemas.microsoft.com/office/drawing/2014/main" id="{3A24B2E9-7B77-FEC5-3976-5505CAADF96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Per soddisfare la citazione, dobbiamo iniziare a porci alcune domande introduttive, che rivelano: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Unique Value Proposition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Exploitation and dissemiantion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Outcomes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Impatti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US" altLang="nb-NO" sz="2000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it-IT" altLang="nb-NO" sz="2000" i="1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 u="sng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>
              <a:latin typeface="Arial" panose="020B0604020202020204" pitchFamily="34" charset="0"/>
              <a:cs typeface="AR PL SungtiL GB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45DD809-DABF-8081-E51A-F4BC18CBB6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D725B1-3C50-4B63-B5B1-258EF752F5D1}" type="slidenum">
              <a:rPr lang="en-US" altLang="nb-NO"/>
              <a:pPr/>
              <a:t>22</a:t>
            </a:fld>
            <a:endParaRPr lang="en-US" altLang="nb-NO"/>
          </a:p>
        </p:txBody>
      </p:sp>
      <p:sp>
        <p:nvSpPr>
          <p:cNvPr id="102401" name="Rectangle 1">
            <a:extLst>
              <a:ext uri="{FF2B5EF4-FFF2-40B4-BE49-F238E27FC236}">
                <a16:creationId xmlns:a16="http://schemas.microsoft.com/office/drawing/2014/main" id="{C368304F-F7D0-6DC8-56C1-A0045C2C756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Text Box 2">
            <a:extLst>
              <a:ext uri="{FF2B5EF4-FFF2-40B4-BE49-F238E27FC236}">
                <a16:creationId xmlns:a16="http://schemas.microsoft.com/office/drawing/2014/main" id="{295E0F05-978D-263B-D98B-BE52D3E3121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Per soddisfare la citazione, dobbiamo iniziare a porci alcune domande introduttive, che rivelano: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Unique Value Proposition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Exploitation and dissemiantion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Outcomes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Impatti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US" altLang="nb-NO" sz="2000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it-IT" altLang="nb-NO" sz="2000" i="1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 u="sng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>
              <a:latin typeface="Arial" panose="020B0604020202020204" pitchFamily="34" charset="0"/>
              <a:cs typeface="AR PL SungtiL GB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B1A6216-9DD1-583B-5AF7-4587961480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577054-9D5C-4C62-A4A8-AE635BD5E83A}" type="slidenum">
              <a:rPr lang="en-US" altLang="nb-NO"/>
              <a:pPr/>
              <a:t>23</a:t>
            </a:fld>
            <a:endParaRPr lang="en-US" altLang="nb-NO"/>
          </a:p>
        </p:txBody>
      </p:sp>
      <p:sp>
        <p:nvSpPr>
          <p:cNvPr id="103425" name="Rectangle 1">
            <a:extLst>
              <a:ext uri="{FF2B5EF4-FFF2-40B4-BE49-F238E27FC236}">
                <a16:creationId xmlns:a16="http://schemas.microsoft.com/office/drawing/2014/main" id="{E6A1829A-FC79-87BA-53C6-34C71B27E77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Text Box 2">
            <a:extLst>
              <a:ext uri="{FF2B5EF4-FFF2-40B4-BE49-F238E27FC236}">
                <a16:creationId xmlns:a16="http://schemas.microsoft.com/office/drawing/2014/main" id="{2FD75BC4-9C51-9E60-709E-BAA34B1DCFE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Per soddisfare la citazione, dobbiamo iniziare a porci alcune domande introduttive, che rivelano: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Unique Value Proposition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Exploitation and dissemiantion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Outcomes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Impatti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US" altLang="nb-NO" sz="2000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it-IT" altLang="nb-NO" sz="2000" i="1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 u="sng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>
              <a:latin typeface="Arial" panose="020B0604020202020204" pitchFamily="34" charset="0"/>
              <a:cs typeface="AR PL SungtiL GB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306B29F-1B47-B735-F05A-19A1DC7E34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01EFD5-65F0-454B-AC64-2CF5BDDC774E}" type="slidenum">
              <a:rPr lang="en-US" altLang="nb-NO"/>
              <a:pPr/>
              <a:t>24</a:t>
            </a:fld>
            <a:endParaRPr lang="en-US" altLang="nb-NO"/>
          </a:p>
        </p:txBody>
      </p:sp>
      <p:sp>
        <p:nvSpPr>
          <p:cNvPr id="104449" name="Rectangle 1">
            <a:extLst>
              <a:ext uri="{FF2B5EF4-FFF2-40B4-BE49-F238E27FC236}">
                <a16:creationId xmlns:a16="http://schemas.microsoft.com/office/drawing/2014/main" id="{2CB034F6-1E94-0DAE-FD52-BBF36D18C43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Text Box 2">
            <a:extLst>
              <a:ext uri="{FF2B5EF4-FFF2-40B4-BE49-F238E27FC236}">
                <a16:creationId xmlns:a16="http://schemas.microsoft.com/office/drawing/2014/main" id="{6AFC2C71-3EB2-0A17-C690-C3A2564DD74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Per soddisfare la citazione, dobbiamo iniziare a porci alcune domande introduttive, che rivelano: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Unique Value Proposition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Exploitation and dissemiantion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Outcomes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Font typeface="Times New Roman" panose="02020603050405020304" pitchFamily="18" charset="0"/>
              <a:buAutoNum type="arabicParenR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Impatti e indicatori</a:t>
            </a: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US" altLang="nb-NO" sz="2000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it-IT" altLang="nb-NO" sz="2000" i="1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 u="sng">
              <a:latin typeface="Arial" panose="020B0604020202020204" pitchFamily="34" charset="0"/>
              <a:cs typeface="AR PL SungtiL GB" charset="0"/>
            </a:endParaRPr>
          </a:p>
          <a:p>
            <a:pPr marL="228600" indent="-228600" eaLnBrk="1"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endParaRPr lang="en-GB" altLang="nb-NO" sz="2400">
              <a:latin typeface="Arial" panose="020B0604020202020204" pitchFamily="34" charset="0"/>
              <a:cs typeface="AR PL SungtiL GB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B25F8D-4356-335A-538F-789F4C0C38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0DD226-0CE7-4F28-BDA4-09C3997815A7}" type="slidenum">
              <a:rPr lang="en-US" altLang="nb-NO"/>
              <a:pPr/>
              <a:t>25</a:t>
            </a:fld>
            <a:endParaRPr lang="en-US" altLang="nb-NO"/>
          </a:p>
        </p:txBody>
      </p:sp>
      <p:sp>
        <p:nvSpPr>
          <p:cNvPr id="105473" name="Rectangle 1">
            <a:extLst>
              <a:ext uri="{FF2B5EF4-FFF2-40B4-BE49-F238E27FC236}">
                <a16:creationId xmlns:a16="http://schemas.microsoft.com/office/drawing/2014/main" id="{AB6C2721-DC60-A72E-2C8C-894406FAA4F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865EB683-8405-3598-D863-621103C7441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518597D-0A57-395D-69BD-AE367F3E71A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A97255-7EE1-4482-92CB-5ED907EBF678}" type="slidenum">
              <a:rPr lang="en-US" altLang="nb-NO"/>
              <a:pPr/>
              <a:t>26</a:t>
            </a:fld>
            <a:endParaRPr lang="en-US" altLang="nb-NO"/>
          </a:p>
        </p:txBody>
      </p:sp>
      <p:sp>
        <p:nvSpPr>
          <p:cNvPr id="106497" name="Rectangle 1">
            <a:extLst>
              <a:ext uri="{FF2B5EF4-FFF2-40B4-BE49-F238E27FC236}">
                <a16:creationId xmlns:a16="http://schemas.microsoft.com/office/drawing/2014/main" id="{0758228E-65BB-2D90-3598-B12B223F191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3C58DDD-73FE-1C63-04E8-86D5BD5F35B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FCA93BE8-7170-4436-D6AB-FE4F0A96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>
              <a:lnSpc>
                <a:spcPct val="100000"/>
              </a:lnSpc>
            </a:pPr>
            <a:fld id="{EBED2863-9AF3-4D4D-9BFE-57E89745E948}" type="slidenum">
              <a:rPr lang="it-IT" altLang="nb-NO" sz="1200">
                <a:latin typeface="Times New Roman" panose="02020603050405020304" pitchFamily="18" charset="0"/>
                <a:cs typeface="DejaVu Sans" charset="0"/>
              </a:rPr>
              <a:pPr algn="r">
                <a:lnSpc>
                  <a:spcPct val="100000"/>
                </a:lnSpc>
              </a:pPr>
              <a:t>26</a:t>
            </a:fld>
            <a:endParaRPr lang="it-IT" altLang="nb-NO" sz="1200"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92B52B6-20E7-33DE-C355-E299BDA416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096B0-6075-439E-9AC9-DB0DB1BBF871}" type="slidenum">
              <a:rPr lang="en-US" altLang="nb-NO"/>
              <a:pPr/>
              <a:t>3</a:t>
            </a:fld>
            <a:endParaRPr lang="en-US" altLang="nb-NO"/>
          </a:p>
        </p:txBody>
      </p:sp>
      <p:sp>
        <p:nvSpPr>
          <p:cNvPr id="82945" name="Rectangle 1">
            <a:extLst>
              <a:ext uri="{FF2B5EF4-FFF2-40B4-BE49-F238E27FC236}">
                <a16:creationId xmlns:a16="http://schemas.microsoft.com/office/drawing/2014/main" id="{F46F66BE-7FC3-4C6A-4F52-FEF7BB4F33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65C27540-A763-F3F3-7B4A-BB75E978668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8D493CBD-951C-2A7D-7ED7-5ACB5D97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AF0667A0-7C05-461F-92AC-D56E5F3394D8}" type="slidenum">
              <a:rPr lang="pt-BR" altLang="nb-NO" sz="1200">
                <a:latin typeface="Calibri" panose="020F0502020204030204" pitchFamily="34" charset="0"/>
                <a:cs typeface="Calibri" panose="020F0502020204030204" pitchFamily="34" charset="0"/>
              </a:rPr>
              <a:pPr algn="r" hangingPunct="1">
                <a:lnSpc>
                  <a:spcPct val="100000"/>
                </a:lnSpc>
              </a:pPr>
              <a:t>3</a:t>
            </a:fld>
            <a:endParaRPr lang="pt-BR" altLang="nb-NO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003B0ED-67A5-5DCE-12D4-704E1A116A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7E1B3E-6F57-4D63-8185-3928D213140C}" type="slidenum">
              <a:rPr lang="en-US" altLang="nb-NO"/>
              <a:pPr/>
              <a:t>4</a:t>
            </a:fld>
            <a:endParaRPr lang="en-US" altLang="nb-NO"/>
          </a:p>
        </p:txBody>
      </p:sp>
      <p:sp>
        <p:nvSpPr>
          <p:cNvPr id="83969" name="Rectangle 1">
            <a:extLst>
              <a:ext uri="{FF2B5EF4-FFF2-40B4-BE49-F238E27FC236}">
                <a16:creationId xmlns:a16="http://schemas.microsoft.com/office/drawing/2014/main" id="{FC40DB56-3B35-FD7B-4D14-01AC2887547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CEF1CEB7-FA02-B57B-159D-48448652B58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Cosa si fara' insieme in quasti giorni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F297DC5-D0D4-673D-747A-78AEEB6708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8E5A0A-5CFB-4C41-A832-B542A67161C8}" type="slidenum">
              <a:rPr lang="en-US" altLang="nb-NO"/>
              <a:pPr/>
              <a:t>5</a:t>
            </a:fld>
            <a:endParaRPr lang="en-US" altLang="nb-NO"/>
          </a:p>
        </p:txBody>
      </p:sp>
      <p:sp>
        <p:nvSpPr>
          <p:cNvPr id="84993" name="Rectangle 1">
            <a:extLst>
              <a:ext uri="{FF2B5EF4-FFF2-40B4-BE49-F238E27FC236}">
                <a16:creationId xmlns:a16="http://schemas.microsoft.com/office/drawing/2014/main" id="{F4C85205-CBE9-C871-AB59-91AF4EAE079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C94FD59A-4DF4-F3FE-0392-4F5200F77E5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5900" eaLnBrk="1">
              <a:spcBef>
                <a:spcPts val="13"/>
              </a:spcBef>
              <a:spcAft>
                <a:spcPts val="13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it-IT" altLang="nb-NO" sz="2000">
                <a:latin typeface="Arial" panose="020B0604020202020204" pitchFamily="34" charset="0"/>
                <a:cs typeface="AR PL SungtiL GB" charset="0"/>
              </a:rPr>
              <a:t>Cosa si fara' insieme in quasti giorni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6FC959C-0083-126C-DAB5-3C27CADBF7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152576-2F14-4F1E-994F-1E9A4DBB9631}" type="slidenum">
              <a:rPr lang="en-US" altLang="nb-NO"/>
              <a:pPr/>
              <a:t>6</a:t>
            </a:fld>
            <a:endParaRPr lang="en-US" altLang="nb-NO"/>
          </a:p>
        </p:txBody>
      </p:sp>
      <p:sp>
        <p:nvSpPr>
          <p:cNvPr id="86017" name="Rectangle 1">
            <a:extLst>
              <a:ext uri="{FF2B5EF4-FFF2-40B4-BE49-F238E27FC236}">
                <a16:creationId xmlns:a16="http://schemas.microsoft.com/office/drawing/2014/main" id="{52B4CB0F-C7AF-A2E4-1D9D-D01D639FCFB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13B98866-51F6-C431-745F-82EE27B7A09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E4217C4-2067-DC36-4B83-999ECF949E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79DFA1-D813-4B6C-9EF5-D168C64A9807}" type="slidenum">
              <a:rPr lang="en-US" altLang="nb-NO"/>
              <a:pPr/>
              <a:t>7</a:t>
            </a:fld>
            <a:endParaRPr lang="en-US" altLang="nb-NO"/>
          </a:p>
        </p:txBody>
      </p:sp>
      <p:sp>
        <p:nvSpPr>
          <p:cNvPr id="87041" name="Rectangle 1">
            <a:extLst>
              <a:ext uri="{FF2B5EF4-FFF2-40B4-BE49-F238E27FC236}">
                <a16:creationId xmlns:a16="http://schemas.microsoft.com/office/drawing/2014/main" id="{BEB3470A-4E3C-B85D-D989-48A6CB933FA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9496CEBF-B8C9-B7ED-136E-AA07DBE904F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FFCFA72-90B8-0F8A-B403-0AE169FE1B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B5544C-9A9D-4A7D-AA6E-59A69A26CAF1}" type="slidenum">
              <a:rPr lang="en-US" altLang="nb-NO"/>
              <a:pPr/>
              <a:t>8</a:t>
            </a:fld>
            <a:endParaRPr lang="en-US" altLang="nb-NO"/>
          </a:p>
        </p:txBody>
      </p:sp>
      <p:sp>
        <p:nvSpPr>
          <p:cNvPr id="88065" name="Rectangle 1">
            <a:extLst>
              <a:ext uri="{FF2B5EF4-FFF2-40B4-BE49-F238E27FC236}">
                <a16:creationId xmlns:a16="http://schemas.microsoft.com/office/drawing/2014/main" id="{8F1D9D2F-4F6F-0A29-F90A-DB507F4DBF8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7953B4BD-4B0F-F3B0-CA46-40DE1356BAF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F03CB62E-44A7-5FF2-9C9A-B3CF234AB6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B4F642-0B69-498D-866E-191A128B673E}" type="slidenum">
              <a:rPr lang="en-US" altLang="nb-NO"/>
              <a:pPr/>
              <a:t>9</a:t>
            </a:fld>
            <a:endParaRPr lang="en-US" altLang="nb-NO"/>
          </a:p>
        </p:txBody>
      </p:sp>
      <p:sp>
        <p:nvSpPr>
          <p:cNvPr id="89089" name="Rectangle 1">
            <a:extLst>
              <a:ext uri="{FF2B5EF4-FFF2-40B4-BE49-F238E27FC236}">
                <a16:creationId xmlns:a16="http://schemas.microsoft.com/office/drawing/2014/main" id="{8B9F7DC5-216B-EA91-A194-7A8C2460FE8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2BB23AB9-19B1-0507-5D26-47F4053543B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0E9E10-DC23-2530-9DA4-3E474D920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4A1515F-6F8E-584D-243C-3188C3014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52283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4E9121-B008-A15F-2686-9E4898C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A3B45B-7A64-01A0-EC47-D623B6E6B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307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530A070-5E7C-3277-ACC5-48DC300ED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13775" y="1504950"/>
            <a:ext cx="2425700" cy="49085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CFBAA1-C495-4F7C-D158-53CF14E54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36675" y="1504950"/>
            <a:ext cx="7124700" cy="49085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289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43E8A9-5796-4380-E58F-32867E0F7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F318117-F7F6-214C-AB3B-F6731326C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9623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577686-4A23-F96B-ED06-E8B2EC74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83C5B7-E611-6FC1-BA7C-5D070B3E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76660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245607-8A3B-57A2-5BF6-8B4DA8DE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C183F3-8590-BCBF-FAC5-F52D99A0F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9029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5A3C24-CEDF-B75A-DA99-36A586C8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1F02F3-1CAB-A347-E76A-79D4EBC26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175" y="1830388"/>
            <a:ext cx="5126038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C65577-619F-BA2B-8439-2A35C2A9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30388"/>
            <a:ext cx="5126037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85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769F5C-6BB9-9F1D-9CAD-AF2AF85C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A8E145-82BE-3812-0216-45C0D363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62299F7-92D3-E493-F891-AC1FEE7F9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EBF2DEE-315D-FB5F-72A9-E318E435C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E31839A-91AE-342F-3E93-EDA870592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917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EB2DF0-657E-2119-56CA-6F7AA5F4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7983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84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8BB27B-DB63-0F21-2D6B-C6126A8A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7CB11C-049C-4014-1459-EF69FF71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AA49A35-BB34-4707-AD03-670B11FA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073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F79905-2C4C-5248-C809-79994E90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A8C1F4-5F1F-3299-CFAA-C26527AF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4341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583DA1-C22C-B675-FBFC-749418B3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87AC362-0122-6B3B-B7C4-E5AF4C5E7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011602-30CA-A1D7-C6E2-857BD0E65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3960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F7AA2C-BE32-5786-3FF6-16A5905A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FACC7DA-4C06-84B6-D756-E910D31A6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7811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F1A48DB-0E51-47F4-61B2-DE0133DC5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6325" y="312738"/>
            <a:ext cx="2600325" cy="571976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2011B11-FFE4-98F1-3839-6C9983E57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2175" y="312738"/>
            <a:ext cx="7651750" cy="571976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59726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BCAEF4-E27C-89D9-D9FF-B1578197D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87CC296-EE75-E20D-0D84-A98E39454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E0B13E-6B3A-2A64-920A-E9A3D9C98A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A9411F-D943-467E-854E-9E0842D88F89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3353459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7CACC6-E7EF-FD57-B9E6-7DB400CD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E0D379-F6BF-DB7A-E0A3-B52E987C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1325031-8F41-7E24-4DBA-F45389D848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CF850F-3480-4A76-BA22-CA31E79002A9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2128608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C86101-4884-AB93-2230-AB62D707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A50787-6689-06E0-5710-5B678037B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8E4803-A467-94BF-6D28-CB51CBE7DBF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725BE6-DC4C-4761-8ADC-3FB8E35C6BAB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238489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221E89-DECD-951C-6AEC-CD810921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2A9D36-A23C-E4D8-3CDC-CA44124D2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175" y="1830388"/>
            <a:ext cx="5126038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7F1F122-93C5-73F1-B647-9DD451B8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30388"/>
            <a:ext cx="5126037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CCBD8A2-7B9E-D2A6-853C-D19589B6D7A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8BF7E3-7696-4527-9F94-C4488441092E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81687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FA820D-58FD-3675-35C5-2822E722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EBFD62-7E0B-FE5D-9191-FA7F9584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1E9142-3C8E-024D-E9BA-E2CC12CD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0B5BCF9-707C-4FE1-236A-65094E44F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09592A0-2B0E-4DF0-98FE-6DC8EEA66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9A403-7D3C-C776-E9AC-BB30FD519BD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F17E1D-3F3A-441D-9C38-160243BCEFFE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2417832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CFEB89-6072-7BFA-BC1E-546C6173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2130561-2349-4984-9FC8-759BACD1341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504200-06C2-445F-B6EC-E520B350B93A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3677673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9906138-7BB0-53FA-5612-34B7F5F02F4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F47798-A5F1-467A-AD6B-5D381F407269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30915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23EC7A-AEFE-3A88-5C0F-71242F24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A3AF5F-48AF-A140-EDB7-4DA43B369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2706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6CBE0-470A-DA09-80A8-551F0DDB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6E0C2C-A6B6-521E-DD93-CEC7C93E2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67AE80-32FF-E603-0CF4-95647B1D6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334163-C053-8987-D985-CD3326AA9AF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7A986E-A632-4BE4-90CE-E93BB5BDA7B9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294010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6E9910-31C8-CC2F-23F2-50B38C77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CBD248-5695-4BAF-E94F-8AC36AEE7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24B031E-8832-FAD1-0B46-E7A085888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00BB9A8-9F16-2AC5-5889-C2014FC5A6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79900B-508B-4912-8F48-4BE8861F1C5C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338959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ECFD2-BDF5-7253-5D04-48E873DA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0307A2-7F31-EE6E-F52F-4109F1F5F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DF647D-6017-4F8D-88E2-D7973D789E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3C0E84E-91E3-4BFC-8915-A6058E844CBC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3055634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4DFBA59-C294-BE21-6F4C-2B474C1C6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6325" y="312738"/>
            <a:ext cx="2600325" cy="571976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BF7905-790C-EB8C-8410-6D7E62A4A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2175" y="312738"/>
            <a:ext cx="7651750" cy="571976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A6E58D-5E89-3EDC-2CC2-F8B9894492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94A2E4-9A7B-4060-8F48-046B807A1928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2462288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23D84E-57E9-C982-D0BA-F87F965A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EE0E5F-646D-75EC-94CA-9073028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F61724B-CED7-AC87-6FE5-A2CDA026897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9E74A6-8F3E-495A-8EAC-7573CA48A8FA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573441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D773A3-5B0F-5A75-10D3-8C929B70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BB037E-BBFD-3DF4-CD0E-258A8836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972388-F08E-B7E3-4943-C942F2DCBA6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256B50-64CE-4149-8BF8-90D66421F60B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154352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218A50-0488-1C3D-8BC4-AB5227BD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B8ADEA-E294-63B3-0985-03F649F93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79D270-6CF2-AEB0-C26E-D6DA5E3EC6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7CE629-7901-416A-9C07-B4776D92484C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049042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A65BA0-4AD6-A03D-D700-7E9F768B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43028B-FE3E-8879-A83E-B9A9D5844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98E830-53AF-295D-5E5C-C8E134581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D731EB-009D-798F-E770-FE7CB994911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C0AB25-C62E-4CC9-B931-F91D8A31521A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072201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E1DBF8-855F-AFB6-C51F-EEB09CD4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802B1A-3159-307B-1981-8C53ECCA8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3E0DCE-AEBD-EA69-82EC-FFEFB72E1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188998D-0919-0C0E-CDD3-8080191E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701CB47-7BBE-E286-7D55-5EC15E904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14C0EE-E13F-F81D-F5F5-78CA9FE097F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F3BB50-82AC-41F0-AA4E-1B002EA5AB24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188379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BC6254-75F0-5F19-67B2-C9B7FE8B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51A26DD-26BA-25A9-D994-FE3473F2E4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0268EF-658D-48BA-B365-BC8B31E1F33E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74916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D06471-99F8-26DE-54FF-434175E1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8A9F5B-3F10-AF3F-EA44-DA571AD58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7788" y="3516313"/>
            <a:ext cx="4768850" cy="2897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0618C2-AB68-A98D-FE43-97D8285DC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038" y="3516313"/>
            <a:ext cx="4770437" cy="28971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74747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B7616B5-077F-32E1-8674-A31A2E9F083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82E998-51B1-4B96-9745-679B30004720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382968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33FE71-3F30-0574-D39D-69FAB7B4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3E6AB0-71B4-6ACD-8A26-3755816F0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2C4AA6-76E4-13D4-212F-E4FE81D20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22A975-CA20-2BDD-FF74-FB9DB6CAD5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9B515D-5090-45B9-9EF0-D557FDF5189A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81740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0A4149-0DB8-5E61-1246-E0325838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3E5FA1B-EA43-CEB2-2E08-0071D8899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C1B0DD-26AB-0A80-D997-8B3C212E5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B73AA0-B48A-AB11-1B2B-212A2DF12F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B7EA0E-D733-4171-80CB-EC363149A8D1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709477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5335F9-F6B4-6B48-6BEA-734DE133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D519C0-AB2E-A577-4759-6D0A6C3A0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9ABB88-7BF7-26E5-B99B-7A6359A33AB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849CD3-1584-4AEF-8017-FA6BB31EF637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293594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9B38113-8108-1446-D9ED-FE6A3FD5B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993E956-0F1C-262A-5198-ADA78F64F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3782B1E-D394-0BC7-829D-0AA848EF459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B42F67-6C03-4DBA-8A95-5947B5E5E673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684958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7D5625-1008-34F7-97BE-000E89563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97D5E7-86CD-DD3F-44EE-811A865E3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109360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53F994-7789-DC5B-B675-14D24834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BF66FC-977C-A30E-9BC1-65B26227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1084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C93E6D-A74C-59F9-E46C-E8A66DA5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C1291E-32FD-9B12-9604-5DB25F88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63690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CC68A-398C-0633-3628-A0994CA5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D8B3F-4CD1-A10F-85BB-005915A33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175" y="1830388"/>
            <a:ext cx="5126038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5C6528F-C6F8-7378-B550-12F4AF21E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30388"/>
            <a:ext cx="5126037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22709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DF3AE6-ACE6-DB87-E06D-3A539522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05B0DB-700B-7071-40BC-88E90C32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81639C-1B61-FDAA-92A5-6A4DCD903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E04C19-3651-58D7-D120-223C035CA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1BFBB49-C72A-4BED-E83E-F0A4845E7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9117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18884-C6A6-F1A9-BA38-912D533E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A02F95-F2BD-D911-A613-7A498ED3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62A88B-B0C3-CEB0-404C-FA8ADCBA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E8C851-129D-133D-791D-4E9501987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1581A4-1BB7-F576-126E-76FCE9C79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6028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1583B-C582-B317-5610-482BDD05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88188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515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1C418E-BF6E-F64B-D557-B4296F2A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ACF825-FDD7-70A0-0EE5-F5A79C39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CA2485-2128-BB7A-20CE-A5C62986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93542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67B2FC-ED9F-4A18-05F7-93124289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5604220-64C1-D219-46BF-6D49E2754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08363E-3048-7576-D3D3-F53240B9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990348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D4303E-19C7-08EF-C17A-E5DF0542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CCEBDC9-8E91-9A8A-B499-A95205285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9872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54B1030-A066-E688-8F3F-385CD798C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6325" y="312738"/>
            <a:ext cx="2600325" cy="571976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B312DDC-EC3B-994F-34A9-F201043F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2175" y="312738"/>
            <a:ext cx="7651750" cy="571976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050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E9C8E8-19BB-475F-0437-92919190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D45BBA8-FDA0-F799-45E3-FAE4ABB4C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74A0E2-A01E-A3A8-697D-1E22C7C000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11A585-7248-CE80-31D9-BBD1013579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6B2069-C536-BA92-5430-6DB604A02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48B346-F632-4DC2-A7F8-5AF4D6CC4727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1350829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3075FF-F010-5231-E4EF-A0912DAC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A57BC9-F2FB-5002-9EEC-0814A7A3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4487A5-CD72-ADEB-62FF-DD7A45E0AB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CF9428-5002-AE25-17B1-8D09C58BB2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3F6B8D-7421-495E-A44D-25BD8D263E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B10DED-A959-4FF9-8DCD-8FD069719852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156309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824F53-BD23-6369-6C87-B24BB513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AEBCB0-60B1-2D86-68AF-2CE5E9D8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4DF7C1-38EA-4B79-BE8F-67ED022D93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AA319C-8B09-D3E7-702F-8207BEDDF5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FD32B3-82A0-55BF-3D31-0F6BE42195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B72B5-9A39-4F7E-80AA-7BA2A8B51ABF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1515437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D5E0D2-712A-8906-CAB5-7D66B869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787FC4-D05A-1084-8B00-2CB6C2724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FEB9DD-2655-E283-5499-AF2309076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B64DFD3-DAF1-F1D1-1BC7-2B63AB9232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9E97150-C010-D12A-9250-90E7D18AB8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A2AAFB-E522-002B-CB89-A969F35E42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F92F16-D57A-4136-9955-5D394A2E3CAF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403192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B27B5-5092-89AC-4D15-4580AD04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70662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E59764-399A-FBC8-7E1B-61B8559E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17D34BE-CD16-9058-A082-BC8ED3A7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96CC71-F560-7B17-CCC1-0A1685725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7DB046A-D0F1-1EA0-07C2-FA52DA44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93062F7-1D54-E85F-77E5-3BAE3DB38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42E88A6-F9CB-DE9D-AC1A-FA9E2EBFB2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84B967F-C8AA-CEC5-75E3-9EFD1DF681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1F7201E-41DE-FC43-B7EB-35955EA6B6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4DD3A1-5860-4F31-93D8-744991DD60A6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2732278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923DD-D331-A216-D4AA-824ED73A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E1BAE3F-4B31-A873-B838-D13FB1ED54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A0E399D-5C82-12CC-1753-3C4D0F17B3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DA7B4E-A7EB-0EF5-D02B-454AFD79AA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BCCAF3-D993-4285-9782-7A44B5FCC735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1772481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D2AC3E1-097A-DD51-0FEC-8B9468DFD5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DD349D7-0EB5-81D7-018E-F7C36AC4CF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6532B9-4417-3D9E-D31A-8E14DC10A4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63BAA-B076-411E-8DD3-AC31A24480E9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355384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6D96FE-0591-3692-1B8D-CF68C7A5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DE15BB-611D-77B5-C62D-2DEB72122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6164A0-A26F-B6F4-88CC-B1B176846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A1F1C0-BE58-E058-A306-7471E0A546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540C2DC-0BBE-F25A-6233-B041944481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565B0B-E015-B3CB-D71F-3D2A7B3B88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66B6D0-1E0E-4AFA-A05F-CFFA5242F70D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23235905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7448F-7763-BC44-F834-89DA0A05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697130-2D83-F002-66E4-A6900C1C0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DD557D-16AE-BB4C-0BD8-CBBF5F6D8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339BBE-707A-876F-DB40-6E375BD0E8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47F2D9D-27B8-7889-BA29-BA428EE913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383E23-D590-592D-826B-B30B9020A6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A0D1D3-DF00-4BD0-87FD-F420D77082D3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1090839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47E5B-41FB-FFEE-7DE8-FB8EDDAB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3F7126F-DFA3-1860-12F5-93878FDF5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62117C-DFB8-F89B-97B2-7ABC8039EE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B5ED16-FEBE-2DA6-46A4-89CCD2044B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1EBEE1-AE77-25DF-B403-4E40AE45B0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AD18CB-962F-40FF-8FD0-0814A7DAF53A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4115724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7357B6F-ADF5-3287-5542-EDB557888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3FC2FD0-98FC-D9E6-0374-E770A0F3A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07504E-4EF3-2F9A-360C-22A9641797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020572-2B59-B7CB-4C3F-509CDE14735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FD86B1-CF7C-DB45-16FA-DEC11631B6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97A201-9A32-413B-A84C-77B6E9627CDC}" type="slidenum">
              <a:rPr lang="it-IT" altLang="nb-NO"/>
              <a:pPr/>
              <a:t>‹#›</a:t>
            </a:fld>
            <a:endParaRPr lang="it-IT" altLang="nb-NO"/>
          </a:p>
        </p:txBody>
      </p:sp>
    </p:spTree>
    <p:extLst>
      <p:ext uri="{BB962C8B-B14F-4D97-AF65-F5344CB8AC3E}">
        <p14:creationId xmlns:p14="http://schemas.microsoft.com/office/powerpoint/2010/main" val="1798520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65A881-8720-8982-9078-7F9F7851A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322EB4-471C-8F32-1A7C-0E53B0697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E56358F-06E7-D562-490A-5F35046D255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400BDBE-2004-9AA4-B9DD-CA80751C1A0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AC1001-3EC2-4687-BE50-FF80F4E718E6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3009723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C9510C-4C13-FBF4-66E3-2343C5D3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E90A66-515A-A55E-5631-CD0DD3F5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07B70F5-EC75-8756-07BD-BA5FFD5DCAE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59ACEB-DD3D-9499-EA47-3F4FB855A3B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3DBC2F-18A5-446D-A647-7CB5EEF88A31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503447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D8E07D-8483-896D-620B-E74A9C2B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89C53E-D975-76F9-18FC-5EBD08312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3D24BA6-3313-22FE-122B-6C28A1A5FF6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E5E389-075C-9C88-0801-4578E8E92B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C3DCA1-FCF5-4BFA-B9A0-8BED471DBB6A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60850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23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528CD7-B66A-2BC9-D8D6-058F600D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16B8AA-4B5F-3D62-F024-D6F54A8D9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5CDAC6-68AB-F796-78D1-A51D4084F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780481-E6E9-E790-7D44-D22B739082C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8455C0-E1D1-A181-602A-D5E8F23054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B0007F-32AD-434D-BB09-8EDADA30C1F4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124223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10433A-1D5C-FE82-B21E-BBA40845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00FDCD-E2EC-7E79-4543-60F93C95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74FEA7-2139-E424-7CA1-1274A970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22DC67C-AA3C-03E3-BD3B-06CAD024F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D88BA1-E721-DB4C-507C-AE845006E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BBE3EF7D-5C18-49B0-EE46-8B6D5C88907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F56221E4-DAE8-8D3B-E02F-4201ED3F66F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60A8AB-2E9E-4BF6-8ED2-27DFBAD45F59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9731368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B113AB-2E37-ABD7-24D3-5D25FBD2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AC257A5-0C2D-8228-088F-125B1395B844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843244-DA7A-DCBE-4838-47B2877C90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CDBBCE-02C2-4748-ADA0-49C2418A1BDC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835506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8EE76FB-6712-332E-8E7B-9D75809C52C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354280C-2FDE-1037-A390-7DEEF72063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76DA55-0846-45EC-B367-4F3C44980066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507123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6E8DD7-FDB5-5F5C-5A58-D397122B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B0C1E6-726A-93E1-36A5-C33D3ED7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3C0148-B617-B165-B181-CF25D999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C371E5-6B6E-AA70-8B67-591190D3017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5CDCA1-3B8C-65FB-7A93-A3252DBD41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533D85-DB92-48EB-8443-86C88B3F7F89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6000216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1DFC4B-3869-F28E-E3ED-F32D1832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C4A1F44-DEF5-8E65-61DE-9A8816948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F32977-FFF0-5786-A9E4-04112D671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EB9DCE-E100-304E-F7B5-3D5A651F122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890BCE-3CFF-01C3-51AE-01F9088B62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A61E8E-8334-43F1-A289-2B077886CB3E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046699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A06CC2-EEA0-AE3E-F905-22C32BC2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8481319-231A-4585-67FB-C520B2CB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81A4F0F-5DFA-12F8-112E-D75ABEB2E29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9C73DB5-0D81-B30A-851D-801382CEAC1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BAEB85-ACA7-4C51-B6B2-10B83AF990D9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561369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A0A34B5-4B73-7A2F-0E44-78F1FC242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21750" y="112713"/>
            <a:ext cx="2840038" cy="54673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B2BCFCF-4B86-6FF5-A523-2102BB22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6875" y="112713"/>
            <a:ext cx="8372475" cy="54673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63705D-787F-0D5E-B087-353A6695AA2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F4DA81-5FEC-FB02-C2DD-3F9F703DA5A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3D3C2F-6108-4CB2-B1A5-34D91BD539EB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1771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6B05D6-FCC6-FACB-183D-0D5C10ADD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54FFC3-A7AC-E08A-DD21-A23437424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2874719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C8AF28-F8AB-0A70-0B72-485F3399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07185B-7FE5-7BF5-1B7F-133F22D35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6717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AEFB3-79C5-12EE-EA5D-AA143DFE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A7166F-45CD-0DA9-6ED7-1B09B6F5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CF4C83-31DD-6393-CCA8-C6DB10D97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7687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79C74E-68AD-2047-2BD2-7AC8453E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774708C-B02B-ED93-2A9B-5A9A36AAD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910543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29AEAE-153E-E0E0-277C-2BC1C4F7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8D0EC0-A063-3FE4-2EBA-22EA58871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2175" y="1830388"/>
            <a:ext cx="5126038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61374A-828C-8A7F-F60B-9D54A20B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30388"/>
            <a:ext cx="5126037" cy="42021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94315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140DF4-27EC-1154-67DB-06401349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D11BE7-4B01-2FDE-D581-EBFF1A0AF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0D43F6E-5DD2-90E7-543A-80CB62F1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6FAEB30-AA96-A7B4-BE54-86B0F0B22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DE6862C-6F38-2DFA-D8F5-2764BC808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62679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C6F69-FE29-CBB1-072F-CC06E0A1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72810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29625-ACF9-281C-9810-7CCEEE05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74AEF6-4103-B094-C885-B54F89059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079CDE9-EA6C-AD4B-207B-939169FA4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1620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078D2-7BCD-0C67-9545-CDE470FE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7A880C3-00F5-8D7F-76F7-D5E4B32F4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283FED-6DEC-050D-374E-35866681E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16917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00A7A0-03A3-4997-2729-35AC9A7F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8BC527D-A219-E48C-031C-FC65F4853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64635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FA1C23-9A41-472E-00E5-4F9F2380D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6325" y="312738"/>
            <a:ext cx="2600325" cy="571976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453CCFE-6430-CE41-8BC0-69ED7890A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2175" y="312738"/>
            <a:ext cx="7651750" cy="571976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99857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35A39D-1F34-6077-FA06-1A89CEC9B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BED4EF-7D59-3D88-3684-D6C749AC4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589200-5BC9-ACF5-DE88-88BFD9232E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D31BB-4572-4E2E-A6D5-2DEFC581D37E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01224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B76DC5-8F0A-3200-B985-25C4380F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15EF7CE-4D99-0AE5-79A1-2D4B57771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A47E69-2A3D-BDC7-B990-560BA256A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455375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5C3D93-F332-AC4D-C7B0-2BC79427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F99A6D-B603-A9BB-9FD3-2923487A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CC98E2-1D7A-48A3-E333-C3AABA9807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E637EC-FBE3-44D6-884F-42E25D714198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565948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E52FEF-6B06-2B10-0290-67675024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515666-1EBD-5BA2-0582-FC9B5A745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EEA40B-BD77-A47E-C09B-50EC790AC3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8CAD74-EA62-4BA2-A6C1-9DE79EC3C105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2901465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7B80B-4FFA-DC3E-1083-DD8F7D8B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959397-330F-F011-C2A7-4E7005827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0BB326-693F-F4BB-20FF-FD27B8522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9636B38-E9D6-ABB0-2D09-2B609938452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11F5FD-5F63-485F-95FF-1550305BFC85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94765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A62814-6820-A181-CCD4-6E178D50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43CAB8-FDEE-6286-BE57-60CAE6A45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9B4647B-B417-4ED2-73A3-2EA92E891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631DDFC-8846-FC1C-ECC8-1C0B57A34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59D0B99-5E45-C130-788E-A5B3FD695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09997D-BA1F-96FB-0DDD-F8C15B45EA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18F6B7-12E6-4CAB-9B0A-0F89BC6B1A2A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1903435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BEE775-09D8-44F6-6649-F604EFA6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3B2FACC-9B49-0254-BCFD-E515494D58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986226-001A-4EDA-9AF5-C8BB00EDAF41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199244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B73513F-C2C0-CAED-0CE2-45F03115FF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617DC4-F6EF-4F53-BB11-32A276008D25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4638324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CE1F6D-DA47-6B4E-3565-DABF6AAA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6CF78B-ED75-ED66-67BD-529FCAE9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0A0CE4-5263-250A-7687-E1279F9C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E073560-7575-A2BC-5C62-83D79F6A5D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D7ECEA-55BD-4F28-95A4-B2363B8D8B79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6529578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1816C5-FF52-687D-A530-05EF6EDE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E422A61-73CC-C4BA-8CB4-DDC34BCCA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92686C-F040-5BB6-9676-9F6E970F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02BA9E-E766-5D4F-7304-6F5D00FD522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6BABE8-0A41-4C82-8547-245FE314671F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1227853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CC1EE9-6432-4882-A306-684247F7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71328E1-E6BA-F399-520F-9F50982F9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132C19B-7D49-FD80-6D47-055F48DB00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A42DEC-8235-4316-9FAB-B5F2A8471D09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5189750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20E01A2-9F22-958F-38F5-1272AEFAF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46BBCC-584C-CF7C-967E-2BBDFEB98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A8A358-8322-74D3-EA2E-3078206CD0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33C510A-BA83-41DD-9DCB-5B4873B71E8A}" type="slidenum">
              <a:rPr lang="en-GB" altLang="nb-NO"/>
              <a:pPr/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59295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hidden="1">
            <a:extLst>
              <a:ext uri="{FF2B5EF4-FFF2-40B4-BE49-F238E27FC236}">
                <a16:creationId xmlns:a16="http://schemas.microsoft.com/office/drawing/2014/main" id="{B54D5417-0861-6340-F9D2-FDDE5873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D74DC0F8-1B8D-EA6D-68E5-F69A273D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hidden="1">
            <a:extLst>
              <a:ext uri="{FF2B5EF4-FFF2-40B4-BE49-F238E27FC236}">
                <a16:creationId xmlns:a16="http://schemas.microsoft.com/office/drawing/2014/main" id="{7AED8308-8845-EACC-BD44-0A896B81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96850"/>
            <a:ext cx="5194300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hidden="1">
            <a:extLst>
              <a:ext uri="{FF2B5EF4-FFF2-40B4-BE49-F238E27FC236}">
                <a16:creationId xmlns:a16="http://schemas.microsoft.com/office/drawing/2014/main" id="{23076145-0052-CCF3-449A-17FD3DEF7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6F7D026-1EF0-7166-43F5-80439194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95263"/>
            <a:ext cx="51943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0" name="Rectangle 6">
            <a:extLst>
              <a:ext uri="{FF2B5EF4-FFF2-40B4-BE49-F238E27FC236}">
                <a16:creationId xmlns:a16="http://schemas.microsoft.com/office/drawing/2014/main" id="{10DDA018-BA7D-6DCE-EEC8-24D933CDF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6675" y="1504950"/>
            <a:ext cx="8742363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Fare clic per modificare lo stile del titolo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47858FF-E803-C1C6-5A8C-196888169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7788" y="3516313"/>
            <a:ext cx="96916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Body Level One</a:t>
            </a:r>
          </a:p>
          <a:p>
            <a:pPr lvl="0"/>
            <a:r>
              <a:rPr lang="en-GB" altLang="nb-NO"/>
              <a:t>Body Level Two</a:t>
            </a:r>
          </a:p>
          <a:p>
            <a:pPr lvl="0"/>
            <a:r>
              <a:rPr lang="en-GB" altLang="nb-NO"/>
              <a:t>Body Level Three</a:t>
            </a:r>
          </a:p>
          <a:p>
            <a:pPr lvl="0"/>
            <a:r>
              <a:rPr lang="en-GB" altLang="nb-NO"/>
              <a:t>Body Level Four</a:t>
            </a:r>
          </a:p>
          <a:p>
            <a:pPr lvl="0"/>
            <a:r>
              <a:rPr lang="en-GB" altLang="nb-NO"/>
              <a:t>Body Level Five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877AA13-14CD-9148-ED9D-8667596D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8" y="2974975"/>
            <a:ext cx="2379662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hidden="1">
            <a:extLst>
              <a:ext uri="{FF2B5EF4-FFF2-40B4-BE49-F238E27FC236}">
                <a16:creationId xmlns:a16="http://schemas.microsoft.com/office/drawing/2014/main" id="{83FBDB0F-CE0C-3380-018F-6E9BEFDC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hidden="1">
            <a:extLst>
              <a:ext uri="{FF2B5EF4-FFF2-40B4-BE49-F238E27FC236}">
                <a16:creationId xmlns:a16="http://schemas.microsoft.com/office/drawing/2014/main" id="{EF3C8486-22FC-BC5E-40AA-3865187A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 hidden="1">
            <a:extLst>
              <a:ext uri="{FF2B5EF4-FFF2-40B4-BE49-F238E27FC236}">
                <a16:creationId xmlns:a16="http://schemas.microsoft.com/office/drawing/2014/main" id="{C6C3DBB4-3933-EE0E-9FBE-E7A30D49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96850"/>
            <a:ext cx="5194300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hidden="1">
            <a:extLst>
              <a:ext uri="{FF2B5EF4-FFF2-40B4-BE49-F238E27FC236}">
                <a16:creationId xmlns:a16="http://schemas.microsoft.com/office/drawing/2014/main" id="{636D7B89-8104-A699-75F7-04FB0F2B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163ED0BD-B3A0-B34B-12F1-E583B1B9D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2175" y="312738"/>
            <a:ext cx="104044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Fare clic per modificare lo stile del titolo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0E72A5D-6707-6A94-07D6-3E780D39C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830388"/>
            <a:ext cx="104044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 Body Level One</a:t>
            </a:r>
          </a:p>
          <a:p>
            <a:pPr lvl="1"/>
            <a:r>
              <a:rPr lang="en-GB" altLang="nb-NO"/>
              <a:t> Body Level Two</a:t>
            </a:r>
          </a:p>
          <a:p>
            <a:pPr lvl="2"/>
            <a:r>
              <a:rPr lang="en-GB" altLang="nb-NO"/>
              <a:t> Body Level Three</a:t>
            </a:r>
          </a:p>
          <a:p>
            <a:pPr lvl="3"/>
            <a:r>
              <a:rPr lang="en-GB" altLang="nb-NO"/>
              <a:t> Body Level Four</a:t>
            </a:r>
          </a:p>
          <a:p>
            <a:pPr lvl="4"/>
            <a:r>
              <a:rPr lang="en-GB" altLang="nb-NO"/>
              <a:t> Body Level Five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D98A7FE0-A9FF-F748-F0D8-B8F18A23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1DB8C11-7310-AADB-E25A-7FEFA861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E811E582-0BDB-5DDE-C79A-074DAF4D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3975"/>
            <a:ext cx="5194300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F3F9E097-8A94-7D0E-B2A4-6C5A46096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hidden="1">
            <a:extLst>
              <a:ext uri="{FF2B5EF4-FFF2-40B4-BE49-F238E27FC236}">
                <a16:creationId xmlns:a16="http://schemas.microsoft.com/office/drawing/2014/main" id="{73F7B41D-1940-65B3-F956-70DD9264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hidden="1">
            <a:extLst>
              <a:ext uri="{FF2B5EF4-FFF2-40B4-BE49-F238E27FC236}">
                <a16:creationId xmlns:a16="http://schemas.microsoft.com/office/drawing/2014/main" id="{37F55A70-7E58-DABD-1899-AF8109979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 hidden="1">
            <a:extLst>
              <a:ext uri="{FF2B5EF4-FFF2-40B4-BE49-F238E27FC236}">
                <a16:creationId xmlns:a16="http://schemas.microsoft.com/office/drawing/2014/main" id="{0F5CAE3E-8FFD-E400-9E3C-48E7FDDC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96850"/>
            <a:ext cx="5194300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hidden="1">
            <a:extLst>
              <a:ext uri="{FF2B5EF4-FFF2-40B4-BE49-F238E27FC236}">
                <a16:creationId xmlns:a16="http://schemas.microsoft.com/office/drawing/2014/main" id="{F05DE893-4ECA-8662-429D-336552A9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7B0F32D0-D5AE-D7DB-BC74-44DE94D04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2175" y="312738"/>
            <a:ext cx="104044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Fare clic per modificare lo stile del titolo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84B4FBC-D439-E879-F0EA-CBC74433E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830388"/>
            <a:ext cx="104044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 Body Level One</a:t>
            </a:r>
          </a:p>
          <a:p>
            <a:pPr lvl="1"/>
            <a:r>
              <a:rPr lang="en-GB" altLang="nb-NO"/>
              <a:t> Body Level Two</a:t>
            </a:r>
          </a:p>
          <a:p>
            <a:pPr lvl="2"/>
            <a:r>
              <a:rPr lang="en-GB" altLang="nb-NO"/>
              <a:t> Body Level Three</a:t>
            </a:r>
          </a:p>
          <a:p>
            <a:pPr lvl="3"/>
            <a:r>
              <a:rPr lang="en-GB" altLang="nb-NO"/>
              <a:t> Body Level Four</a:t>
            </a:r>
          </a:p>
          <a:p>
            <a:pPr lvl="4"/>
            <a:r>
              <a:rPr lang="en-GB" altLang="nb-NO"/>
              <a:t> Body Level Five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7AB2805E-D87F-7BB7-BE15-2DD3011E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8">
            <a:extLst>
              <a:ext uri="{FF2B5EF4-FFF2-40B4-BE49-F238E27FC236}">
                <a16:creationId xmlns:a16="http://schemas.microsoft.com/office/drawing/2014/main" id="{3593D22D-4382-26FE-B193-8BEF95F591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1631613" y="6426200"/>
            <a:ext cx="2397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z="1400" b="1">
                <a:solidFill>
                  <a:srgbClr val="384F5A"/>
                </a:solidFill>
                <a:latin typeface="+mn-lt"/>
                <a:cs typeface="+mn-cs"/>
              </a:defRPr>
            </a:lvl1pPr>
          </a:lstStyle>
          <a:p>
            <a:fld id="{C8734647-6F70-41C8-ADE3-4742318AF98F}" type="slidenum">
              <a:rPr lang="it-IT" altLang="nb-NO"/>
              <a:pPr/>
              <a:t>‹#›</a:t>
            </a:fld>
            <a:endParaRPr lang="it-IT" altLang="nb-NO"/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FE5DB17A-7691-A66D-94CD-FC920526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2BB1661-8315-BA90-91A4-C6B060FC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95263"/>
            <a:ext cx="51943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232749E2-91D8-3DD7-2E7B-13267E02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577DDE33-E352-0293-6DDD-0B04DD37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2640649-4A5F-1C1B-63C5-FDCFB6DD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64546C96-C29B-6D9D-0431-F491A24C10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800">
                <a:solidFill>
                  <a:srgbClr val="B2B2B2"/>
                </a:solidFill>
                <a:latin typeface="+mn-lt"/>
                <a:cs typeface="DejaVu Sans" charset="0"/>
              </a:defRPr>
            </a:lvl1pPr>
          </a:lstStyle>
          <a:p>
            <a:fld id="{ABD3E5A3-07C7-4EEA-942A-5B1B35AA44F3}" type="slidenum">
              <a:rPr lang="en-GB" altLang="nb-NO"/>
              <a:pPr/>
              <a:t>‹#›</a:t>
            </a:fld>
            <a:endParaRPr lang="en-GB" altLang="nb-NO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8EBAB67-987D-5398-29BF-CB07432F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A52E327A-70B9-8585-A86D-AF811D032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the title text format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04F905-DDE3-58A8-0C27-5B35BA057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the outline text format</a:t>
            </a:r>
          </a:p>
          <a:p>
            <a:pPr lvl="1"/>
            <a:r>
              <a:rPr lang="en-GB" altLang="nb-NO"/>
              <a:t>Second Outline Level</a:t>
            </a:r>
          </a:p>
          <a:p>
            <a:pPr lvl="2"/>
            <a:r>
              <a:rPr lang="en-GB" altLang="nb-NO"/>
              <a:t>Third Outline Level</a:t>
            </a:r>
          </a:p>
          <a:p>
            <a:pPr lvl="3"/>
            <a:r>
              <a:rPr lang="en-GB" altLang="nb-NO"/>
              <a:t>Fourth Outline Level</a:t>
            </a:r>
          </a:p>
          <a:p>
            <a:pPr lvl="4"/>
            <a:r>
              <a:rPr lang="en-GB" altLang="nb-NO"/>
              <a:t>Fifth Outline Level</a:t>
            </a:r>
          </a:p>
          <a:p>
            <a:pPr lvl="4"/>
            <a:r>
              <a:rPr lang="en-GB" altLang="nb-NO"/>
              <a:t>Sixth Outline Level</a:t>
            </a:r>
          </a:p>
          <a:p>
            <a:pPr lvl="4"/>
            <a:r>
              <a:rPr lang="en-GB" altLang="nb-NO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D56EFB1-26BC-F9A4-A0C9-F184548C6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2175" y="312738"/>
            <a:ext cx="104044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Fare clic per modificare lo stile del titolo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4356D61D-3BC2-183C-D00D-0F09BEFB2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830388"/>
            <a:ext cx="104044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 Body Level One</a:t>
            </a:r>
          </a:p>
          <a:p>
            <a:pPr lvl="1"/>
            <a:r>
              <a:rPr lang="en-GB" altLang="nb-NO"/>
              <a:t> Body Level Two</a:t>
            </a:r>
          </a:p>
          <a:p>
            <a:pPr lvl="2"/>
            <a:r>
              <a:rPr lang="en-GB" altLang="nb-NO"/>
              <a:t> Body Level Three</a:t>
            </a:r>
          </a:p>
          <a:p>
            <a:pPr lvl="3"/>
            <a:r>
              <a:rPr lang="en-GB" altLang="nb-NO"/>
              <a:t> Body Level Four</a:t>
            </a:r>
          </a:p>
          <a:p>
            <a:pPr lvl="4"/>
            <a:r>
              <a:rPr lang="en-GB" altLang="nb-NO"/>
              <a:t> Body Level Five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D2C17B4-9DBD-7772-F53C-ADE2E49F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D0680FE-088A-221B-E88C-716E50D6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EBA644AF-8005-5600-DEFC-AE2DAEA6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3975"/>
            <a:ext cx="5194300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B05AB84-C9A8-03F3-110E-5FBAE9B7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5E367B60-F9A1-18FC-C93A-A090E02F288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DejaVu Sans" charset="0"/>
              </a:defRPr>
            </a:lvl1pPr>
          </a:lstStyle>
          <a:p>
            <a:endParaRPr lang="it-IT" altLang="nb-NO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EADC37C-6D30-6C09-7877-FA1956D4042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nb-NO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6F57DCC-1D24-8FD4-4E5F-F8D98F5B97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DejaVu Sans" charset="0"/>
              </a:defRPr>
            </a:lvl1pPr>
          </a:lstStyle>
          <a:p>
            <a:fld id="{CC528571-93E4-49B1-8C2C-62E956A00C3C}" type="slidenum">
              <a:rPr lang="it-IT" altLang="nb-NO"/>
              <a:pPr/>
              <a:t>‹#›</a:t>
            </a:fld>
            <a:endParaRPr lang="it-IT" altLang="nb-NO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169071F-0095-C503-A09E-B6260C8CC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the title text format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B773009-5B34-25F3-0418-A1ECD8E21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the outline text format</a:t>
            </a:r>
          </a:p>
          <a:p>
            <a:pPr lvl="1"/>
            <a:r>
              <a:rPr lang="en-GB" altLang="nb-NO"/>
              <a:t>Second Outline Level</a:t>
            </a:r>
          </a:p>
          <a:p>
            <a:pPr lvl="2"/>
            <a:r>
              <a:rPr lang="en-GB" altLang="nb-NO"/>
              <a:t>Third Outline Level</a:t>
            </a:r>
          </a:p>
          <a:p>
            <a:pPr lvl="3"/>
            <a:r>
              <a:rPr lang="en-GB" altLang="nb-NO"/>
              <a:t>Fourth Outline Level</a:t>
            </a:r>
          </a:p>
          <a:p>
            <a:pPr lvl="4"/>
            <a:r>
              <a:rPr lang="en-GB" altLang="nb-NO"/>
              <a:t>Fifth Outline Level</a:t>
            </a:r>
          </a:p>
          <a:p>
            <a:pPr lvl="4"/>
            <a:r>
              <a:rPr lang="en-GB" altLang="nb-NO"/>
              <a:t>Sixth Outline Level</a:t>
            </a:r>
          </a:p>
          <a:p>
            <a:pPr lvl="4"/>
            <a:r>
              <a:rPr lang="en-GB" altLang="nb-NO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AR PL SungtiL GB" charset="0"/>
        </a:defRPr>
      </a:lvl9pPr>
    </p:titleStyle>
    <p:bodyStyle>
      <a:lvl1pPr marL="342900" indent="-342900" algn="l" rtl="0" fontAlgn="base">
        <a:lnSpc>
          <a:spcPct val="75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5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75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75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75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DE80D0F7-65ED-16B7-A3FF-33A8A48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6FA1B07-C99C-13A8-3359-29818133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55F0C93F-4715-90C4-0A87-355A4421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6875" y="112713"/>
            <a:ext cx="113649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TITLE (Calibri body 40)</a:t>
            </a:r>
            <a:br>
              <a:rPr lang="en-GB" altLang="nb-NO"/>
            </a:br>
            <a:r>
              <a:rPr lang="en-GB" altLang="nb-NO"/>
              <a:t>Subtitle(Calibri Body 36)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7C031F9-0E8B-937E-5655-C11345725FB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3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</a:tabLst>
              <a:defRPr sz="800">
                <a:solidFill>
                  <a:srgbClr val="B2B2B2"/>
                </a:solidFill>
                <a:latin typeface="+mn-lt"/>
                <a:cs typeface="DejaVu Sans" charset="0"/>
              </a:defRPr>
            </a:lvl1pPr>
          </a:lstStyle>
          <a:p>
            <a:endParaRPr lang="en-GB" altLang="nb-NO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EBF88CB-9655-608F-4C38-E4A3CAE463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800">
                <a:solidFill>
                  <a:srgbClr val="B2B2B2"/>
                </a:solidFill>
                <a:latin typeface="+mn-lt"/>
                <a:cs typeface="DejaVu Sans" charset="0"/>
              </a:defRPr>
            </a:lvl1pPr>
          </a:lstStyle>
          <a:p>
            <a:fld id="{522B0137-53B6-4681-8E08-31CAD410A796}" type="slidenum">
              <a:rPr lang="en-GB" altLang="nb-NO"/>
              <a:pPr/>
              <a:t>‹#›</a:t>
            </a:fld>
            <a:endParaRPr lang="en-GB" altLang="nb-NO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1386F612-25FC-0F11-E368-D9291EC4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92452290-52A6-DEA0-6AC1-7B8C8E25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the outline text format</a:t>
            </a:r>
          </a:p>
          <a:p>
            <a:pPr lvl="1"/>
            <a:r>
              <a:rPr lang="en-GB" altLang="nb-NO"/>
              <a:t>Second Outline Level</a:t>
            </a:r>
          </a:p>
          <a:p>
            <a:pPr lvl="2"/>
            <a:r>
              <a:rPr lang="en-GB" altLang="nb-NO"/>
              <a:t>Third Outline Level</a:t>
            </a:r>
          </a:p>
          <a:p>
            <a:pPr lvl="3"/>
            <a:r>
              <a:rPr lang="en-GB" altLang="nb-NO"/>
              <a:t>Fourth Outline Level</a:t>
            </a:r>
          </a:p>
          <a:p>
            <a:pPr lvl="4"/>
            <a:r>
              <a:rPr lang="en-GB" altLang="nb-NO"/>
              <a:t>Fifth Outline Level</a:t>
            </a:r>
          </a:p>
          <a:p>
            <a:pPr lvl="4"/>
            <a:r>
              <a:rPr lang="en-GB" altLang="nb-NO"/>
              <a:t>Sixth Outline Level</a:t>
            </a:r>
          </a:p>
          <a:p>
            <a:pPr lvl="4"/>
            <a:r>
              <a:rPr lang="en-GB" altLang="nb-NO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2pPr>
      <a:lvl3pPr marL="11430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3pPr>
      <a:lvl4pPr marL="16002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4pPr>
      <a:lvl5pPr marL="20574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5pPr>
      <a:lvl6pPr marL="25146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6pPr>
      <a:lvl7pPr marL="29718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7pPr>
      <a:lvl8pPr marL="34290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8pPr>
      <a:lvl9pPr marL="38862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9pPr>
    </p:titleStyle>
    <p:bodyStyle>
      <a:lvl1pPr marL="342900" indent="-342900" algn="l" rtl="0" fontAlgn="base">
        <a:lnSpc>
          <a:spcPct val="102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2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02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02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02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6ED2D56-AF1A-BC12-B4CC-3E64774C5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2175" y="312738"/>
            <a:ext cx="1040447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Fare clic per modificare lo stile del titolo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7CCBFB1-3FE8-B52B-1AAB-6E6B8177A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175" y="1830388"/>
            <a:ext cx="104044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 Body Level One</a:t>
            </a:r>
          </a:p>
          <a:p>
            <a:pPr lvl="1"/>
            <a:r>
              <a:rPr lang="en-GB" altLang="nb-NO"/>
              <a:t> Body Level Two</a:t>
            </a:r>
          </a:p>
          <a:p>
            <a:pPr lvl="2"/>
            <a:r>
              <a:rPr lang="en-GB" altLang="nb-NO"/>
              <a:t> Body Level Three</a:t>
            </a:r>
          </a:p>
          <a:p>
            <a:pPr lvl="3"/>
            <a:r>
              <a:rPr lang="en-GB" altLang="nb-NO"/>
              <a:t> Body Level Four</a:t>
            </a:r>
          </a:p>
          <a:p>
            <a:pPr lvl="4"/>
            <a:r>
              <a:rPr lang="en-GB" altLang="nb-NO"/>
              <a:t> Body Level Five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0B47BF4-758C-3599-EC59-CDE03A7C8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883C78A-5E2E-3693-E42C-7504B1C0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A301D48C-34CC-7085-7E11-3D53EF6A6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3975"/>
            <a:ext cx="5194300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89183E7-5FA7-27DE-A021-63A4E904A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2pPr>
      <a:lvl3pPr marL="11430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3pPr>
      <a:lvl4pPr marL="16002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4pPr>
      <a:lvl5pPr marL="20574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5pPr>
      <a:lvl6pPr marL="25146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6pPr>
      <a:lvl7pPr marL="29718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7pPr>
      <a:lvl8pPr marL="34290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8pPr>
      <a:lvl9pPr marL="3886200" indent="-228600" algn="l" rtl="0" fontAlgn="base">
        <a:lnSpc>
          <a:spcPct val="11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Open Sans" panose="020B0606030504020204" pitchFamily="34" charset="0"/>
          <a:cs typeface="AR PL SungtiL GB" charset="0"/>
        </a:defRPr>
      </a:lvl9pPr>
    </p:titleStyle>
    <p:bodyStyle>
      <a:lvl1pPr marL="342900" indent="-342900" algn="l" rtl="0" fontAlgn="base">
        <a:lnSpc>
          <a:spcPct val="102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2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02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02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02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hidden="1">
            <a:extLst>
              <a:ext uri="{FF2B5EF4-FFF2-40B4-BE49-F238E27FC236}">
                <a16:creationId xmlns:a16="http://schemas.microsoft.com/office/drawing/2014/main" id="{F62799A0-A190-398A-3C30-5BB6CA7E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6188075"/>
            <a:ext cx="1484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 hidden="1">
            <a:extLst>
              <a:ext uri="{FF2B5EF4-FFF2-40B4-BE49-F238E27FC236}">
                <a16:creationId xmlns:a16="http://schemas.microsoft.com/office/drawing/2014/main" id="{BC6BC5AF-81D0-9BF6-1C8E-CE7D7D92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 hidden="1">
            <a:extLst>
              <a:ext uri="{FF2B5EF4-FFF2-40B4-BE49-F238E27FC236}">
                <a16:creationId xmlns:a16="http://schemas.microsoft.com/office/drawing/2014/main" id="{E6AD0958-5D13-FC6D-95F1-3856C956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96850"/>
            <a:ext cx="5194300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hidden="1">
            <a:extLst>
              <a:ext uri="{FF2B5EF4-FFF2-40B4-BE49-F238E27FC236}">
                <a16:creationId xmlns:a16="http://schemas.microsoft.com/office/drawing/2014/main" id="{445DB316-FFFA-7B6E-6A1A-E99E04FD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8791" r="86266" b="69179"/>
          <a:stretch>
            <a:fillRect/>
          </a:stretch>
        </p:blipFill>
        <p:spPr bwMode="auto">
          <a:xfrm>
            <a:off x="1987550" y="6126163"/>
            <a:ext cx="11731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50" t="18791" r="86266" b="6917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0D571454-28BF-E64E-7CD7-64D561A9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738"/>
            <a:ext cx="12192000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6">
            <a:extLst>
              <a:ext uri="{FF2B5EF4-FFF2-40B4-BE49-F238E27FC236}">
                <a16:creationId xmlns:a16="http://schemas.microsoft.com/office/drawing/2014/main" id="{121E4193-9ED3-6F9E-9AE4-30F7083723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</a:tabLst>
              <a:defRPr sz="800" b="1">
                <a:solidFill>
                  <a:srgbClr val="8B8B8B"/>
                </a:solidFill>
                <a:latin typeface="+mn-lt"/>
                <a:cs typeface="+mn-cs"/>
              </a:defRPr>
            </a:lvl1pPr>
          </a:lstStyle>
          <a:p>
            <a:fld id="{F0475B51-C46E-4461-BB79-6485DC4AF98A}" type="slidenum">
              <a:rPr lang="en-GB" altLang="nb-NO"/>
              <a:pPr/>
              <a:t>‹#›</a:t>
            </a:fld>
            <a:endParaRPr lang="en-GB" altLang="nb-NO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EB574033-284D-8036-562C-141E2D938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the title text format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08BD1324-3357-209A-C9B0-2547D1751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181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Click to edit the outline text format</a:t>
            </a:r>
          </a:p>
          <a:p>
            <a:pPr lvl="1"/>
            <a:r>
              <a:rPr lang="en-GB" altLang="nb-NO"/>
              <a:t>Second Outline Level</a:t>
            </a:r>
          </a:p>
          <a:p>
            <a:pPr lvl="2"/>
            <a:r>
              <a:rPr lang="en-GB" altLang="nb-NO"/>
              <a:t>Third Outline Level</a:t>
            </a:r>
          </a:p>
          <a:p>
            <a:pPr lvl="3"/>
            <a:r>
              <a:rPr lang="en-GB" altLang="nb-NO"/>
              <a:t>Fourth Outline Level</a:t>
            </a:r>
          </a:p>
          <a:p>
            <a:pPr lvl="4"/>
            <a:r>
              <a:rPr lang="en-GB" altLang="nb-NO"/>
              <a:t>Fifth Outline Level</a:t>
            </a:r>
          </a:p>
          <a:p>
            <a:pPr lvl="4"/>
            <a:r>
              <a:rPr lang="en-GB" altLang="nb-NO"/>
              <a:t>Sixth Outline Level</a:t>
            </a:r>
          </a:p>
          <a:p>
            <a:pPr lvl="4"/>
            <a:r>
              <a:rPr lang="en-GB" altLang="nb-NO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342900" indent="-342900" algn="l" rtl="0" fontAlgn="base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9C268C8-0F6A-E101-D412-38D0FE3B0C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324100"/>
            <a:ext cx="6711950" cy="1949450"/>
          </a:xfrm>
          <a:ln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br>
              <a:rPr lang="it-IT" altLang="nb-NO" sz="4400" b="1">
                <a:solidFill>
                  <a:srgbClr val="002060"/>
                </a:solidFill>
              </a:rPr>
            </a:br>
            <a:br>
              <a:rPr lang="it-IT" altLang="nb-NO" sz="4400" b="1">
                <a:solidFill>
                  <a:srgbClr val="002060"/>
                </a:solidFill>
              </a:rPr>
            </a:br>
            <a:r>
              <a:rPr lang="en-GB" altLang="nb-NO" sz="4400" b="1">
                <a:solidFill>
                  <a:srgbClr val="002060"/>
                </a:solidFill>
              </a:rPr>
              <a:t>Boost your impact:</a:t>
            </a:r>
            <a:br>
              <a:rPr lang="en-GB" altLang="nb-NO" sz="4400" b="1">
                <a:solidFill>
                  <a:srgbClr val="002060"/>
                </a:solidFill>
              </a:rPr>
            </a:br>
            <a:r>
              <a:rPr lang="en-GB" altLang="nb-NO" sz="4400" b="1">
                <a:solidFill>
                  <a:srgbClr val="002060"/>
                </a:solidFill>
              </a:rPr>
              <a:t> Key Exploitable Results</a:t>
            </a:r>
            <a:r>
              <a:rPr lang="en-US" altLang="nb-NO" sz="4400" b="1">
                <a:solidFill>
                  <a:srgbClr val="002060"/>
                </a:solidFill>
              </a:rPr>
              <a:t> and main concepts</a:t>
            </a:r>
            <a:br>
              <a:rPr lang="it-IT" altLang="nb-NO" sz="3200">
                <a:solidFill>
                  <a:srgbClr val="EE7F00"/>
                </a:solidFill>
              </a:rPr>
            </a:br>
            <a:r>
              <a:rPr lang="it-IT" altLang="nb-NO" sz="3600" b="1">
                <a:solidFill>
                  <a:srgbClr val="002060"/>
                </a:solidFill>
              </a:rPr>
              <a:t>04/11/2024</a:t>
            </a:r>
            <a:r>
              <a:rPr lang="it-IT" altLang="nb-NO" sz="2800" b="1">
                <a:solidFill>
                  <a:srgbClr val="F7721F"/>
                </a:solidFill>
              </a:rPr>
              <a:t> </a:t>
            </a:r>
            <a:br>
              <a:rPr lang="it-IT" altLang="nb-NO" sz="3200" b="1">
                <a:solidFill>
                  <a:srgbClr val="002060"/>
                </a:solidFill>
              </a:rPr>
            </a:br>
            <a:endParaRPr lang="it-IT" altLang="nb-NO" sz="3200" b="1">
              <a:solidFill>
                <a:srgbClr val="002060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5028438-BC36-BFD0-F238-9CC05812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8"/>
            <a:ext cx="36099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72C90735-3A06-4F36-DD4B-4ECAE027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2673"/>
          <a:stretch>
            <a:fillRect/>
          </a:stretch>
        </p:blipFill>
        <p:spPr bwMode="auto">
          <a:xfrm>
            <a:off x="9469438" y="193675"/>
            <a:ext cx="2014537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673" r="26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EC188675-C97B-563E-967B-A5FD4C84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191" r="21167" b="-191"/>
          <a:stretch>
            <a:fillRect/>
          </a:stretch>
        </p:blipFill>
        <p:spPr bwMode="auto">
          <a:xfrm>
            <a:off x="6994525" y="2935288"/>
            <a:ext cx="5195888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232" t="191" r="21167" b="-1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ABBD09FE-E185-19C5-F877-2A62D727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53100"/>
            <a:ext cx="5851525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nb-NO" sz="32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Antonello</a:t>
            </a:r>
            <a:r>
              <a:rPr lang="it-IT" altLang="nb-NO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nb-NO" sz="32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Fiorucci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496A432F-8485-E229-717F-7509A0E2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9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Text Box 2">
            <a:extLst>
              <a:ext uri="{FF2B5EF4-FFF2-40B4-BE49-F238E27FC236}">
                <a16:creationId xmlns:a16="http://schemas.microsoft.com/office/drawing/2014/main" id="{C6810910-46B9-61E7-70FC-C3C9A067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8750"/>
            <a:ext cx="3875088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nb-NO" sz="4400" b="1">
                <a:solidFill>
                  <a:srgbClr val="FF6600"/>
                </a:solidFill>
                <a:latin typeface="Calibri Light" panose="020F0302020204030204" pitchFamily="34" charset="0"/>
              </a:rPr>
              <a:t>ATTENTION!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3614C4D-970A-E822-899E-806787EE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72200" y="2462213"/>
            <a:ext cx="3875087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  <a:spcBef>
                <a:spcPts val="1013"/>
              </a:spcBef>
            </a:pPr>
            <a:r>
              <a:rPr lang="en-US" altLang="nb-NO" sz="3600">
                <a:solidFill>
                  <a:srgbClr val="FFFFFF"/>
                </a:solidFill>
                <a:latin typeface="Calibri" panose="020F0502020204030204" pitchFamily="34" charset="0"/>
              </a:rPr>
              <a:t>Amazing </a:t>
            </a:r>
            <a:r>
              <a:rPr lang="en-US" altLang="nb-NO" sz="3600" b="1">
                <a:solidFill>
                  <a:srgbClr val="FF6600"/>
                </a:solidFill>
                <a:latin typeface="Calibri" panose="020F0502020204030204" pitchFamily="34" charset="0"/>
              </a:rPr>
              <a:t>Results</a:t>
            </a:r>
          </a:p>
          <a:p>
            <a:pPr algn="ctr" hangingPunct="1">
              <a:lnSpc>
                <a:spcPct val="90000"/>
              </a:lnSpc>
              <a:spcBef>
                <a:spcPts val="1013"/>
              </a:spcBef>
            </a:pPr>
            <a:r>
              <a:rPr lang="en-US" altLang="nb-NO" sz="3600" b="1">
                <a:solidFill>
                  <a:srgbClr val="FF6600"/>
                </a:solidFill>
                <a:latin typeface="Calibri" panose="020F0502020204030204" pitchFamily="34" charset="0"/>
              </a:rPr>
              <a:t>≠</a:t>
            </a:r>
            <a:r>
              <a:rPr lang="en-US" altLang="nb-NO" sz="36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hangingPunct="1">
              <a:lnSpc>
                <a:spcPct val="90000"/>
              </a:lnSpc>
              <a:spcBef>
                <a:spcPts val="1013"/>
              </a:spcBef>
            </a:pPr>
            <a:r>
              <a:rPr lang="en-US" altLang="nb-NO" sz="3600">
                <a:solidFill>
                  <a:srgbClr val="FFFFFF"/>
                </a:solidFill>
                <a:latin typeface="Calibri" panose="020F0502020204030204" pitchFamily="34" charset="0"/>
              </a:rPr>
              <a:t>Amazing </a:t>
            </a:r>
            <a:r>
              <a:rPr lang="en-US" altLang="nb-NO" sz="3600" b="1">
                <a:solidFill>
                  <a:srgbClr val="FF6600"/>
                </a:solidFill>
                <a:latin typeface="Calibri" panose="020F0502020204030204" pitchFamily="34" charset="0"/>
              </a:rPr>
              <a:t>Impact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40302E9-2387-1242-19C9-4BE5E726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9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4799AA94-D5FB-31A8-A1AB-9B5636779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013"/>
            <a:ext cx="3875088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nb-NO" sz="4400">
                <a:solidFill>
                  <a:srgbClr val="FF6600"/>
                </a:solidFill>
                <a:latin typeface="Calibri Light" panose="020F0302020204030204" pitchFamily="34" charset="0"/>
              </a:rPr>
              <a:t>ATTENTION!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B096C8B8-B5F7-3484-1D9D-0805372D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8250"/>
            <a:ext cx="3875088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  <a:spcBef>
                <a:spcPts val="1013"/>
              </a:spcBef>
            </a:pPr>
            <a:r>
              <a:rPr lang="en-US" altLang="nb-NO" sz="3600">
                <a:solidFill>
                  <a:srgbClr val="FFFFFF"/>
                </a:solidFill>
                <a:latin typeface="Calibri" panose="020F0502020204030204" pitchFamily="34" charset="0"/>
              </a:rPr>
              <a:t>Amazing </a:t>
            </a:r>
            <a:r>
              <a:rPr lang="en-US" altLang="nb-NO" sz="3600" b="1">
                <a:solidFill>
                  <a:srgbClr val="FF6600"/>
                </a:solidFill>
                <a:latin typeface="Calibri" panose="020F0502020204030204" pitchFamily="34" charset="0"/>
              </a:rPr>
              <a:t>Results</a:t>
            </a:r>
          </a:p>
          <a:p>
            <a:pPr algn="ctr" hangingPunct="1">
              <a:lnSpc>
                <a:spcPct val="90000"/>
              </a:lnSpc>
              <a:spcBef>
                <a:spcPts val="1013"/>
              </a:spcBef>
            </a:pPr>
            <a:r>
              <a:rPr lang="en-US" altLang="nb-NO" sz="3600" b="1">
                <a:solidFill>
                  <a:srgbClr val="FF6600"/>
                </a:solidFill>
                <a:latin typeface="Calibri" panose="020F0502020204030204" pitchFamily="34" charset="0"/>
              </a:rPr>
              <a:t>≠</a:t>
            </a:r>
            <a:r>
              <a:rPr lang="en-US" altLang="nb-NO" sz="36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hangingPunct="1">
              <a:lnSpc>
                <a:spcPct val="90000"/>
              </a:lnSpc>
              <a:spcBef>
                <a:spcPts val="1013"/>
              </a:spcBef>
            </a:pPr>
            <a:r>
              <a:rPr lang="en-US" altLang="nb-NO" sz="3600">
                <a:solidFill>
                  <a:srgbClr val="FFFFFF"/>
                </a:solidFill>
                <a:latin typeface="Calibri" panose="020F0502020204030204" pitchFamily="34" charset="0"/>
              </a:rPr>
              <a:t>Amazing </a:t>
            </a:r>
            <a:r>
              <a:rPr lang="en-US" altLang="nb-NO" sz="3600" b="1">
                <a:solidFill>
                  <a:srgbClr val="FF6600"/>
                </a:solidFill>
                <a:latin typeface="Calibri" panose="020F0502020204030204" pitchFamily="34" charset="0"/>
              </a:rPr>
              <a:t>Impact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3370AE26-2C7A-5EAB-405C-7D23A05D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88" y="3022600"/>
            <a:ext cx="5786438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576F6882-A802-0A52-8B28-B853E19AA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1374775"/>
            <a:ext cx="541337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short-to-medium-term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from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result through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(adoption of research result).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2E4A07C-CA45-5713-50FB-78B804BE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4300" y="787400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long-term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tangible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to society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the environment),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economy,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(enabled by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US" altLang="nb-NO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9A840F7E-B771-C145-4460-F535E819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5316538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KER: the result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 activity (problem solution) that can be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used/adopted,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by the developer or by others.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B88A2A2B-FF1F-770A-25B7-308EDC9A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8443913" y="7791450"/>
            <a:ext cx="6429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4991DDE4-65D6-9948-5EF8-08147E61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0">
            <a:off x="12884150" y="-1757363"/>
            <a:ext cx="2582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5D78512F-E7D5-0AB3-7F20-58913176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-1566070" y="-1840706"/>
            <a:ext cx="1084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0" name="Rectangle 8">
            <a:extLst>
              <a:ext uri="{FF2B5EF4-FFF2-40B4-BE49-F238E27FC236}">
                <a16:creationId xmlns:a16="http://schemas.microsoft.com/office/drawing/2014/main" id="{5FDFC9C6-E635-ADB4-6065-9126B687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2378075"/>
            <a:ext cx="4802187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- the result of a journey</a:t>
            </a:r>
          </a:p>
        </p:txBody>
      </p:sp>
      <p:pic>
        <p:nvPicPr>
          <p:cNvPr id="28681" name="Picture 9">
            <a:extLst>
              <a:ext uri="{FF2B5EF4-FFF2-40B4-BE49-F238E27FC236}">
                <a16:creationId xmlns:a16="http://schemas.microsoft.com/office/drawing/2014/main" id="{126994B7-1B18-455E-809F-F6A9CA10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89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97A2FCCC-FDB8-9B52-2B18-334F0D0D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88" y="3022600"/>
            <a:ext cx="5786438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9DC7731E-6CD1-1A4B-7B22-6015D162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1374775"/>
            <a:ext cx="541337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short-to-medium-term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from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result through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(adoption of research result).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CE0C320-DC15-D2AD-279C-715E2A1E1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4300" y="787400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long-term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tangible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to society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the environment),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economy,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(enabled by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US" altLang="nb-NO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9AA9304-42A2-262F-08BD-F3BAF16D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5316538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KER: the result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 activity (problem solution) that can be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used/adopted,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by the developer or by others.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32869CC0-4E56-58D2-AFD9-FC4F4C2E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8443913" y="7791450"/>
            <a:ext cx="6429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42456413-2CC5-3897-22F1-F42BD184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0">
            <a:off x="12884150" y="-1757363"/>
            <a:ext cx="2582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E1DC488A-1EB4-96B8-BCA2-13A21D5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-1566070" y="-1840706"/>
            <a:ext cx="1084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Rectangle 8">
            <a:extLst>
              <a:ext uri="{FF2B5EF4-FFF2-40B4-BE49-F238E27FC236}">
                <a16:creationId xmlns:a16="http://schemas.microsoft.com/office/drawing/2014/main" id="{7FA436E3-696C-0D4C-6A96-61D43802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2833688"/>
            <a:ext cx="691038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- the result of a journey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03FE324B-59F9-7DF6-34AB-CCCD652B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62063"/>
            <a:ext cx="83820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117F494E-3AC5-DFCE-C06C-67D6322CD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1374775"/>
            <a:ext cx="5413375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short-to-medium-term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from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result through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(adoption of research result).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C1D2630-F82D-5056-03E1-EFEAD8E1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4300" y="787400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long-term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tangible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to society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the environment),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economy,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(enabled by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US" altLang="nb-NO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E65C94A-4204-44BE-87CB-99D0D69F7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5316538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KER: the result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 activity (problem solution) that can be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used/adopted,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by the developer or by others.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2BE85EC1-77B0-FE5C-8FE5-1E5A9FFA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8443913" y="7791450"/>
            <a:ext cx="6429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80CDD1EE-A0A5-1896-7CE3-AA8AE71C4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0">
            <a:off x="12884150" y="-1757363"/>
            <a:ext cx="2582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8A0269B1-8D8C-1AC0-30BA-E89465AF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-1566070" y="-1840706"/>
            <a:ext cx="1084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8" name="Rectangle 8">
            <a:extLst>
              <a:ext uri="{FF2B5EF4-FFF2-40B4-BE49-F238E27FC236}">
                <a16:creationId xmlns:a16="http://schemas.microsoft.com/office/drawing/2014/main" id="{E6BC1440-006E-F243-9DFE-80410A4F4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490538"/>
            <a:ext cx="90551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- the result of a journey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98476880-0002-29C5-F25E-23E0247AE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563"/>
            <a:ext cx="5140325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70334663-41A7-05C6-4FD1-01686DBA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1374775"/>
            <a:ext cx="541337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short-to-medium-term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from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(adoption of research result).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63BA625-FBB9-49A9-9000-0B7C302E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4300" y="787400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long-term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tangible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to society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the environment),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economy,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(enabled by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US" altLang="nb-NO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EC94887-2952-E1E7-AF15-D0F935249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4545013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KER: the result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 activity (problem solution) that can be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used/adopted,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by the developer or by others.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4603A018-0682-7283-0C17-38D21D84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8443913" y="7791450"/>
            <a:ext cx="6429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4773C2D8-B8EC-9043-291A-E25A8EAB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0">
            <a:off x="12884150" y="-1757363"/>
            <a:ext cx="2582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7">
            <a:extLst>
              <a:ext uri="{FF2B5EF4-FFF2-40B4-BE49-F238E27FC236}">
                <a16:creationId xmlns:a16="http://schemas.microsoft.com/office/drawing/2014/main" id="{90ACAA3E-444B-C7CA-F908-70AE5B8E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-1566070" y="-1840706"/>
            <a:ext cx="1084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2" name="Rectangle 8">
            <a:extLst>
              <a:ext uri="{FF2B5EF4-FFF2-40B4-BE49-F238E27FC236}">
                <a16:creationId xmlns:a16="http://schemas.microsoft.com/office/drawing/2014/main" id="{D9680198-ED7C-A9FD-19C6-56870597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92088"/>
            <a:ext cx="90551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– the result of a journey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9C1A4D66-A70C-DAD3-9FDB-7C33EBA45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563"/>
            <a:ext cx="5140325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12014268-45D9-B6DC-7989-730824DD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350" y="1374775"/>
            <a:ext cx="541337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short-to-medium-term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from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(adoption of research result).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5A4D221-BCEB-116D-C46A-D38C4812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4300" y="787400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long-term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tangible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to society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the environment),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economy,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(enabled by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US" altLang="nb-NO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FE41F90-2D63-3A0E-11B6-FAEB9AF73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4545013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KER: the result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 activity (problem solution) that can be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used/adopted,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by the developer or by others.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FDDEE3FF-7A2E-9E46-F359-384F93D2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000">
            <a:off x="5113338" y="4783138"/>
            <a:ext cx="6429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63AFC705-94E3-481A-8C45-D8B3DE2F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0">
            <a:off x="12884150" y="-1757363"/>
            <a:ext cx="2582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94860EA9-267C-669D-F4B5-96F02C77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-1566070" y="-1840706"/>
            <a:ext cx="1084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Rectangle 8">
            <a:extLst>
              <a:ext uri="{FF2B5EF4-FFF2-40B4-BE49-F238E27FC236}">
                <a16:creationId xmlns:a16="http://schemas.microsoft.com/office/drawing/2014/main" id="{C12549CF-8248-45D2-87BB-124F105D1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92088"/>
            <a:ext cx="90551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– the result of a journey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1A7B6384-9B70-B37E-36C6-8C48B786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563"/>
            <a:ext cx="5140325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E056CEA9-098A-3808-EB16-E8E157273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93838"/>
            <a:ext cx="541337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short-to-medium-term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from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(adoption of research result).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1B15AC8-ED10-BB64-9C14-E18B4E1A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64300" y="787400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long-term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tangible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to society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the environment),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economy,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(enabled by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US" altLang="nb-NO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283D078-BA21-CC52-4D07-9BCD1BA4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4545013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KER: the result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 activity (problem solution) that can be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used/adopted,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by the developer or by others.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4928DFEE-4D6A-00FA-07A0-3AAD091B9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000">
            <a:off x="5113338" y="4783138"/>
            <a:ext cx="6429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1EB7D4D6-5446-DFFA-4B68-398625A8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0000">
            <a:off x="3699668" y="3069432"/>
            <a:ext cx="2582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DD34E91E-5B9A-A25E-F05C-15A6D58D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-1566070" y="-1840706"/>
            <a:ext cx="1084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0" name="Rectangle 8">
            <a:extLst>
              <a:ext uri="{FF2B5EF4-FFF2-40B4-BE49-F238E27FC236}">
                <a16:creationId xmlns:a16="http://schemas.microsoft.com/office/drawing/2014/main" id="{0379B2E2-A8AB-7EBC-704A-C7916CB69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92088"/>
            <a:ext cx="90551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– the result of a journey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5764B64A-51BD-4FA8-8BA4-981072CC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563"/>
            <a:ext cx="5140325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18629912-AA75-7296-FD03-7A10D49F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2281238"/>
            <a:ext cx="541337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short-to-medium-term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from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(adoption of KER).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55FA273-0B89-8BD1-DAE5-E83C4386E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171575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Impact: long-term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tangible</a:t>
            </a:r>
            <a:r>
              <a:rPr lang="en-US" altLang="nb-NO" sz="2400" b="1">
                <a:solidFill>
                  <a:srgbClr val="354D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to society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(including the environment),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economy,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(enabled by the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en-US" altLang="nb-NO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6815DA4-DC3A-F5D3-2FA5-F8AA61F43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4545013"/>
            <a:ext cx="544195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Aft>
                <a:spcPts val="6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KER: the result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research activity (problem solution) that can be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used/adopted, </a:t>
            </a:r>
            <a:r>
              <a:rPr lang="en-US" altLang="nb-NO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by the developer or by others.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E7126DBA-7566-A92F-DEC4-836182F6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000">
            <a:off x="5113338" y="4783138"/>
            <a:ext cx="64293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FBAF14E7-29EE-999F-866E-5ED436C7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0000">
            <a:off x="3699668" y="3069432"/>
            <a:ext cx="25828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E8414485-FB78-849E-2D80-4494E18E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0000">
            <a:off x="2350293" y="2745582"/>
            <a:ext cx="1084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4" name="Rectangle 8">
            <a:extLst>
              <a:ext uri="{FF2B5EF4-FFF2-40B4-BE49-F238E27FC236}">
                <a16:creationId xmlns:a16="http://schemas.microsoft.com/office/drawing/2014/main" id="{6201037A-18C1-0024-E011-67503105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92088"/>
            <a:ext cx="90551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– the result of a journey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1">
            <a:extLst>
              <a:ext uri="{FF2B5EF4-FFF2-40B4-BE49-F238E27FC236}">
                <a16:creationId xmlns:a16="http://schemas.microsoft.com/office/drawing/2014/main" id="{BBA7B843-EE7B-CD8A-BCBE-5FD3F93A2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0" y="7786688"/>
            <a:ext cx="1465263" cy="1492250"/>
          </a:xfrm>
          <a:custGeom>
            <a:avLst/>
            <a:gdLst>
              <a:gd name="G0" fmla="*/ 4069 1 2"/>
              <a:gd name="G1" fmla="*/ 1 48365 11520"/>
              <a:gd name="G2" fmla="*/ G1 32767 1"/>
              <a:gd name="G3" fmla="*/ G2 1 32767"/>
              <a:gd name="G4" fmla="cos G0 G3"/>
              <a:gd name="G5" fmla="*/ 4145 1 2"/>
              <a:gd name="G6" fmla="*/ 1 48365 11520"/>
              <a:gd name="G7" fmla="*/ G6 32767 1"/>
              <a:gd name="G8" fmla="*/ G7 1 32767"/>
              <a:gd name="G9" fmla="sin G5 G8"/>
              <a:gd name="G10" fmla="*/ 4069 1 2"/>
              <a:gd name="G11" fmla="+- G10 0 G4"/>
              <a:gd name="G12" fmla="+- G10 G4 0"/>
              <a:gd name="G13" fmla="+- G12 0 0"/>
              <a:gd name="G14" fmla="*/ 4145 1 2"/>
              <a:gd name="G15" fmla="+- G14 0 G9"/>
              <a:gd name="G16" fmla="+- G14 G9 0"/>
              <a:gd name="G17" fmla="+- G16 0 0"/>
              <a:gd name="G18" fmla="+- 4145 0 0"/>
              <a:gd name="G19" fmla="+- 4069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073"/>
                </a:moveTo>
                <a:lnTo>
                  <a:pt x="2035" y="2073"/>
                </a:lnTo>
                <a:lnTo>
                  <a:pt x="180" y="90"/>
                </a:lnTo>
                <a:lnTo>
                  <a:pt x="2035" y="207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3CCB2DE-CD16-1898-8465-31E9CBE978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312738"/>
            <a:ext cx="10406063" cy="11191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nb-NO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35BE0A9-D434-1A52-51C9-0AA628681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2454275"/>
            <a:ext cx="643731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to be answered…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75270E87-B1E2-7BF4-2293-44D33A149CD0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7056438"/>
            <a:ext cx="10490200" cy="4054475"/>
            <a:chOff x="536" y="4445"/>
            <a:chExt cx="6608" cy="2554"/>
          </a:xfrm>
        </p:grpSpPr>
        <p:sp>
          <p:nvSpPr>
            <p:cNvPr id="35845" name="Rectangle 5">
              <a:extLst>
                <a:ext uri="{FF2B5EF4-FFF2-40B4-BE49-F238E27FC236}">
                  <a16:creationId xmlns:a16="http://schemas.microsoft.com/office/drawing/2014/main" id="{8492764D-A644-BFEB-D9FF-D8DD0130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4445"/>
              <a:ext cx="6608" cy="2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5846" name="AutoShape 6">
            <a:extLst>
              <a:ext uri="{FF2B5EF4-FFF2-40B4-BE49-F238E27FC236}">
                <a16:creationId xmlns:a16="http://schemas.microsoft.com/office/drawing/2014/main" id="{4BEB00FF-123D-335B-C94F-6287E813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3163" y="-2043113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77EB5704-A574-E2C6-7D17-031C50822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2563" y="-1763713"/>
            <a:ext cx="773112" cy="7731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5848" name="Group 8">
            <a:extLst>
              <a:ext uri="{FF2B5EF4-FFF2-40B4-BE49-F238E27FC236}">
                <a16:creationId xmlns:a16="http://schemas.microsoft.com/office/drawing/2014/main" id="{549149C2-BDB1-7A5E-3F9C-46616C5AB35C}"/>
              </a:ext>
            </a:extLst>
          </p:cNvPr>
          <p:cNvGrpSpPr>
            <a:grpSpLocks/>
          </p:cNvGrpSpPr>
          <p:nvPr/>
        </p:nvGrpSpPr>
        <p:grpSpPr bwMode="auto">
          <a:xfrm>
            <a:off x="14222413" y="-2043113"/>
            <a:ext cx="3141662" cy="1331913"/>
            <a:chOff x="8959" y="-1287"/>
            <a:chExt cx="1979" cy="839"/>
          </a:xfrm>
        </p:grpSpPr>
        <p:sp>
          <p:nvSpPr>
            <p:cNvPr id="35849" name="Rectangle 9">
              <a:extLst>
                <a:ext uri="{FF2B5EF4-FFF2-40B4-BE49-F238E27FC236}">
                  <a16:creationId xmlns:a16="http://schemas.microsoft.com/office/drawing/2014/main" id="{6F686B15-E197-5E75-6BDB-C99DF0114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9" y="-128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5850" name="Rectangle 10">
              <a:extLst>
                <a:ext uri="{FF2B5EF4-FFF2-40B4-BE49-F238E27FC236}">
                  <a16:creationId xmlns:a16="http://schemas.microsoft.com/office/drawing/2014/main" id="{2FEF67A6-0C2B-6164-CA4D-0E474AA94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9" y="-128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What channels can I activate to </a:t>
              </a:r>
              <a:r>
                <a:rPr lang="en-US" altLang="nb-NO" b="1">
                  <a:latin typeface="Open Sans" panose="020B0606030504020204" pitchFamily="34" charset="0"/>
                </a:rPr>
                <a:t>facilitate the adoption </a:t>
              </a:r>
              <a:r>
                <a:rPr lang="en-US" altLang="nb-NO">
                  <a:latin typeface="Open Sans" panose="020B0606030504020204" pitchFamily="34" charset="0"/>
                </a:rPr>
                <a:t>of the proposed solution?</a:t>
              </a:r>
            </a:p>
          </p:txBody>
        </p:sp>
      </p:grpSp>
      <p:grpSp>
        <p:nvGrpSpPr>
          <p:cNvPr id="35851" name="Group 11">
            <a:extLst>
              <a:ext uri="{FF2B5EF4-FFF2-40B4-BE49-F238E27FC236}">
                <a16:creationId xmlns:a16="http://schemas.microsoft.com/office/drawing/2014/main" id="{657668B6-8E4C-B89B-9876-AFB13BF3E064}"/>
              </a:ext>
            </a:extLst>
          </p:cNvPr>
          <p:cNvGrpSpPr>
            <a:grpSpLocks/>
          </p:cNvGrpSpPr>
          <p:nvPr/>
        </p:nvGrpSpPr>
        <p:grpSpPr bwMode="auto">
          <a:xfrm>
            <a:off x="13936663" y="8085138"/>
            <a:ext cx="2111375" cy="893762"/>
            <a:chOff x="8779" y="5093"/>
            <a:chExt cx="1330" cy="563"/>
          </a:xfrm>
        </p:grpSpPr>
        <p:sp>
          <p:nvSpPr>
            <p:cNvPr id="35852" name="Rectangle 12">
              <a:extLst>
                <a:ext uri="{FF2B5EF4-FFF2-40B4-BE49-F238E27FC236}">
                  <a16:creationId xmlns:a16="http://schemas.microsoft.com/office/drawing/2014/main" id="{E1CE93A1-906E-D6CE-42D2-BFED4DD49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" y="5093"/>
              <a:ext cx="1330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5853" name="Rectangle 13">
              <a:extLst>
                <a:ext uri="{FF2B5EF4-FFF2-40B4-BE49-F238E27FC236}">
                  <a16:creationId xmlns:a16="http://schemas.microsoft.com/office/drawing/2014/main" id="{84A175A1-ABC4-2321-827B-949547ECA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" y="5093"/>
              <a:ext cx="1330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425"/>
                </a:spcAft>
              </a:pPr>
              <a:r>
                <a:rPr lang="en-US" altLang="nb-NO" sz="1200">
                  <a:latin typeface="Open Sans" panose="020B0606030504020204" pitchFamily="34" charset="0"/>
                </a:rPr>
                <a:t>How do we </a:t>
              </a:r>
              <a:r>
                <a:rPr lang="en-US" altLang="nb-NO" sz="1200" b="1">
                  <a:latin typeface="Open Sans" panose="020B0606030504020204" pitchFamily="34" charset="0"/>
                </a:rPr>
                <a:t>measure</a:t>
              </a:r>
              <a:r>
                <a:rPr lang="en-US" altLang="nb-NO" sz="1200">
                  <a:latin typeface="Open Sans" panose="020B0606030504020204" pitchFamily="34" charset="0"/>
                </a:rPr>
                <a:t> impact – what </a:t>
              </a:r>
              <a:r>
                <a:rPr lang="en-US" altLang="nb-NO" sz="1200" b="1">
                  <a:latin typeface="Open Sans" panose="020B0606030504020204" pitchFamily="34" charset="0"/>
                </a:rPr>
                <a:t>indicators</a:t>
              </a:r>
              <a:r>
                <a:rPr lang="en-US" altLang="nb-NO" sz="1200">
                  <a:latin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5854" name="AutoShape 14">
            <a:extLst>
              <a:ext uri="{FF2B5EF4-FFF2-40B4-BE49-F238E27FC236}">
                <a16:creationId xmlns:a16="http://schemas.microsoft.com/office/drawing/2014/main" id="{B0EB4CA6-E702-3092-C2C0-C485D8B34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9938" y="-2324100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6ECABC1B-B7C0-6D8C-2747-2C6CB3B4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98950" y="-2043113"/>
            <a:ext cx="773112" cy="77311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5856" name="Group 16">
            <a:extLst>
              <a:ext uri="{FF2B5EF4-FFF2-40B4-BE49-F238E27FC236}">
                <a16:creationId xmlns:a16="http://schemas.microsoft.com/office/drawing/2014/main" id="{58D471F9-31A4-A377-A222-988994A5AF22}"/>
              </a:ext>
            </a:extLst>
          </p:cNvPr>
          <p:cNvGrpSpPr>
            <a:grpSpLocks/>
          </p:cNvGrpSpPr>
          <p:nvPr/>
        </p:nvGrpSpPr>
        <p:grpSpPr bwMode="auto">
          <a:xfrm>
            <a:off x="-2959100" y="-2324100"/>
            <a:ext cx="3141663" cy="1331912"/>
            <a:chOff x="-1864" y="-1464"/>
            <a:chExt cx="1979" cy="839"/>
          </a:xfrm>
        </p:grpSpPr>
        <p:sp>
          <p:nvSpPr>
            <p:cNvPr id="35857" name="Rectangle 17">
              <a:extLst>
                <a:ext uri="{FF2B5EF4-FFF2-40B4-BE49-F238E27FC236}">
                  <a16:creationId xmlns:a16="http://schemas.microsoft.com/office/drawing/2014/main" id="{586688A0-6F49-9F1F-A33C-0F345C875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4" y="-1464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5858" name="Rectangle 18">
              <a:extLst>
                <a:ext uri="{FF2B5EF4-FFF2-40B4-BE49-F238E27FC236}">
                  <a16:creationId xmlns:a16="http://schemas.microsoft.com/office/drawing/2014/main" id="{60FE32FF-075A-7B3E-DFD1-42D4081C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4" y="-1464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On what basis can we affirm the </a:t>
              </a:r>
              <a:r>
                <a:rPr lang="en-US" altLang="nb-NO" b="1">
                  <a:latin typeface="Open Sans" panose="020B0606030504020204" pitchFamily="34" charset="0"/>
                </a:rPr>
                <a:t>effective adoption </a:t>
              </a:r>
              <a:r>
                <a:rPr lang="en-US" altLang="nb-NO">
                  <a:latin typeface="Open Sans" panose="020B0606030504020204" pitchFamily="34" charset="0"/>
                </a:rPr>
                <a:t>of the solution?</a:t>
              </a:r>
            </a:p>
          </p:txBody>
        </p:sp>
      </p:grpSp>
      <p:sp>
        <p:nvSpPr>
          <p:cNvPr id="35859" name="AutoShape 19">
            <a:extLst>
              <a:ext uri="{FF2B5EF4-FFF2-40B4-BE49-F238E27FC236}">
                <a16:creationId xmlns:a16="http://schemas.microsoft.com/office/drawing/2014/main" id="{B2F9EC1D-1B85-8B75-BFED-1A0F8A0C2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5500" y="8024813"/>
            <a:ext cx="1552575" cy="1552575"/>
          </a:xfrm>
          <a:custGeom>
            <a:avLst/>
            <a:gdLst>
              <a:gd name="G0" fmla="*/ 4313 1 2"/>
              <a:gd name="G1" fmla="*/ 1 48365 11520"/>
              <a:gd name="G2" fmla="*/ G1 32767 1"/>
              <a:gd name="G3" fmla="*/ G2 1 32767"/>
              <a:gd name="G4" fmla="cos G0 G3"/>
              <a:gd name="G5" fmla="*/ 4313 1 2"/>
              <a:gd name="G6" fmla="*/ 1 48365 11520"/>
              <a:gd name="G7" fmla="*/ G6 32767 1"/>
              <a:gd name="G8" fmla="*/ G7 1 32767"/>
              <a:gd name="G9" fmla="sin G5 G8"/>
              <a:gd name="G10" fmla="*/ 4313 1 2"/>
              <a:gd name="G11" fmla="+- G10 0 G4"/>
              <a:gd name="G12" fmla="+- G10 G4 0"/>
              <a:gd name="G13" fmla="+- G12 0 0"/>
              <a:gd name="G14" fmla="*/ 4313 1 2"/>
              <a:gd name="G15" fmla="+- G14 0 G9"/>
              <a:gd name="G16" fmla="+- G14 G9 0"/>
              <a:gd name="G17" fmla="+- G16 0 0"/>
              <a:gd name="G18" fmla="+- 4313 0 0"/>
              <a:gd name="G19" fmla="+- 4313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57"/>
                </a:moveTo>
                <a:lnTo>
                  <a:pt x="2157" y="2157"/>
                </a:lnTo>
                <a:lnTo>
                  <a:pt x="180" y="90"/>
                </a:lnTo>
                <a:lnTo>
                  <a:pt x="2157" y="2157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37B6F96A-44F6-87FB-0BCA-32EBB21B6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80063" y="8350250"/>
            <a:ext cx="900113" cy="90011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5861" name="Group 21">
            <a:extLst>
              <a:ext uri="{FF2B5EF4-FFF2-40B4-BE49-F238E27FC236}">
                <a16:creationId xmlns:a16="http://schemas.microsoft.com/office/drawing/2014/main" id="{D636AED5-FA81-F008-BA91-8C13A9F6BDE5}"/>
              </a:ext>
            </a:extLst>
          </p:cNvPr>
          <p:cNvGrpSpPr>
            <a:grpSpLocks/>
          </p:cNvGrpSpPr>
          <p:nvPr/>
        </p:nvGrpSpPr>
        <p:grpSpPr bwMode="auto">
          <a:xfrm>
            <a:off x="-4019550" y="8024813"/>
            <a:ext cx="3657600" cy="1550987"/>
            <a:chOff x="-2532" y="5055"/>
            <a:chExt cx="2304" cy="977"/>
          </a:xfrm>
        </p:grpSpPr>
        <p:sp>
          <p:nvSpPr>
            <p:cNvPr id="35862" name="Rectangle 22">
              <a:extLst>
                <a:ext uri="{FF2B5EF4-FFF2-40B4-BE49-F238E27FC236}">
                  <a16:creationId xmlns:a16="http://schemas.microsoft.com/office/drawing/2014/main" id="{E31CA1B5-CA74-22C4-E795-56D55B26F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5863" name="Rectangle 23">
              <a:extLst>
                <a:ext uri="{FF2B5EF4-FFF2-40B4-BE49-F238E27FC236}">
                  <a16:creationId xmlns:a16="http://schemas.microsoft.com/office/drawing/2014/main" id="{1FD504D6-DF16-CD5C-1E24-E41A6003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750"/>
                </a:spcAft>
              </a:pPr>
              <a:r>
                <a:rPr lang="en-US" altLang="nb-NO" sz="2100">
                  <a:latin typeface="Open Sans" panose="020B0606030504020204" pitchFamily="34" charset="0"/>
                </a:rPr>
                <a:t>Why does this </a:t>
              </a:r>
              <a:r>
                <a:rPr lang="en-US" altLang="nb-NO" sz="2100" b="1">
                  <a:latin typeface="Open Sans" panose="020B0606030504020204" pitchFamily="34" charset="0"/>
                </a:rPr>
                <a:t>specific research result </a:t>
              </a:r>
              <a:r>
                <a:rPr lang="en-US" altLang="nb-NO" sz="2100">
                  <a:latin typeface="Open Sans" panose="020B0606030504020204" pitchFamily="34" charset="0"/>
                </a:rPr>
                <a:t>better solve territory/community/adopter problems?</a:t>
              </a:r>
            </a:p>
          </p:txBody>
        </p:sp>
      </p:grpSp>
      <p:sp>
        <p:nvSpPr>
          <p:cNvPr id="35864" name="Rectangle 24">
            <a:extLst>
              <a:ext uri="{FF2B5EF4-FFF2-40B4-BE49-F238E27FC236}">
                <a16:creationId xmlns:a16="http://schemas.microsoft.com/office/drawing/2014/main" id="{2A45656F-88AD-594A-1109-3597527A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5063" y="8145463"/>
            <a:ext cx="773112" cy="773112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CC042FB5-CA67-1248-600A-55900D2A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3527425"/>
            <a:ext cx="112776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years of experience in «Knowledge To Market» </a:t>
            </a:r>
            <a:r>
              <a:rPr lang="it-IT" altLang="nb-NO" sz="3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E126A864-E1E2-251F-73EE-7B2FCD55A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941513"/>
            <a:ext cx="3514725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">
            <a:extLst>
              <a:ext uri="{FF2B5EF4-FFF2-40B4-BE49-F238E27FC236}">
                <a16:creationId xmlns:a16="http://schemas.microsoft.com/office/drawing/2014/main" id="{C48F68FE-ED64-F058-A82E-FAFE3377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0" y="7786688"/>
            <a:ext cx="1465263" cy="1492250"/>
          </a:xfrm>
          <a:custGeom>
            <a:avLst/>
            <a:gdLst>
              <a:gd name="G0" fmla="*/ 4069 1 2"/>
              <a:gd name="G1" fmla="*/ 1 48365 11520"/>
              <a:gd name="G2" fmla="*/ G1 32767 1"/>
              <a:gd name="G3" fmla="*/ G2 1 32767"/>
              <a:gd name="G4" fmla="cos G0 G3"/>
              <a:gd name="G5" fmla="*/ 4145 1 2"/>
              <a:gd name="G6" fmla="*/ 1 48365 11520"/>
              <a:gd name="G7" fmla="*/ G6 32767 1"/>
              <a:gd name="G8" fmla="*/ G7 1 32767"/>
              <a:gd name="G9" fmla="sin G5 G8"/>
              <a:gd name="G10" fmla="*/ 4069 1 2"/>
              <a:gd name="G11" fmla="+- G10 0 G4"/>
              <a:gd name="G12" fmla="+- G10 G4 0"/>
              <a:gd name="G13" fmla="+- G12 0 0"/>
              <a:gd name="G14" fmla="*/ 4145 1 2"/>
              <a:gd name="G15" fmla="+- G14 0 G9"/>
              <a:gd name="G16" fmla="+- G14 G9 0"/>
              <a:gd name="G17" fmla="+- G16 0 0"/>
              <a:gd name="G18" fmla="+- 4145 0 0"/>
              <a:gd name="G19" fmla="+- 4069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073"/>
                </a:moveTo>
                <a:lnTo>
                  <a:pt x="2035" y="2073"/>
                </a:lnTo>
                <a:lnTo>
                  <a:pt x="180" y="90"/>
                </a:lnTo>
                <a:lnTo>
                  <a:pt x="2035" y="207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23CEAD8-0EA8-F354-53B1-8531868E68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312738"/>
            <a:ext cx="10406063" cy="11191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nb-NO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BE167C7-3183-704F-BB53-909E9284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85763"/>
            <a:ext cx="60452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to be answered…</a:t>
            </a: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51C543A9-C1A0-FAE4-252A-159AAC460C3B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7056438"/>
            <a:ext cx="10490200" cy="4054475"/>
            <a:chOff x="536" y="4445"/>
            <a:chExt cx="6608" cy="2554"/>
          </a:xfrm>
        </p:grpSpPr>
        <p:sp>
          <p:nvSpPr>
            <p:cNvPr id="36869" name="Rectangle 5">
              <a:extLst>
                <a:ext uri="{FF2B5EF4-FFF2-40B4-BE49-F238E27FC236}">
                  <a16:creationId xmlns:a16="http://schemas.microsoft.com/office/drawing/2014/main" id="{7834339F-EBAF-F57E-B92E-FE4367129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4445"/>
              <a:ext cx="6608" cy="2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6870" name="AutoShape 6">
            <a:extLst>
              <a:ext uri="{FF2B5EF4-FFF2-40B4-BE49-F238E27FC236}">
                <a16:creationId xmlns:a16="http://schemas.microsoft.com/office/drawing/2014/main" id="{F7C06BF1-C77D-5F9C-4E98-4E028A84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3163" y="-2043113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BA8D7F84-3B23-6450-A6D0-158AE678D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2563" y="-1763713"/>
            <a:ext cx="773112" cy="7731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6872" name="Group 8">
            <a:extLst>
              <a:ext uri="{FF2B5EF4-FFF2-40B4-BE49-F238E27FC236}">
                <a16:creationId xmlns:a16="http://schemas.microsoft.com/office/drawing/2014/main" id="{DB7FB116-EA13-7B78-4B3B-BB1C732814B4}"/>
              </a:ext>
            </a:extLst>
          </p:cNvPr>
          <p:cNvGrpSpPr>
            <a:grpSpLocks/>
          </p:cNvGrpSpPr>
          <p:nvPr/>
        </p:nvGrpSpPr>
        <p:grpSpPr bwMode="auto">
          <a:xfrm>
            <a:off x="14222413" y="-2043113"/>
            <a:ext cx="3141662" cy="1331913"/>
            <a:chOff x="8959" y="-1287"/>
            <a:chExt cx="1979" cy="839"/>
          </a:xfrm>
        </p:grpSpPr>
        <p:sp>
          <p:nvSpPr>
            <p:cNvPr id="36873" name="Rectangle 9">
              <a:extLst>
                <a:ext uri="{FF2B5EF4-FFF2-40B4-BE49-F238E27FC236}">
                  <a16:creationId xmlns:a16="http://schemas.microsoft.com/office/drawing/2014/main" id="{C373777B-5906-E381-6EF8-19289D8CC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9" y="-128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6874" name="Rectangle 10">
              <a:extLst>
                <a:ext uri="{FF2B5EF4-FFF2-40B4-BE49-F238E27FC236}">
                  <a16:creationId xmlns:a16="http://schemas.microsoft.com/office/drawing/2014/main" id="{D95797D4-4D8C-0F5B-EA22-008E7615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9" y="-128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What channels can I activate to </a:t>
              </a:r>
              <a:r>
                <a:rPr lang="en-US" altLang="nb-NO" b="1">
                  <a:latin typeface="Open Sans" panose="020B0606030504020204" pitchFamily="34" charset="0"/>
                </a:rPr>
                <a:t>facilitate the adoption </a:t>
              </a:r>
              <a:r>
                <a:rPr lang="en-US" altLang="nb-NO">
                  <a:latin typeface="Open Sans" panose="020B0606030504020204" pitchFamily="34" charset="0"/>
                </a:rPr>
                <a:t>of the proposed solution?</a:t>
              </a:r>
            </a:p>
          </p:txBody>
        </p:sp>
      </p:grpSp>
      <p:grpSp>
        <p:nvGrpSpPr>
          <p:cNvPr id="36875" name="Group 11">
            <a:extLst>
              <a:ext uri="{FF2B5EF4-FFF2-40B4-BE49-F238E27FC236}">
                <a16:creationId xmlns:a16="http://schemas.microsoft.com/office/drawing/2014/main" id="{3429DAB1-5706-29D2-94D5-123D80C3C7EE}"/>
              </a:ext>
            </a:extLst>
          </p:cNvPr>
          <p:cNvGrpSpPr>
            <a:grpSpLocks/>
          </p:cNvGrpSpPr>
          <p:nvPr/>
        </p:nvGrpSpPr>
        <p:grpSpPr bwMode="auto">
          <a:xfrm>
            <a:off x="13936663" y="8085138"/>
            <a:ext cx="2111375" cy="893762"/>
            <a:chOff x="8779" y="5093"/>
            <a:chExt cx="1330" cy="563"/>
          </a:xfrm>
        </p:grpSpPr>
        <p:sp>
          <p:nvSpPr>
            <p:cNvPr id="36876" name="Rectangle 12">
              <a:extLst>
                <a:ext uri="{FF2B5EF4-FFF2-40B4-BE49-F238E27FC236}">
                  <a16:creationId xmlns:a16="http://schemas.microsoft.com/office/drawing/2014/main" id="{4192051A-0054-4231-AAF3-BD15FD920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" y="5093"/>
              <a:ext cx="1330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6877" name="Rectangle 13">
              <a:extLst>
                <a:ext uri="{FF2B5EF4-FFF2-40B4-BE49-F238E27FC236}">
                  <a16:creationId xmlns:a16="http://schemas.microsoft.com/office/drawing/2014/main" id="{BC979450-AAB1-3529-C642-DB495127C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" y="5093"/>
              <a:ext cx="1330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425"/>
                </a:spcAft>
              </a:pPr>
              <a:r>
                <a:rPr lang="en-US" altLang="nb-NO" sz="1200">
                  <a:latin typeface="Open Sans" panose="020B0606030504020204" pitchFamily="34" charset="0"/>
                </a:rPr>
                <a:t>How do we </a:t>
              </a:r>
              <a:r>
                <a:rPr lang="en-US" altLang="nb-NO" sz="1200" b="1">
                  <a:latin typeface="Open Sans" panose="020B0606030504020204" pitchFamily="34" charset="0"/>
                </a:rPr>
                <a:t>measure</a:t>
              </a:r>
              <a:r>
                <a:rPr lang="en-US" altLang="nb-NO" sz="1200">
                  <a:latin typeface="Open Sans" panose="020B0606030504020204" pitchFamily="34" charset="0"/>
                </a:rPr>
                <a:t> impact – what </a:t>
              </a:r>
              <a:r>
                <a:rPr lang="en-US" altLang="nb-NO" sz="1200" b="1">
                  <a:latin typeface="Open Sans" panose="020B0606030504020204" pitchFamily="34" charset="0"/>
                </a:rPr>
                <a:t>indicators</a:t>
              </a:r>
              <a:r>
                <a:rPr lang="en-US" altLang="nb-NO" sz="1200">
                  <a:latin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6878" name="AutoShape 14">
            <a:extLst>
              <a:ext uri="{FF2B5EF4-FFF2-40B4-BE49-F238E27FC236}">
                <a16:creationId xmlns:a16="http://schemas.microsoft.com/office/drawing/2014/main" id="{4B715FBB-9AA1-A529-A986-CF760763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1504950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AB3586E6-496A-2CE2-88F4-A10FB724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1785938"/>
            <a:ext cx="773113" cy="7731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6880" name="Group 16">
            <a:extLst>
              <a:ext uri="{FF2B5EF4-FFF2-40B4-BE49-F238E27FC236}">
                <a16:creationId xmlns:a16="http://schemas.microsoft.com/office/drawing/2014/main" id="{82E501A4-2F6E-A94B-E048-AC09B0DC278E}"/>
              </a:ext>
            </a:extLst>
          </p:cNvPr>
          <p:cNvGrpSpPr>
            <a:grpSpLocks/>
          </p:cNvGrpSpPr>
          <p:nvPr/>
        </p:nvGrpSpPr>
        <p:grpSpPr bwMode="auto">
          <a:xfrm>
            <a:off x="5311775" y="1504950"/>
            <a:ext cx="3141663" cy="1331913"/>
            <a:chOff x="3346" y="948"/>
            <a:chExt cx="1979" cy="839"/>
          </a:xfrm>
        </p:grpSpPr>
        <p:sp>
          <p:nvSpPr>
            <p:cNvPr id="36881" name="Rectangle 17">
              <a:extLst>
                <a:ext uri="{FF2B5EF4-FFF2-40B4-BE49-F238E27FC236}">
                  <a16:creationId xmlns:a16="http://schemas.microsoft.com/office/drawing/2014/main" id="{4A5BA03D-0C13-9B13-E5C7-F9DE5802F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948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6882" name="Rectangle 18">
              <a:extLst>
                <a:ext uri="{FF2B5EF4-FFF2-40B4-BE49-F238E27FC236}">
                  <a16:creationId xmlns:a16="http://schemas.microsoft.com/office/drawing/2014/main" id="{69286404-B1EE-CAC9-8165-6D6AFCC72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948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On what basis can we affirm the </a:t>
              </a:r>
              <a:r>
                <a:rPr lang="en-US" altLang="nb-NO" b="1">
                  <a:latin typeface="Open Sans" panose="020B0606030504020204" pitchFamily="34" charset="0"/>
                </a:rPr>
                <a:t>effective adoption </a:t>
              </a:r>
              <a:r>
                <a:rPr lang="en-US" altLang="nb-NO">
                  <a:latin typeface="Open Sans" panose="020B0606030504020204" pitchFamily="34" charset="0"/>
                </a:rPr>
                <a:t>of the solution?</a:t>
              </a:r>
            </a:p>
          </p:txBody>
        </p:sp>
      </p:grpSp>
      <p:sp>
        <p:nvSpPr>
          <p:cNvPr id="36883" name="AutoShape 19">
            <a:extLst>
              <a:ext uri="{FF2B5EF4-FFF2-40B4-BE49-F238E27FC236}">
                <a16:creationId xmlns:a16="http://schemas.microsoft.com/office/drawing/2014/main" id="{223FC59C-0350-6002-0C85-04A68F39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5500" y="8024813"/>
            <a:ext cx="1552575" cy="1552575"/>
          </a:xfrm>
          <a:custGeom>
            <a:avLst/>
            <a:gdLst>
              <a:gd name="G0" fmla="*/ 4313 1 2"/>
              <a:gd name="G1" fmla="*/ 1 48365 11520"/>
              <a:gd name="G2" fmla="*/ G1 32767 1"/>
              <a:gd name="G3" fmla="*/ G2 1 32767"/>
              <a:gd name="G4" fmla="cos G0 G3"/>
              <a:gd name="G5" fmla="*/ 4313 1 2"/>
              <a:gd name="G6" fmla="*/ 1 48365 11520"/>
              <a:gd name="G7" fmla="*/ G6 32767 1"/>
              <a:gd name="G8" fmla="*/ G7 1 32767"/>
              <a:gd name="G9" fmla="sin G5 G8"/>
              <a:gd name="G10" fmla="*/ 4313 1 2"/>
              <a:gd name="G11" fmla="+- G10 0 G4"/>
              <a:gd name="G12" fmla="+- G10 G4 0"/>
              <a:gd name="G13" fmla="+- G12 0 0"/>
              <a:gd name="G14" fmla="*/ 4313 1 2"/>
              <a:gd name="G15" fmla="+- G14 0 G9"/>
              <a:gd name="G16" fmla="+- G14 G9 0"/>
              <a:gd name="G17" fmla="+- G16 0 0"/>
              <a:gd name="G18" fmla="+- 4313 0 0"/>
              <a:gd name="G19" fmla="+- 4313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57"/>
                </a:moveTo>
                <a:lnTo>
                  <a:pt x="2157" y="2157"/>
                </a:lnTo>
                <a:lnTo>
                  <a:pt x="180" y="90"/>
                </a:lnTo>
                <a:lnTo>
                  <a:pt x="2157" y="2157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6884" name="Rectangle 20">
            <a:extLst>
              <a:ext uri="{FF2B5EF4-FFF2-40B4-BE49-F238E27FC236}">
                <a16:creationId xmlns:a16="http://schemas.microsoft.com/office/drawing/2014/main" id="{7066BE8E-AC85-68F6-65F5-254125BC7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80063" y="8350250"/>
            <a:ext cx="900113" cy="90011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6885" name="Group 21">
            <a:extLst>
              <a:ext uri="{FF2B5EF4-FFF2-40B4-BE49-F238E27FC236}">
                <a16:creationId xmlns:a16="http://schemas.microsoft.com/office/drawing/2014/main" id="{2AED5718-937F-6978-E82E-52F50A1F893E}"/>
              </a:ext>
            </a:extLst>
          </p:cNvPr>
          <p:cNvGrpSpPr>
            <a:grpSpLocks/>
          </p:cNvGrpSpPr>
          <p:nvPr/>
        </p:nvGrpSpPr>
        <p:grpSpPr bwMode="auto">
          <a:xfrm>
            <a:off x="-4019550" y="8024813"/>
            <a:ext cx="3657600" cy="1550987"/>
            <a:chOff x="-2532" y="5055"/>
            <a:chExt cx="2304" cy="977"/>
          </a:xfrm>
        </p:grpSpPr>
        <p:sp>
          <p:nvSpPr>
            <p:cNvPr id="36886" name="Rectangle 22">
              <a:extLst>
                <a:ext uri="{FF2B5EF4-FFF2-40B4-BE49-F238E27FC236}">
                  <a16:creationId xmlns:a16="http://schemas.microsoft.com/office/drawing/2014/main" id="{3998D945-FD84-876D-66CC-8F5B2D0F8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6887" name="Rectangle 23">
              <a:extLst>
                <a:ext uri="{FF2B5EF4-FFF2-40B4-BE49-F238E27FC236}">
                  <a16:creationId xmlns:a16="http://schemas.microsoft.com/office/drawing/2014/main" id="{A681911B-5A21-D47F-C8D0-FDB3463A6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750"/>
                </a:spcAft>
              </a:pPr>
              <a:r>
                <a:rPr lang="en-US" altLang="nb-NO" sz="2100">
                  <a:latin typeface="Open Sans" panose="020B0606030504020204" pitchFamily="34" charset="0"/>
                </a:rPr>
                <a:t>Why does this </a:t>
              </a:r>
              <a:r>
                <a:rPr lang="en-US" altLang="nb-NO" sz="2100" b="1">
                  <a:latin typeface="Open Sans" panose="020B0606030504020204" pitchFamily="34" charset="0"/>
                </a:rPr>
                <a:t>specific research result </a:t>
              </a:r>
              <a:r>
                <a:rPr lang="en-US" altLang="nb-NO" sz="2100">
                  <a:latin typeface="Open Sans" panose="020B0606030504020204" pitchFamily="34" charset="0"/>
                </a:rPr>
                <a:t>better solve territory/community/adopter problems?</a:t>
              </a:r>
            </a:p>
          </p:txBody>
        </p:sp>
      </p:grpSp>
      <p:sp>
        <p:nvSpPr>
          <p:cNvPr id="36888" name="Rectangle 24">
            <a:extLst>
              <a:ext uri="{FF2B5EF4-FFF2-40B4-BE49-F238E27FC236}">
                <a16:creationId xmlns:a16="http://schemas.microsoft.com/office/drawing/2014/main" id="{E1F547FA-E08A-CFCF-FC89-FAB4F83E0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5063" y="8145463"/>
            <a:ext cx="773112" cy="773112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>
            <a:extLst>
              <a:ext uri="{FF2B5EF4-FFF2-40B4-BE49-F238E27FC236}">
                <a16:creationId xmlns:a16="http://schemas.microsoft.com/office/drawing/2014/main" id="{2D938369-9236-EF40-E571-93065C43C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0" y="7786688"/>
            <a:ext cx="1465263" cy="1492250"/>
          </a:xfrm>
          <a:custGeom>
            <a:avLst/>
            <a:gdLst>
              <a:gd name="G0" fmla="*/ 4069 1 2"/>
              <a:gd name="G1" fmla="*/ 1 48365 11520"/>
              <a:gd name="G2" fmla="*/ G1 32767 1"/>
              <a:gd name="G3" fmla="*/ G2 1 32767"/>
              <a:gd name="G4" fmla="cos G0 G3"/>
              <a:gd name="G5" fmla="*/ 4145 1 2"/>
              <a:gd name="G6" fmla="*/ 1 48365 11520"/>
              <a:gd name="G7" fmla="*/ G6 32767 1"/>
              <a:gd name="G8" fmla="*/ G7 1 32767"/>
              <a:gd name="G9" fmla="sin G5 G8"/>
              <a:gd name="G10" fmla="*/ 4069 1 2"/>
              <a:gd name="G11" fmla="+- G10 0 G4"/>
              <a:gd name="G12" fmla="+- G10 G4 0"/>
              <a:gd name="G13" fmla="+- G12 0 0"/>
              <a:gd name="G14" fmla="*/ 4145 1 2"/>
              <a:gd name="G15" fmla="+- G14 0 G9"/>
              <a:gd name="G16" fmla="+- G14 G9 0"/>
              <a:gd name="G17" fmla="+- G16 0 0"/>
              <a:gd name="G18" fmla="+- 4145 0 0"/>
              <a:gd name="G19" fmla="+- 4069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073"/>
                </a:moveTo>
                <a:lnTo>
                  <a:pt x="2035" y="2073"/>
                </a:lnTo>
                <a:lnTo>
                  <a:pt x="180" y="90"/>
                </a:lnTo>
                <a:lnTo>
                  <a:pt x="2035" y="207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24FF1A8-8F2B-C10F-43D3-754D8FD5DD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312738"/>
            <a:ext cx="10406063" cy="11191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nb-NO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C48C506-F151-C597-5DBF-D602727C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85763"/>
            <a:ext cx="60420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to be answered…</a:t>
            </a: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8A3C7893-DE18-682B-3735-E062EA531210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7056438"/>
            <a:ext cx="10490200" cy="4054475"/>
            <a:chOff x="536" y="4445"/>
            <a:chExt cx="6608" cy="2554"/>
          </a:xfrm>
        </p:grpSpPr>
        <p:sp>
          <p:nvSpPr>
            <p:cNvPr id="37893" name="Rectangle 5">
              <a:extLst>
                <a:ext uri="{FF2B5EF4-FFF2-40B4-BE49-F238E27FC236}">
                  <a16:creationId xmlns:a16="http://schemas.microsoft.com/office/drawing/2014/main" id="{3BFA50D8-9EB6-BB95-C5E4-4DC0CDB3C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4445"/>
              <a:ext cx="6608" cy="2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7894" name="AutoShape 6">
            <a:extLst>
              <a:ext uri="{FF2B5EF4-FFF2-40B4-BE49-F238E27FC236}">
                <a16:creationId xmlns:a16="http://schemas.microsoft.com/office/drawing/2014/main" id="{822327A8-D141-F236-E786-EF7977B73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1504950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1320BD4-462E-75FC-592C-BB50E9853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1785938"/>
            <a:ext cx="773112" cy="77311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7896" name="Group 8">
            <a:extLst>
              <a:ext uri="{FF2B5EF4-FFF2-40B4-BE49-F238E27FC236}">
                <a16:creationId xmlns:a16="http://schemas.microsoft.com/office/drawing/2014/main" id="{6DD363FB-CE20-F57D-C1A3-315546736C4F}"/>
              </a:ext>
            </a:extLst>
          </p:cNvPr>
          <p:cNvGrpSpPr>
            <a:grpSpLocks/>
          </p:cNvGrpSpPr>
          <p:nvPr/>
        </p:nvGrpSpPr>
        <p:grpSpPr bwMode="auto">
          <a:xfrm>
            <a:off x="5078413" y="1504950"/>
            <a:ext cx="3141662" cy="1331913"/>
            <a:chOff x="3199" y="948"/>
            <a:chExt cx="1979" cy="839"/>
          </a:xfrm>
        </p:grpSpPr>
        <p:sp>
          <p:nvSpPr>
            <p:cNvPr id="37897" name="Rectangle 9">
              <a:extLst>
                <a:ext uri="{FF2B5EF4-FFF2-40B4-BE49-F238E27FC236}">
                  <a16:creationId xmlns:a16="http://schemas.microsoft.com/office/drawing/2014/main" id="{24A6E9D1-5B78-974E-B8B1-353B13C1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948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898" name="Rectangle 10">
              <a:extLst>
                <a:ext uri="{FF2B5EF4-FFF2-40B4-BE49-F238E27FC236}">
                  <a16:creationId xmlns:a16="http://schemas.microsoft.com/office/drawing/2014/main" id="{20064BC0-467B-DCA7-2495-54E26F748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948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What channels can I activate to </a:t>
              </a:r>
              <a:r>
                <a:rPr lang="en-US" altLang="nb-NO" b="1">
                  <a:latin typeface="Open Sans" panose="020B0606030504020204" pitchFamily="34" charset="0"/>
                </a:rPr>
                <a:t>facilitate the adoption </a:t>
              </a:r>
              <a:r>
                <a:rPr lang="en-US" altLang="nb-NO">
                  <a:latin typeface="Open Sans" panose="020B0606030504020204" pitchFamily="34" charset="0"/>
                </a:rPr>
                <a:t>of the proposed solution?</a:t>
              </a:r>
            </a:p>
          </p:txBody>
        </p:sp>
      </p:grpSp>
      <p:grpSp>
        <p:nvGrpSpPr>
          <p:cNvPr id="37899" name="Group 11">
            <a:extLst>
              <a:ext uri="{FF2B5EF4-FFF2-40B4-BE49-F238E27FC236}">
                <a16:creationId xmlns:a16="http://schemas.microsoft.com/office/drawing/2014/main" id="{11D48807-020F-ED1E-C0B3-E821B18FA009}"/>
              </a:ext>
            </a:extLst>
          </p:cNvPr>
          <p:cNvGrpSpPr>
            <a:grpSpLocks/>
          </p:cNvGrpSpPr>
          <p:nvPr/>
        </p:nvGrpSpPr>
        <p:grpSpPr bwMode="auto">
          <a:xfrm>
            <a:off x="13936663" y="8085138"/>
            <a:ext cx="2111375" cy="893762"/>
            <a:chOff x="8779" y="5093"/>
            <a:chExt cx="1330" cy="563"/>
          </a:xfrm>
        </p:grpSpPr>
        <p:sp>
          <p:nvSpPr>
            <p:cNvPr id="37900" name="Rectangle 12">
              <a:extLst>
                <a:ext uri="{FF2B5EF4-FFF2-40B4-BE49-F238E27FC236}">
                  <a16:creationId xmlns:a16="http://schemas.microsoft.com/office/drawing/2014/main" id="{DF33C7DE-1C5A-038A-4F93-927D1F3AC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" y="5093"/>
              <a:ext cx="1330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901" name="Rectangle 13">
              <a:extLst>
                <a:ext uri="{FF2B5EF4-FFF2-40B4-BE49-F238E27FC236}">
                  <a16:creationId xmlns:a16="http://schemas.microsoft.com/office/drawing/2014/main" id="{817B6CFB-0C8C-130B-C334-227A30C2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9" y="5093"/>
              <a:ext cx="1330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425"/>
                </a:spcAft>
              </a:pPr>
              <a:r>
                <a:rPr lang="en-US" altLang="nb-NO" sz="1200">
                  <a:latin typeface="Open Sans" panose="020B0606030504020204" pitchFamily="34" charset="0"/>
                </a:rPr>
                <a:t>How do we </a:t>
              </a:r>
              <a:r>
                <a:rPr lang="en-US" altLang="nb-NO" sz="1200" b="1">
                  <a:latin typeface="Open Sans" panose="020B0606030504020204" pitchFamily="34" charset="0"/>
                </a:rPr>
                <a:t>measure</a:t>
              </a:r>
              <a:r>
                <a:rPr lang="en-US" altLang="nb-NO" sz="1200">
                  <a:latin typeface="Open Sans" panose="020B0606030504020204" pitchFamily="34" charset="0"/>
                </a:rPr>
                <a:t> impact – what </a:t>
              </a:r>
              <a:r>
                <a:rPr lang="en-US" altLang="nb-NO" sz="1200" b="1">
                  <a:latin typeface="Open Sans" panose="020B0606030504020204" pitchFamily="34" charset="0"/>
                </a:rPr>
                <a:t>indicators</a:t>
              </a:r>
              <a:r>
                <a:rPr lang="en-US" altLang="nb-NO" sz="1200">
                  <a:latin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7902" name="AutoShape 14">
            <a:extLst>
              <a:ext uri="{FF2B5EF4-FFF2-40B4-BE49-F238E27FC236}">
                <a16:creationId xmlns:a16="http://schemas.microsoft.com/office/drawing/2014/main" id="{1CE73B45-3440-876A-38BD-73F078D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4440238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id="{273593E7-3F46-24EC-8972-5006A37C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719638"/>
            <a:ext cx="773112" cy="7731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7904" name="Group 16">
            <a:extLst>
              <a:ext uri="{FF2B5EF4-FFF2-40B4-BE49-F238E27FC236}">
                <a16:creationId xmlns:a16="http://schemas.microsoft.com/office/drawing/2014/main" id="{F2196429-8F77-DD95-EC33-AF68CB03B32C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4440238"/>
            <a:ext cx="3141663" cy="1331912"/>
            <a:chOff x="1340" y="2797"/>
            <a:chExt cx="1979" cy="839"/>
          </a:xfrm>
        </p:grpSpPr>
        <p:sp>
          <p:nvSpPr>
            <p:cNvPr id="37905" name="Rectangle 17">
              <a:extLst>
                <a:ext uri="{FF2B5EF4-FFF2-40B4-BE49-F238E27FC236}">
                  <a16:creationId xmlns:a16="http://schemas.microsoft.com/office/drawing/2014/main" id="{26D279C3-D70D-5DAC-F39D-3DD19F967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906" name="Rectangle 18">
              <a:extLst>
                <a:ext uri="{FF2B5EF4-FFF2-40B4-BE49-F238E27FC236}">
                  <a16:creationId xmlns:a16="http://schemas.microsoft.com/office/drawing/2014/main" id="{45D67AC2-B5A1-7F15-0DA9-7E4C1A22C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On what basis can we affirm the </a:t>
              </a:r>
              <a:r>
                <a:rPr lang="en-US" altLang="nb-NO" b="1">
                  <a:latin typeface="Open Sans" panose="020B0606030504020204" pitchFamily="34" charset="0"/>
                </a:rPr>
                <a:t>effective adoption </a:t>
              </a:r>
              <a:r>
                <a:rPr lang="en-US" altLang="nb-NO">
                  <a:latin typeface="Open Sans" panose="020B0606030504020204" pitchFamily="34" charset="0"/>
                </a:rPr>
                <a:t>of the solution?</a:t>
              </a:r>
            </a:p>
          </p:txBody>
        </p:sp>
      </p:grpSp>
      <p:sp>
        <p:nvSpPr>
          <p:cNvPr id="37907" name="AutoShape 19">
            <a:extLst>
              <a:ext uri="{FF2B5EF4-FFF2-40B4-BE49-F238E27FC236}">
                <a16:creationId xmlns:a16="http://schemas.microsoft.com/office/drawing/2014/main" id="{51E076FC-2976-6361-4A28-4E62AB5CD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5500" y="8024813"/>
            <a:ext cx="1552575" cy="1552575"/>
          </a:xfrm>
          <a:custGeom>
            <a:avLst/>
            <a:gdLst>
              <a:gd name="G0" fmla="*/ 4313 1 2"/>
              <a:gd name="G1" fmla="*/ 1 48365 11520"/>
              <a:gd name="G2" fmla="*/ G1 32767 1"/>
              <a:gd name="G3" fmla="*/ G2 1 32767"/>
              <a:gd name="G4" fmla="cos G0 G3"/>
              <a:gd name="G5" fmla="*/ 4313 1 2"/>
              <a:gd name="G6" fmla="*/ 1 48365 11520"/>
              <a:gd name="G7" fmla="*/ G6 32767 1"/>
              <a:gd name="G8" fmla="*/ G7 1 32767"/>
              <a:gd name="G9" fmla="sin G5 G8"/>
              <a:gd name="G10" fmla="*/ 4313 1 2"/>
              <a:gd name="G11" fmla="+- G10 0 G4"/>
              <a:gd name="G12" fmla="+- G10 G4 0"/>
              <a:gd name="G13" fmla="+- G12 0 0"/>
              <a:gd name="G14" fmla="*/ 4313 1 2"/>
              <a:gd name="G15" fmla="+- G14 0 G9"/>
              <a:gd name="G16" fmla="+- G14 G9 0"/>
              <a:gd name="G17" fmla="+- G16 0 0"/>
              <a:gd name="G18" fmla="+- 4313 0 0"/>
              <a:gd name="G19" fmla="+- 4313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57"/>
                </a:moveTo>
                <a:lnTo>
                  <a:pt x="2157" y="2157"/>
                </a:lnTo>
                <a:lnTo>
                  <a:pt x="180" y="90"/>
                </a:lnTo>
                <a:lnTo>
                  <a:pt x="2157" y="2157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7908" name="Rectangle 20">
            <a:extLst>
              <a:ext uri="{FF2B5EF4-FFF2-40B4-BE49-F238E27FC236}">
                <a16:creationId xmlns:a16="http://schemas.microsoft.com/office/drawing/2014/main" id="{795165C4-D3BE-14F8-3378-1FACF75C3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80063" y="8350250"/>
            <a:ext cx="900113" cy="90011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7909" name="Group 21">
            <a:extLst>
              <a:ext uri="{FF2B5EF4-FFF2-40B4-BE49-F238E27FC236}">
                <a16:creationId xmlns:a16="http://schemas.microsoft.com/office/drawing/2014/main" id="{6F316742-2687-8902-51B4-5699C5A5D9EA}"/>
              </a:ext>
            </a:extLst>
          </p:cNvPr>
          <p:cNvGrpSpPr>
            <a:grpSpLocks/>
          </p:cNvGrpSpPr>
          <p:nvPr/>
        </p:nvGrpSpPr>
        <p:grpSpPr bwMode="auto">
          <a:xfrm>
            <a:off x="-4019550" y="8024813"/>
            <a:ext cx="3657600" cy="1550987"/>
            <a:chOff x="-2532" y="5055"/>
            <a:chExt cx="2304" cy="977"/>
          </a:xfrm>
        </p:grpSpPr>
        <p:sp>
          <p:nvSpPr>
            <p:cNvPr id="37910" name="Rectangle 22">
              <a:extLst>
                <a:ext uri="{FF2B5EF4-FFF2-40B4-BE49-F238E27FC236}">
                  <a16:creationId xmlns:a16="http://schemas.microsoft.com/office/drawing/2014/main" id="{7B7BBEAF-98EB-0D00-6A0B-562EB6283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7911" name="Rectangle 23">
              <a:extLst>
                <a:ext uri="{FF2B5EF4-FFF2-40B4-BE49-F238E27FC236}">
                  <a16:creationId xmlns:a16="http://schemas.microsoft.com/office/drawing/2014/main" id="{DF50A769-2EEA-878D-C630-6AC0363E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750"/>
                </a:spcAft>
              </a:pPr>
              <a:r>
                <a:rPr lang="en-US" altLang="nb-NO" sz="2100">
                  <a:latin typeface="Open Sans" panose="020B0606030504020204" pitchFamily="34" charset="0"/>
                </a:rPr>
                <a:t>Why does this </a:t>
              </a:r>
              <a:r>
                <a:rPr lang="en-US" altLang="nb-NO" sz="2100" b="1">
                  <a:latin typeface="Open Sans" panose="020B0606030504020204" pitchFamily="34" charset="0"/>
                </a:rPr>
                <a:t>specific research result </a:t>
              </a:r>
              <a:r>
                <a:rPr lang="en-US" altLang="nb-NO" sz="2100">
                  <a:latin typeface="Open Sans" panose="020B0606030504020204" pitchFamily="34" charset="0"/>
                </a:rPr>
                <a:t>better solve territory/community/adopter problems?</a:t>
              </a:r>
            </a:p>
          </p:txBody>
        </p:sp>
      </p:grpSp>
      <p:sp>
        <p:nvSpPr>
          <p:cNvPr id="37912" name="Rectangle 24">
            <a:extLst>
              <a:ext uri="{FF2B5EF4-FFF2-40B4-BE49-F238E27FC236}">
                <a16:creationId xmlns:a16="http://schemas.microsoft.com/office/drawing/2014/main" id="{8039B007-A766-3680-D58A-1A50A222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5063" y="8145463"/>
            <a:ext cx="773112" cy="773112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>
            <a:extLst>
              <a:ext uri="{FF2B5EF4-FFF2-40B4-BE49-F238E27FC236}">
                <a16:creationId xmlns:a16="http://schemas.microsoft.com/office/drawing/2014/main" id="{1DFD445F-C3F6-4CB5-8513-7D1807132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1414463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A98D14D-099E-06DF-086D-1E69B74FBD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312738"/>
            <a:ext cx="10406063" cy="11191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nb-NO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9935823-FBAE-AC69-075E-7FBF91AA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85763"/>
            <a:ext cx="59975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to be answered…</a:t>
            </a:r>
          </a:p>
        </p:txBody>
      </p:sp>
      <p:grpSp>
        <p:nvGrpSpPr>
          <p:cNvPr id="38916" name="Group 4">
            <a:extLst>
              <a:ext uri="{FF2B5EF4-FFF2-40B4-BE49-F238E27FC236}">
                <a16:creationId xmlns:a16="http://schemas.microsoft.com/office/drawing/2014/main" id="{2349B357-FF84-02A1-6A76-96656874F7C7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7056438"/>
            <a:ext cx="10490200" cy="4054475"/>
            <a:chOff x="536" y="4445"/>
            <a:chExt cx="6608" cy="2554"/>
          </a:xfrm>
        </p:grpSpPr>
        <p:sp>
          <p:nvSpPr>
            <p:cNvPr id="38917" name="Rectangle 5">
              <a:extLst>
                <a:ext uri="{FF2B5EF4-FFF2-40B4-BE49-F238E27FC236}">
                  <a16:creationId xmlns:a16="http://schemas.microsoft.com/office/drawing/2014/main" id="{D32A685A-5FCE-17C7-273B-28A43B2C1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4445"/>
              <a:ext cx="6608" cy="2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38918" name="AutoShape 6">
            <a:extLst>
              <a:ext uri="{FF2B5EF4-FFF2-40B4-BE49-F238E27FC236}">
                <a16:creationId xmlns:a16="http://schemas.microsoft.com/office/drawing/2014/main" id="{DD2DD131-E200-C1B4-C564-1BB8A0885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459288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35203BEC-AAAE-D8AA-8686-A3B71DF1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740275"/>
            <a:ext cx="773112" cy="7731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8920" name="Group 8">
            <a:extLst>
              <a:ext uri="{FF2B5EF4-FFF2-40B4-BE49-F238E27FC236}">
                <a16:creationId xmlns:a16="http://schemas.microsoft.com/office/drawing/2014/main" id="{3FE4080B-6784-DDD5-97C7-0A594A8A4259}"/>
              </a:ext>
            </a:extLst>
          </p:cNvPr>
          <p:cNvGrpSpPr>
            <a:grpSpLocks/>
          </p:cNvGrpSpPr>
          <p:nvPr/>
        </p:nvGrpSpPr>
        <p:grpSpPr bwMode="auto">
          <a:xfrm>
            <a:off x="8535988" y="4459288"/>
            <a:ext cx="3141662" cy="1331912"/>
            <a:chOff x="5377" y="2809"/>
            <a:chExt cx="1979" cy="839"/>
          </a:xfrm>
        </p:grpSpPr>
        <p:sp>
          <p:nvSpPr>
            <p:cNvPr id="38921" name="Rectangle 9">
              <a:extLst>
                <a:ext uri="{FF2B5EF4-FFF2-40B4-BE49-F238E27FC236}">
                  <a16:creationId xmlns:a16="http://schemas.microsoft.com/office/drawing/2014/main" id="{3424D4F8-1C59-D1B2-3ADE-C691EBF99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" y="2809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8922" name="Rectangle 10">
              <a:extLst>
                <a:ext uri="{FF2B5EF4-FFF2-40B4-BE49-F238E27FC236}">
                  <a16:creationId xmlns:a16="http://schemas.microsoft.com/office/drawing/2014/main" id="{B87ED0A1-77F1-D62B-8F3D-ABCE5A6AE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" y="2809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What channels can I activate to </a:t>
              </a:r>
              <a:r>
                <a:rPr lang="en-US" altLang="nb-NO" b="1">
                  <a:latin typeface="Open Sans" panose="020B0606030504020204" pitchFamily="34" charset="0"/>
                </a:rPr>
                <a:t>facilitate the adoption </a:t>
              </a:r>
              <a:r>
                <a:rPr lang="en-US" altLang="nb-NO">
                  <a:latin typeface="Open Sans" panose="020B0606030504020204" pitchFamily="34" charset="0"/>
                </a:rPr>
                <a:t>of the proposed solution?</a:t>
              </a:r>
            </a:p>
          </p:txBody>
        </p:sp>
      </p:grpSp>
      <p:grpSp>
        <p:nvGrpSpPr>
          <p:cNvPr id="38923" name="Group 11">
            <a:extLst>
              <a:ext uri="{FF2B5EF4-FFF2-40B4-BE49-F238E27FC236}">
                <a16:creationId xmlns:a16="http://schemas.microsoft.com/office/drawing/2014/main" id="{3C599C67-F09B-C196-E331-D2A9B3044406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1647825"/>
            <a:ext cx="1922463" cy="800100"/>
            <a:chOff x="3808" y="1038"/>
            <a:chExt cx="1211" cy="504"/>
          </a:xfrm>
        </p:grpSpPr>
        <p:sp>
          <p:nvSpPr>
            <p:cNvPr id="38924" name="Rectangle 12">
              <a:extLst>
                <a:ext uri="{FF2B5EF4-FFF2-40B4-BE49-F238E27FC236}">
                  <a16:creationId xmlns:a16="http://schemas.microsoft.com/office/drawing/2014/main" id="{31F3E907-8AFC-922D-1973-AD222BDEF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1038"/>
              <a:ext cx="1211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8925" name="Rectangle 13">
              <a:extLst>
                <a:ext uri="{FF2B5EF4-FFF2-40B4-BE49-F238E27FC236}">
                  <a16:creationId xmlns:a16="http://schemas.microsoft.com/office/drawing/2014/main" id="{7C2AB40C-2CCD-5EA2-AC74-A1728071A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1038"/>
              <a:ext cx="1211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How do we </a:t>
              </a:r>
              <a:r>
                <a:rPr lang="en-US" altLang="nb-NO" b="1">
                  <a:latin typeface="Open Sans" panose="020B0606030504020204" pitchFamily="34" charset="0"/>
                </a:rPr>
                <a:t>measure</a:t>
              </a:r>
              <a:r>
                <a:rPr lang="en-US" altLang="nb-NO">
                  <a:latin typeface="Open Sans" panose="020B0606030504020204" pitchFamily="34" charset="0"/>
                </a:rPr>
                <a:t> impact – what </a:t>
              </a:r>
              <a:r>
                <a:rPr lang="en-US" altLang="nb-NO" b="1">
                  <a:latin typeface="Open Sans" panose="020B0606030504020204" pitchFamily="34" charset="0"/>
                </a:rPr>
                <a:t>indicators</a:t>
              </a:r>
              <a:r>
                <a:rPr lang="en-US" altLang="nb-NO">
                  <a:latin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8926" name="AutoShape 14">
            <a:extLst>
              <a:ext uri="{FF2B5EF4-FFF2-40B4-BE49-F238E27FC236}">
                <a16:creationId xmlns:a16="http://schemas.microsoft.com/office/drawing/2014/main" id="{9242BC36-CE3D-EE93-570E-D452BBB8A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4440238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927" name="Rectangle 15">
            <a:extLst>
              <a:ext uri="{FF2B5EF4-FFF2-40B4-BE49-F238E27FC236}">
                <a16:creationId xmlns:a16="http://schemas.microsoft.com/office/drawing/2014/main" id="{40F91BEF-D171-2CA3-C972-1F2645B0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719638"/>
            <a:ext cx="773112" cy="7731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8928" name="Group 16">
            <a:extLst>
              <a:ext uri="{FF2B5EF4-FFF2-40B4-BE49-F238E27FC236}">
                <a16:creationId xmlns:a16="http://schemas.microsoft.com/office/drawing/2014/main" id="{0D861924-C4D6-4B32-C0E9-01C958E7806C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4440238"/>
            <a:ext cx="3141663" cy="1331912"/>
            <a:chOff x="1340" y="2797"/>
            <a:chExt cx="1979" cy="839"/>
          </a:xfrm>
        </p:grpSpPr>
        <p:sp>
          <p:nvSpPr>
            <p:cNvPr id="38929" name="Rectangle 17">
              <a:extLst>
                <a:ext uri="{FF2B5EF4-FFF2-40B4-BE49-F238E27FC236}">
                  <a16:creationId xmlns:a16="http://schemas.microsoft.com/office/drawing/2014/main" id="{F2AB079D-D540-395C-3ABB-655C6758B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8930" name="Rectangle 18">
              <a:extLst>
                <a:ext uri="{FF2B5EF4-FFF2-40B4-BE49-F238E27FC236}">
                  <a16:creationId xmlns:a16="http://schemas.microsoft.com/office/drawing/2014/main" id="{75EB8D6B-F4C6-35BF-44B7-3E752E726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On what basis can we affirm the </a:t>
              </a:r>
              <a:r>
                <a:rPr lang="en-US" altLang="nb-NO" b="1">
                  <a:latin typeface="Open Sans" panose="020B0606030504020204" pitchFamily="34" charset="0"/>
                </a:rPr>
                <a:t>effective adoption </a:t>
              </a:r>
              <a:r>
                <a:rPr lang="en-US" altLang="nb-NO">
                  <a:latin typeface="Open Sans" panose="020B0606030504020204" pitchFamily="34" charset="0"/>
                </a:rPr>
                <a:t>of the solution?</a:t>
              </a:r>
            </a:p>
          </p:txBody>
        </p:sp>
      </p:grpSp>
      <p:sp>
        <p:nvSpPr>
          <p:cNvPr id="38931" name="AutoShape 19">
            <a:extLst>
              <a:ext uri="{FF2B5EF4-FFF2-40B4-BE49-F238E27FC236}">
                <a16:creationId xmlns:a16="http://schemas.microsoft.com/office/drawing/2014/main" id="{5A76A21D-8579-075E-27AE-7443DAD73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5500" y="8024813"/>
            <a:ext cx="1552575" cy="1552575"/>
          </a:xfrm>
          <a:custGeom>
            <a:avLst/>
            <a:gdLst>
              <a:gd name="G0" fmla="*/ 4313 1 2"/>
              <a:gd name="G1" fmla="*/ 1 48365 11520"/>
              <a:gd name="G2" fmla="*/ G1 32767 1"/>
              <a:gd name="G3" fmla="*/ G2 1 32767"/>
              <a:gd name="G4" fmla="cos G0 G3"/>
              <a:gd name="G5" fmla="*/ 4313 1 2"/>
              <a:gd name="G6" fmla="*/ 1 48365 11520"/>
              <a:gd name="G7" fmla="*/ G6 32767 1"/>
              <a:gd name="G8" fmla="*/ G7 1 32767"/>
              <a:gd name="G9" fmla="sin G5 G8"/>
              <a:gd name="G10" fmla="*/ 4313 1 2"/>
              <a:gd name="G11" fmla="+- G10 0 G4"/>
              <a:gd name="G12" fmla="+- G10 G4 0"/>
              <a:gd name="G13" fmla="+- G12 0 0"/>
              <a:gd name="G14" fmla="*/ 4313 1 2"/>
              <a:gd name="G15" fmla="+- G14 0 G9"/>
              <a:gd name="G16" fmla="+- G14 G9 0"/>
              <a:gd name="G17" fmla="+- G16 0 0"/>
              <a:gd name="G18" fmla="+- 4313 0 0"/>
              <a:gd name="G19" fmla="+- 4313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57"/>
                </a:moveTo>
                <a:lnTo>
                  <a:pt x="2157" y="2157"/>
                </a:lnTo>
                <a:lnTo>
                  <a:pt x="180" y="90"/>
                </a:lnTo>
                <a:lnTo>
                  <a:pt x="2157" y="2157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8932" name="Rectangle 20">
            <a:extLst>
              <a:ext uri="{FF2B5EF4-FFF2-40B4-BE49-F238E27FC236}">
                <a16:creationId xmlns:a16="http://schemas.microsoft.com/office/drawing/2014/main" id="{86A66D3D-A18C-0571-03DD-A4E434A3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80063" y="8350250"/>
            <a:ext cx="900113" cy="90011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CCE07E62-514C-328F-E04F-2CFB1CE211CE}"/>
              </a:ext>
            </a:extLst>
          </p:cNvPr>
          <p:cNvGrpSpPr>
            <a:grpSpLocks/>
          </p:cNvGrpSpPr>
          <p:nvPr/>
        </p:nvGrpSpPr>
        <p:grpSpPr bwMode="auto">
          <a:xfrm>
            <a:off x="-4019550" y="8024813"/>
            <a:ext cx="3657600" cy="1550987"/>
            <a:chOff x="-2532" y="5055"/>
            <a:chExt cx="2304" cy="977"/>
          </a:xfrm>
        </p:grpSpPr>
        <p:sp>
          <p:nvSpPr>
            <p:cNvPr id="38934" name="Rectangle 22">
              <a:extLst>
                <a:ext uri="{FF2B5EF4-FFF2-40B4-BE49-F238E27FC236}">
                  <a16:creationId xmlns:a16="http://schemas.microsoft.com/office/drawing/2014/main" id="{90BE5BF6-E178-34C8-923E-BA807C61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8935" name="Rectangle 23">
              <a:extLst>
                <a:ext uri="{FF2B5EF4-FFF2-40B4-BE49-F238E27FC236}">
                  <a16:creationId xmlns:a16="http://schemas.microsoft.com/office/drawing/2014/main" id="{0489B39B-33C1-61AB-C541-E22A0CE9B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750"/>
                </a:spcAft>
              </a:pPr>
              <a:r>
                <a:rPr lang="en-US" altLang="nb-NO" sz="2100">
                  <a:latin typeface="Open Sans" panose="020B0606030504020204" pitchFamily="34" charset="0"/>
                </a:rPr>
                <a:t>Why does this </a:t>
              </a:r>
              <a:r>
                <a:rPr lang="en-US" altLang="nb-NO" sz="2100" b="1">
                  <a:latin typeface="Open Sans" panose="020B0606030504020204" pitchFamily="34" charset="0"/>
                </a:rPr>
                <a:t>specific research result </a:t>
              </a:r>
              <a:r>
                <a:rPr lang="en-US" altLang="nb-NO" sz="2100">
                  <a:latin typeface="Open Sans" panose="020B0606030504020204" pitchFamily="34" charset="0"/>
                </a:rPr>
                <a:t>better solve territory/community/adopter problems?</a:t>
              </a:r>
            </a:p>
          </p:txBody>
        </p:sp>
      </p:grpSp>
      <p:sp>
        <p:nvSpPr>
          <p:cNvPr id="38936" name="Rectangle 24">
            <a:extLst>
              <a:ext uri="{FF2B5EF4-FFF2-40B4-BE49-F238E27FC236}">
                <a16:creationId xmlns:a16="http://schemas.microsoft.com/office/drawing/2014/main" id="{E2D51002-2EA5-D178-B009-EBF4F7104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1676400"/>
            <a:ext cx="773112" cy="77311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1">
            <a:extLst>
              <a:ext uri="{FF2B5EF4-FFF2-40B4-BE49-F238E27FC236}">
                <a16:creationId xmlns:a16="http://schemas.microsoft.com/office/drawing/2014/main" id="{A9F89CEF-E929-D372-9962-F72165601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2279650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68BA559-9269-AE53-3BF0-D100C4A671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312738"/>
            <a:ext cx="10406063" cy="11191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nb-NO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63A681F-1DA5-1E09-3B22-BC9E671F2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85763"/>
            <a:ext cx="61309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to be answered…</a:t>
            </a:r>
          </a:p>
        </p:txBody>
      </p:sp>
      <p:sp>
        <p:nvSpPr>
          <p:cNvPr id="39940" name="AutoShape 4">
            <a:extLst>
              <a:ext uri="{FF2B5EF4-FFF2-40B4-BE49-F238E27FC236}">
                <a16:creationId xmlns:a16="http://schemas.microsoft.com/office/drawing/2014/main" id="{0A682AA6-4D9F-0901-CBBA-621E5AFD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459288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AD3E731E-E007-7231-4BFE-5D038D3B1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740275"/>
            <a:ext cx="773112" cy="7731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9942" name="Group 6">
            <a:extLst>
              <a:ext uri="{FF2B5EF4-FFF2-40B4-BE49-F238E27FC236}">
                <a16:creationId xmlns:a16="http://schemas.microsoft.com/office/drawing/2014/main" id="{098ED4AF-C408-E135-844A-0CE76B52CFCC}"/>
              </a:ext>
            </a:extLst>
          </p:cNvPr>
          <p:cNvGrpSpPr>
            <a:grpSpLocks/>
          </p:cNvGrpSpPr>
          <p:nvPr/>
        </p:nvGrpSpPr>
        <p:grpSpPr bwMode="auto">
          <a:xfrm>
            <a:off x="8535988" y="4459288"/>
            <a:ext cx="3141662" cy="1331912"/>
            <a:chOff x="5377" y="2809"/>
            <a:chExt cx="1979" cy="839"/>
          </a:xfrm>
        </p:grpSpPr>
        <p:sp>
          <p:nvSpPr>
            <p:cNvPr id="39943" name="Rectangle 7">
              <a:extLst>
                <a:ext uri="{FF2B5EF4-FFF2-40B4-BE49-F238E27FC236}">
                  <a16:creationId xmlns:a16="http://schemas.microsoft.com/office/drawing/2014/main" id="{0458AF8C-8D02-2BEB-8170-F6DB57E96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" y="2809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44" name="Rectangle 8">
              <a:extLst>
                <a:ext uri="{FF2B5EF4-FFF2-40B4-BE49-F238E27FC236}">
                  <a16:creationId xmlns:a16="http://schemas.microsoft.com/office/drawing/2014/main" id="{5BA85E9D-AA77-6213-0504-24644791A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" y="2809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What channels can I activate to </a:t>
              </a:r>
              <a:r>
                <a:rPr lang="en-US" altLang="nb-NO" b="1">
                  <a:latin typeface="Open Sans" panose="020B0606030504020204" pitchFamily="34" charset="0"/>
                </a:rPr>
                <a:t>facilitate the adoption </a:t>
              </a:r>
              <a:r>
                <a:rPr lang="en-US" altLang="nb-NO">
                  <a:latin typeface="Open Sans" panose="020B0606030504020204" pitchFamily="34" charset="0"/>
                </a:rPr>
                <a:t>of the proposed solution?</a:t>
              </a:r>
            </a:p>
          </p:txBody>
        </p:sp>
      </p:grpSp>
      <p:grpSp>
        <p:nvGrpSpPr>
          <p:cNvPr id="39945" name="Group 9">
            <a:extLst>
              <a:ext uri="{FF2B5EF4-FFF2-40B4-BE49-F238E27FC236}">
                <a16:creationId xmlns:a16="http://schemas.microsoft.com/office/drawing/2014/main" id="{491A9298-AB0C-CD9F-B845-2893B7D7E563}"/>
              </a:ext>
            </a:extLst>
          </p:cNvPr>
          <p:cNvGrpSpPr>
            <a:grpSpLocks/>
          </p:cNvGrpSpPr>
          <p:nvPr/>
        </p:nvGrpSpPr>
        <p:grpSpPr bwMode="auto">
          <a:xfrm>
            <a:off x="8529638" y="2514600"/>
            <a:ext cx="1922462" cy="800100"/>
            <a:chOff x="5373" y="1584"/>
            <a:chExt cx="1211" cy="504"/>
          </a:xfrm>
        </p:grpSpPr>
        <p:sp>
          <p:nvSpPr>
            <p:cNvPr id="39946" name="Rectangle 10">
              <a:extLst>
                <a:ext uri="{FF2B5EF4-FFF2-40B4-BE49-F238E27FC236}">
                  <a16:creationId xmlns:a16="http://schemas.microsoft.com/office/drawing/2014/main" id="{A4E5E56B-3909-52D0-C99B-98D98626C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1584"/>
              <a:ext cx="1211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47" name="Rectangle 11">
              <a:extLst>
                <a:ext uri="{FF2B5EF4-FFF2-40B4-BE49-F238E27FC236}">
                  <a16:creationId xmlns:a16="http://schemas.microsoft.com/office/drawing/2014/main" id="{9D6673B3-2AE6-B816-6A77-75BF43C25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1584"/>
              <a:ext cx="1211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How do we </a:t>
              </a:r>
              <a:r>
                <a:rPr lang="en-US" altLang="nb-NO" b="1">
                  <a:latin typeface="Open Sans" panose="020B0606030504020204" pitchFamily="34" charset="0"/>
                </a:rPr>
                <a:t>measure</a:t>
              </a:r>
              <a:r>
                <a:rPr lang="en-US" altLang="nb-NO">
                  <a:latin typeface="Open Sans" panose="020B0606030504020204" pitchFamily="34" charset="0"/>
                </a:rPr>
                <a:t> impact – what </a:t>
              </a:r>
              <a:r>
                <a:rPr lang="en-US" altLang="nb-NO" b="1">
                  <a:latin typeface="Open Sans" panose="020B0606030504020204" pitchFamily="34" charset="0"/>
                </a:rPr>
                <a:t>indicators</a:t>
              </a:r>
              <a:r>
                <a:rPr lang="en-US" altLang="nb-NO">
                  <a:latin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39948" name="AutoShape 12">
            <a:extLst>
              <a:ext uri="{FF2B5EF4-FFF2-40B4-BE49-F238E27FC236}">
                <a16:creationId xmlns:a16="http://schemas.microsoft.com/office/drawing/2014/main" id="{5C43B02B-57F0-5637-4776-BB60CEAC7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4440238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9949" name="Rectangle 13">
            <a:extLst>
              <a:ext uri="{FF2B5EF4-FFF2-40B4-BE49-F238E27FC236}">
                <a16:creationId xmlns:a16="http://schemas.microsoft.com/office/drawing/2014/main" id="{0C202E55-7ACE-3BE5-70BB-48DAD118C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719638"/>
            <a:ext cx="773112" cy="7731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9950" name="Group 14">
            <a:extLst>
              <a:ext uri="{FF2B5EF4-FFF2-40B4-BE49-F238E27FC236}">
                <a16:creationId xmlns:a16="http://schemas.microsoft.com/office/drawing/2014/main" id="{B009AEA5-D15F-D525-9D3E-A705EE97E530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4440238"/>
            <a:ext cx="3141663" cy="1331912"/>
            <a:chOff x="1340" y="2797"/>
            <a:chExt cx="1979" cy="839"/>
          </a:xfrm>
        </p:grpSpPr>
        <p:sp>
          <p:nvSpPr>
            <p:cNvPr id="39951" name="Rectangle 15">
              <a:extLst>
                <a:ext uri="{FF2B5EF4-FFF2-40B4-BE49-F238E27FC236}">
                  <a16:creationId xmlns:a16="http://schemas.microsoft.com/office/drawing/2014/main" id="{BE3117DF-9815-13E3-2746-CEDAF97CD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52" name="Rectangle 16">
              <a:extLst>
                <a:ext uri="{FF2B5EF4-FFF2-40B4-BE49-F238E27FC236}">
                  <a16:creationId xmlns:a16="http://schemas.microsoft.com/office/drawing/2014/main" id="{A7E3AE96-4D9C-3328-310C-DBA07CB5F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On what basis can we affirm the </a:t>
              </a:r>
              <a:r>
                <a:rPr lang="en-US" altLang="nb-NO" b="1">
                  <a:latin typeface="Open Sans" panose="020B0606030504020204" pitchFamily="34" charset="0"/>
                </a:rPr>
                <a:t>effective adoption </a:t>
              </a:r>
              <a:r>
                <a:rPr lang="en-US" altLang="nb-NO">
                  <a:latin typeface="Open Sans" panose="020B0606030504020204" pitchFamily="34" charset="0"/>
                </a:rPr>
                <a:t>of the solution?</a:t>
              </a:r>
            </a:p>
          </p:txBody>
        </p:sp>
      </p:grpSp>
      <p:sp>
        <p:nvSpPr>
          <p:cNvPr id="39953" name="AutoShape 17">
            <a:extLst>
              <a:ext uri="{FF2B5EF4-FFF2-40B4-BE49-F238E27FC236}">
                <a16:creationId xmlns:a16="http://schemas.microsoft.com/office/drawing/2014/main" id="{F6CCCB4E-C9A6-5FA6-7FC6-1B3A9C8A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5500" y="8024813"/>
            <a:ext cx="1552575" cy="1552575"/>
          </a:xfrm>
          <a:custGeom>
            <a:avLst/>
            <a:gdLst>
              <a:gd name="G0" fmla="*/ 4313 1 2"/>
              <a:gd name="G1" fmla="*/ 1 48365 11520"/>
              <a:gd name="G2" fmla="*/ G1 32767 1"/>
              <a:gd name="G3" fmla="*/ G2 1 32767"/>
              <a:gd name="G4" fmla="cos G0 G3"/>
              <a:gd name="G5" fmla="*/ 4313 1 2"/>
              <a:gd name="G6" fmla="*/ 1 48365 11520"/>
              <a:gd name="G7" fmla="*/ G6 32767 1"/>
              <a:gd name="G8" fmla="*/ G7 1 32767"/>
              <a:gd name="G9" fmla="sin G5 G8"/>
              <a:gd name="G10" fmla="*/ 4313 1 2"/>
              <a:gd name="G11" fmla="+- G10 0 G4"/>
              <a:gd name="G12" fmla="+- G10 G4 0"/>
              <a:gd name="G13" fmla="+- G12 0 0"/>
              <a:gd name="G14" fmla="*/ 4313 1 2"/>
              <a:gd name="G15" fmla="+- G14 0 G9"/>
              <a:gd name="G16" fmla="+- G14 G9 0"/>
              <a:gd name="G17" fmla="+- G16 0 0"/>
              <a:gd name="G18" fmla="+- 4313 0 0"/>
              <a:gd name="G19" fmla="+- 4313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157"/>
                </a:moveTo>
                <a:lnTo>
                  <a:pt x="2157" y="2157"/>
                </a:lnTo>
                <a:lnTo>
                  <a:pt x="180" y="90"/>
                </a:lnTo>
                <a:lnTo>
                  <a:pt x="2157" y="2157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EB9C4BF6-19A8-605A-0B3A-7BD3A569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80063" y="8350250"/>
            <a:ext cx="900113" cy="90011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9955" name="Group 19">
            <a:extLst>
              <a:ext uri="{FF2B5EF4-FFF2-40B4-BE49-F238E27FC236}">
                <a16:creationId xmlns:a16="http://schemas.microsoft.com/office/drawing/2014/main" id="{7927EC6F-B5D3-333B-53B8-3B20A64846F8}"/>
              </a:ext>
            </a:extLst>
          </p:cNvPr>
          <p:cNvGrpSpPr>
            <a:grpSpLocks/>
          </p:cNvGrpSpPr>
          <p:nvPr/>
        </p:nvGrpSpPr>
        <p:grpSpPr bwMode="auto">
          <a:xfrm>
            <a:off x="-4019550" y="8024813"/>
            <a:ext cx="3657600" cy="1550987"/>
            <a:chOff x="-2532" y="5055"/>
            <a:chExt cx="2304" cy="977"/>
          </a:xfrm>
        </p:grpSpPr>
        <p:sp>
          <p:nvSpPr>
            <p:cNvPr id="39956" name="Rectangle 20">
              <a:extLst>
                <a:ext uri="{FF2B5EF4-FFF2-40B4-BE49-F238E27FC236}">
                  <a16:creationId xmlns:a16="http://schemas.microsoft.com/office/drawing/2014/main" id="{1F105943-1931-DF19-C9AD-E3FD4DF34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9957" name="Rectangle 21">
              <a:extLst>
                <a:ext uri="{FF2B5EF4-FFF2-40B4-BE49-F238E27FC236}">
                  <a16:creationId xmlns:a16="http://schemas.microsoft.com/office/drawing/2014/main" id="{2AA0CBCB-3C86-F006-90CF-A33EAEC71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2" y="5055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750"/>
                </a:spcAft>
              </a:pPr>
              <a:r>
                <a:rPr lang="en-US" altLang="nb-NO" sz="2100">
                  <a:latin typeface="Open Sans" panose="020B0606030504020204" pitchFamily="34" charset="0"/>
                </a:rPr>
                <a:t>Why does this </a:t>
              </a:r>
              <a:r>
                <a:rPr lang="en-US" altLang="nb-NO" sz="2100" b="1">
                  <a:latin typeface="Open Sans" panose="020B0606030504020204" pitchFamily="34" charset="0"/>
                </a:rPr>
                <a:t>specific research result </a:t>
              </a:r>
              <a:r>
                <a:rPr lang="en-US" altLang="nb-NO" sz="2100">
                  <a:latin typeface="Open Sans" panose="020B0606030504020204" pitchFamily="34" charset="0"/>
                </a:rPr>
                <a:t>better solve territory/community/adopter problems?</a:t>
              </a:r>
            </a:p>
          </p:txBody>
        </p:sp>
      </p:grpSp>
      <p:sp>
        <p:nvSpPr>
          <p:cNvPr id="39958" name="Rectangle 22">
            <a:extLst>
              <a:ext uri="{FF2B5EF4-FFF2-40B4-BE49-F238E27FC236}">
                <a16:creationId xmlns:a16="http://schemas.microsoft.com/office/drawing/2014/main" id="{81AC706A-CA73-FCB7-338D-B275676B2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2541588"/>
            <a:ext cx="773112" cy="773112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>
            <a:extLst>
              <a:ext uri="{FF2B5EF4-FFF2-40B4-BE49-F238E27FC236}">
                <a16:creationId xmlns:a16="http://schemas.microsoft.com/office/drawing/2014/main" id="{4560D35F-4D41-B590-B564-79A9E8F3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2279650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126FE28-A6AE-8CA2-F230-4036527D5A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312738"/>
            <a:ext cx="10406063" cy="1119187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nb-NO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A73087D-0C22-A602-BC00-358E599C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385763"/>
            <a:ext cx="603408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to be answered…</a:t>
            </a:r>
          </a:p>
        </p:txBody>
      </p:sp>
      <p:sp>
        <p:nvSpPr>
          <p:cNvPr id="40964" name="AutoShape 4">
            <a:extLst>
              <a:ext uri="{FF2B5EF4-FFF2-40B4-BE49-F238E27FC236}">
                <a16:creationId xmlns:a16="http://schemas.microsoft.com/office/drawing/2014/main" id="{575C6A5C-59FD-DDF0-CFB9-CFB0076C3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4459288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90D539B3-3BE0-BFD9-F86D-6B95FA15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4740275"/>
            <a:ext cx="773112" cy="7731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0966" name="Group 6">
            <a:extLst>
              <a:ext uri="{FF2B5EF4-FFF2-40B4-BE49-F238E27FC236}">
                <a16:creationId xmlns:a16="http://schemas.microsoft.com/office/drawing/2014/main" id="{C54C7EEC-8408-FC96-ADCF-EB05B135A276}"/>
              </a:ext>
            </a:extLst>
          </p:cNvPr>
          <p:cNvGrpSpPr>
            <a:grpSpLocks/>
          </p:cNvGrpSpPr>
          <p:nvPr/>
        </p:nvGrpSpPr>
        <p:grpSpPr bwMode="auto">
          <a:xfrm>
            <a:off x="8535988" y="4459288"/>
            <a:ext cx="3141662" cy="1331912"/>
            <a:chOff x="5377" y="2809"/>
            <a:chExt cx="1979" cy="839"/>
          </a:xfrm>
        </p:grpSpPr>
        <p:sp>
          <p:nvSpPr>
            <p:cNvPr id="40967" name="Rectangle 7">
              <a:extLst>
                <a:ext uri="{FF2B5EF4-FFF2-40B4-BE49-F238E27FC236}">
                  <a16:creationId xmlns:a16="http://schemas.microsoft.com/office/drawing/2014/main" id="{E20DFFC3-5C15-8F8C-8452-C7C560981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" y="2809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0968" name="Rectangle 8">
              <a:extLst>
                <a:ext uri="{FF2B5EF4-FFF2-40B4-BE49-F238E27FC236}">
                  <a16:creationId xmlns:a16="http://schemas.microsoft.com/office/drawing/2014/main" id="{E7F9089B-C7FD-4628-CB89-E0F332B0E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" y="2809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What channels can I activate to </a:t>
              </a:r>
              <a:r>
                <a:rPr lang="en-US" altLang="nb-NO" b="1">
                  <a:latin typeface="Open Sans" panose="020B0606030504020204" pitchFamily="34" charset="0"/>
                </a:rPr>
                <a:t>facilitate the adoption </a:t>
              </a:r>
              <a:r>
                <a:rPr lang="en-US" altLang="nb-NO">
                  <a:latin typeface="Open Sans" panose="020B0606030504020204" pitchFamily="34" charset="0"/>
                </a:rPr>
                <a:t>of the proposed solution?</a:t>
              </a:r>
            </a:p>
          </p:txBody>
        </p:sp>
      </p:grpSp>
      <p:grpSp>
        <p:nvGrpSpPr>
          <p:cNvPr id="40969" name="Group 9">
            <a:extLst>
              <a:ext uri="{FF2B5EF4-FFF2-40B4-BE49-F238E27FC236}">
                <a16:creationId xmlns:a16="http://schemas.microsoft.com/office/drawing/2014/main" id="{987D8DC4-F868-0ACE-1451-07812BE39549}"/>
              </a:ext>
            </a:extLst>
          </p:cNvPr>
          <p:cNvGrpSpPr>
            <a:grpSpLocks/>
          </p:cNvGrpSpPr>
          <p:nvPr/>
        </p:nvGrpSpPr>
        <p:grpSpPr bwMode="auto">
          <a:xfrm>
            <a:off x="8529638" y="2500313"/>
            <a:ext cx="1922462" cy="800100"/>
            <a:chOff x="5373" y="1575"/>
            <a:chExt cx="1211" cy="504"/>
          </a:xfrm>
        </p:grpSpPr>
        <p:sp>
          <p:nvSpPr>
            <p:cNvPr id="40970" name="Rectangle 10">
              <a:extLst>
                <a:ext uri="{FF2B5EF4-FFF2-40B4-BE49-F238E27FC236}">
                  <a16:creationId xmlns:a16="http://schemas.microsoft.com/office/drawing/2014/main" id="{F5371908-A10B-B3A4-3FA1-C66676C6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1575"/>
              <a:ext cx="1211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0971" name="Rectangle 11">
              <a:extLst>
                <a:ext uri="{FF2B5EF4-FFF2-40B4-BE49-F238E27FC236}">
                  <a16:creationId xmlns:a16="http://schemas.microsoft.com/office/drawing/2014/main" id="{AB14B268-474A-A0F7-BB54-6F6A30DF5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" y="1575"/>
              <a:ext cx="1211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How do we </a:t>
              </a:r>
              <a:r>
                <a:rPr lang="en-US" altLang="nb-NO" b="1">
                  <a:latin typeface="Open Sans" panose="020B0606030504020204" pitchFamily="34" charset="0"/>
                </a:rPr>
                <a:t>measure</a:t>
              </a:r>
              <a:r>
                <a:rPr lang="en-US" altLang="nb-NO">
                  <a:latin typeface="Open Sans" panose="020B0606030504020204" pitchFamily="34" charset="0"/>
                </a:rPr>
                <a:t> impact – what </a:t>
              </a:r>
              <a:r>
                <a:rPr lang="en-US" altLang="nb-NO" b="1">
                  <a:latin typeface="Open Sans" panose="020B0606030504020204" pitchFamily="34" charset="0"/>
                </a:rPr>
                <a:t>indicators</a:t>
              </a:r>
              <a:r>
                <a:rPr lang="en-US" altLang="nb-NO">
                  <a:latin typeface="Open Sans" panose="020B0606030504020204" pitchFamily="34" charset="0"/>
                </a:rPr>
                <a:t>?</a:t>
              </a:r>
            </a:p>
          </p:txBody>
        </p:sp>
      </p:grpSp>
      <p:sp>
        <p:nvSpPr>
          <p:cNvPr id="40972" name="AutoShape 12">
            <a:extLst>
              <a:ext uri="{FF2B5EF4-FFF2-40B4-BE49-F238E27FC236}">
                <a16:creationId xmlns:a16="http://schemas.microsoft.com/office/drawing/2014/main" id="{FF5C53D2-DFDB-0B26-CB06-B344DC03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4440238"/>
            <a:ext cx="1333500" cy="1333500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705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705 1 2"/>
              <a:gd name="G15" fmla="+- G14 0 G9"/>
              <a:gd name="G16" fmla="+- G14 G9 0"/>
              <a:gd name="G17" fmla="+- G16 0 0"/>
              <a:gd name="G18" fmla="+- 3705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853"/>
                </a:moveTo>
                <a:lnTo>
                  <a:pt x="1853" y="1853"/>
                </a:lnTo>
                <a:lnTo>
                  <a:pt x="180" y="90"/>
                </a:lnTo>
                <a:lnTo>
                  <a:pt x="1853" y="1853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0973" name="Rectangle 13">
            <a:extLst>
              <a:ext uri="{FF2B5EF4-FFF2-40B4-BE49-F238E27FC236}">
                <a16:creationId xmlns:a16="http://schemas.microsoft.com/office/drawing/2014/main" id="{E77C222B-C3AA-69CB-1CDD-8F282A3BB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719638"/>
            <a:ext cx="773112" cy="7731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0974" name="Group 14">
            <a:extLst>
              <a:ext uri="{FF2B5EF4-FFF2-40B4-BE49-F238E27FC236}">
                <a16:creationId xmlns:a16="http://schemas.microsoft.com/office/drawing/2014/main" id="{F7748C0D-E9DA-37E9-FA2B-33BB4AB3700C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4440238"/>
            <a:ext cx="3141663" cy="1331912"/>
            <a:chOff x="1340" y="2797"/>
            <a:chExt cx="1979" cy="839"/>
          </a:xfrm>
        </p:grpSpPr>
        <p:sp>
          <p:nvSpPr>
            <p:cNvPr id="40975" name="Rectangle 15">
              <a:extLst>
                <a:ext uri="{FF2B5EF4-FFF2-40B4-BE49-F238E27FC236}">
                  <a16:creationId xmlns:a16="http://schemas.microsoft.com/office/drawing/2014/main" id="{A2874B28-C030-D175-0FEE-BB2471478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0976" name="Rectangle 16">
              <a:extLst>
                <a:ext uri="{FF2B5EF4-FFF2-40B4-BE49-F238E27FC236}">
                  <a16:creationId xmlns:a16="http://schemas.microsoft.com/office/drawing/2014/main" id="{10E9E75E-D787-4E02-FB22-02FD25691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2797"/>
              <a:ext cx="1979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638"/>
                </a:spcAft>
              </a:pPr>
              <a:r>
                <a:rPr lang="en-US" altLang="nb-NO">
                  <a:latin typeface="Open Sans" panose="020B0606030504020204" pitchFamily="34" charset="0"/>
                </a:rPr>
                <a:t>On what basis can we affirm the </a:t>
              </a:r>
              <a:r>
                <a:rPr lang="en-US" altLang="nb-NO" b="1">
                  <a:latin typeface="Open Sans" panose="020B0606030504020204" pitchFamily="34" charset="0"/>
                </a:rPr>
                <a:t>effective adoption </a:t>
              </a:r>
              <a:r>
                <a:rPr lang="en-US" altLang="nb-NO">
                  <a:latin typeface="Open Sans" panose="020B0606030504020204" pitchFamily="34" charset="0"/>
                </a:rPr>
                <a:t>of the solution?</a:t>
              </a:r>
            </a:p>
          </p:txBody>
        </p:sp>
      </p:grpSp>
      <p:sp>
        <p:nvSpPr>
          <p:cNvPr id="40977" name="AutoShape 17">
            <a:extLst>
              <a:ext uri="{FF2B5EF4-FFF2-40B4-BE49-F238E27FC236}">
                <a16:creationId xmlns:a16="http://schemas.microsoft.com/office/drawing/2014/main" id="{44B1A115-F5E4-9644-9ECA-6E852380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2259013"/>
            <a:ext cx="1333500" cy="1290637"/>
          </a:xfrm>
          <a:custGeom>
            <a:avLst/>
            <a:gdLst>
              <a:gd name="G0" fmla="*/ 3705 1 2"/>
              <a:gd name="G1" fmla="*/ 1 48365 11520"/>
              <a:gd name="G2" fmla="*/ G1 32767 1"/>
              <a:gd name="G3" fmla="*/ G2 1 32767"/>
              <a:gd name="G4" fmla="cos G0 G3"/>
              <a:gd name="G5" fmla="*/ 3584 1 2"/>
              <a:gd name="G6" fmla="*/ 1 48365 11520"/>
              <a:gd name="G7" fmla="*/ G6 32767 1"/>
              <a:gd name="G8" fmla="*/ G7 1 32767"/>
              <a:gd name="G9" fmla="sin G5 G8"/>
              <a:gd name="G10" fmla="*/ 3705 1 2"/>
              <a:gd name="G11" fmla="+- G10 0 G4"/>
              <a:gd name="G12" fmla="+- G10 G4 0"/>
              <a:gd name="G13" fmla="+- G12 0 0"/>
              <a:gd name="G14" fmla="*/ 3584 1 2"/>
              <a:gd name="G15" fmla="+- G14 0 G9"/>
              <a:gd name="G16" fmla="+- G14 G9 0"/>
              <a:gd name="G17" fmla="+- G16 0 0"/>
              <a:gd name="G18" fmla="+- 3584 0 0"/>
              <a:gd name="G19" fmla="+- 3705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792"/>
                </a:moveTo>
                <a:lnTo>
                  <a:pt x="1853" y="1792"/>
                </a:lnTo>
                <a:lnTo>
                  <a:pt x="180" y="90"/>
                </a:lnTo>
                <a:lnTo>
                  <a:pt x="1853" y="1792"/>
                </a:lnTo>
                <a:lnTo>
                  <a:pt x="270" y="90"/>
                </a:lnTo>
                <a:close/>
              </a:path>
            </a:pathLst>
          </a:custGeom>
          <a:solidFill>
            <a:srgbClr val="D1D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E4416F54-5F83-BBDF-91DD-45010F32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479675"/>
            <a:ext cx="900113" cy="90011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0979" name="Group 19">
            <a:extLst>
              <a:ext uri="{FF2B5EF4-FFF2-40B4-BE49-F238E27FC236}">
                <a16:creationId xmlns:a16="http://schemas.microsoft.com/office/drawing/2014/main" id="{9BEA579B-CAC6-02AA-14B3-64CEBC0853FD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2259013"/>
            <a:ext cx="3657600" cy="1550987"/>
            <a:chOff x="1340" y="1423"/>
            <a:chExt cx="2304" cy="977"/>
          </a:xfrm>
        </p:grpSpPr>
        <p:sp>
          <p:nvSpPr>
            <p:cNvPr id="40980" name="Rectangle 20">
              <a:extLst>
                <a:ext uri="{FF2B5EF4-FFF2-40B4-BE49-F238E27FC236}">
                  <a16:creationId xmlns:a16="http://schemas.microsoft.com/office/drawing/2014/main" id="{27584813-1E20-3D80-9617-E9CA2160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423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0981" name="Rectangle 21">
              <a:extLst>
                <a:ext uri="{FF2B5EF4-FFF2-40B4-BE49-F238E27FC236}">
                  <a16:creationId xmlns:a16="http://schemas.microsoft.com/office/drawing/2014/main" id="{767BEDF5-E7E9-66EE-4268-E47D4D4AB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" y="1423"/>
              <a:ext cx="2304" cy="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 PL SungtiL GB" charset="0"/>
                </a:defRPr>
              </a:lvl9pPr>
            </a:lstStyle>
            <a:p>
              <a:pPr hangingPunct="1">
                <a:lnSpc>
                  <a:spcPct val="100000"/>
                </a:lnSpc>
                <a:spcAft>
                  <a:spcPts val="750"/>
                </a:spcAft>
              </a:pPr>
              <a:r>
                <a:rPr lang="en-US" altLang="nb-NO" sz="2100">
                  <a:latin typeface="Open Sans" panose="020B0606030504020204" pitchFamily="34" charset="0"/>
                </a:rPr>
                <a:t>Why does this </a:t>
              </a:r>
              <a:r>
                <a:rPr lang="en-US" altLang="nb-NO" sz="2100" b="1">
                  <a:latin typeface="Open Sans" panose="020B0606030504020204" pitchFamily="34" charset="0"/>
                </a:rPr>
                <a:t>specific research result </a:t>
              </a:r>
              <a:r>
                <a:rPr lang="en-US" altLang="nb-NO" sz="2100">
                  <a:latin typeface="Open Sans" panose="020B0606030504020204" pitchFamily="34" charset="0"/>
                </a:rPr>
                <a:t>better solve territory/community/adopter problems?</a:t>
              </a:r>
            </a:p>
          </p:txBody>
        </p:sp>
      </p:grpSp>
      <p:sp>
        <p:nvSpPr>
          <p:cNvPr id="40982" name="Rectangle 22">
            <a:extLst>
              <a:ext uri="{FF2B5EF4-FFF2-40B4-BE49-F238E27FC236}">
                <a16:creationId xmlns:a16="http://schemas.microsoft.com/office/drawing/2014/main" id="{88C76547-46CC-5A18-023C-4CE2810C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8" y="2541588"/>
            <a:ext cx="773112" cy="773112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DB11D3EB-512B-9678-EF54-5D3FD9482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3019425"/>
            <a:ext cx="4683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nb-NO" sz="48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267C46B-8B50-DF63-8C3E-4CB53EA3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5588" y="6288088"/>
            <a:ext cx="5064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 anchor="ctr"/>
          <a:lstStyle>
            <a:lvl1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FF3DCD31-ACC9-43D4-B870-9AA1E0E00EE9}" type="slidenum">
              <a:rPr lang="it-IT" altLang="nb-NO" sz="1700">
                <a:solidFill>
                  <a:srgbClr val="8B8B8B"/>
                </a:solidFill>
                <a:latin typeface="Calibri" panose="020F0502020204030204" pitchFamily="34" charset="0"/>
              </a:rPr>
              <a:pPr algn="r" hangingPunct="1">
                <a:lnSpc>
                  <a:spcPct val="100000"/>
                </a:lnSpc>
              </a:pPr>
              <a:t>25</a:t>
            </a:fld>
            <a:endParaRPr lang="it-IT" altLang="nb-NO" sz="170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BEC05114-B91D-3C28-A6B3-5BC5BF51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-19050"/>
            <a:ext cx="6794500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54D58B84-A3BA-927D-89E4-9AC4130DE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203113" cy="6784975"/>
          </a:xfrm>
          <a:prstGeom prst="rect">
            <a:avLst/>
          </a:prstGeom>
          <a:blipFill dpi="0" rotWithShape="0">
            <a:blip r:embed="rId3">
              <a:alphaModFix amt="70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425B8F-B198-8AFD-9D21-31474C391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2506663"/>
            <a:ext cx="66087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IMPACT a 'mythical' entity?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C030C1E0-D5EA-3F13-E68D-C245FB4C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479425"/>
            <a:ext cx="112236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nb-NO" sz="4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years of experience in «Knowledge To Market» </a:t>
            </a:r>
            <a:r>
              <a:rPr lang="it-IT" altLang="nb-NO" sz="3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FD0FAA9-6C89-3572-9AFD-666287D9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1339850"/>
            <a:ext cx="5657850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22263" indent="-3222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575"/>
              </a:spcBef>
              <a:buClr>
                <a:srgbClr val="43616C"/>
              </a:buClr>
              <a:buFont typeface="Wingdings" panose="05000000000000000000" pitchFamily="2" charset="2"/>
              <a:buChar char=""/>
            </a:pPr>
            <a:r>
              <a:rPr lang="en-GB" altLang="nb-NO" sz="2000" b="1">
                <a:solidFill>
                  <a:srgbClr val="FF5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bringing</a:t>
            </a:r>
            <a:r>
              <a:rPr lang="en-GB" altLang="nb-NO" sz="2000">
                <a:solidFill>
                  <a:srgbClr val="38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to market</a:t>
            </a:r>
            <a:r>
              <a:rPr lang="en-GB" altLang="nb-NO" sz="2000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helping researchers and entrepreneurs in exploiting the results of their project and commercialising their ideas</a:t>
            </a:r>
          </a:p>
          <a:p>
            <a:pPr algn="just" hangingPunct="1">
              <a:lnSpc>
                <a:spcPct val="100000"/>
              </a:lnSpc>
              <a:spcBef>
                <a:spcPts val="575"/>
              </a:spcBef>
              <a:buClr>
                <a:srgbClr val="43616C"/>
              </a:buClr>
              <a:buFont typeface="Wingdings" panose="05000000000000000000" pitchFamily="2" charset="2"/>
              <a:buChar char=""/>
            </a:pPr>
            <a:r>
              <a:rPr lang="en-US" altLang="nb-NO" sz="2000" b="1">
                <a:solidFill>
                  <a:srgbClr val="FF5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running</a:t>
            </a:r>
            <a:r>
              <a:rPr lang="en-US" altLang="nb-NO" sz="2000">
                <a:solidFill>
                  <a:srgbClr val="38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research-support services </a:t>
            </a:r>
            <a:r>
              <a:rPr lang="en-US" altLang="nb-NO" sz="2000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 Results Booster, IP Booster</a:t>
            </a:r>
            <a:r>
              <a:rPr lang="en-US" altLang="nb-NO" sz="2000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ESIC, SSERR and CSSERR framework contracts (DG RTD)</a:t>
            </a:r>
          </a:p>
          <a:p>
            <a:pPr algn="just" hangingPunct="1">
              <a:lnSpc>
                <a:spcPct val="100000"/>
              </a:lnSpc>
              <a:spcBef>
                <a:spcPts val="575"/>
              </a:spcBef>
              <a:buClr>
                <a:srgbClr val="43616C"/>
              </a:buClr>
              <a:buFont typeface="Wingdings" panose="05000000000000000000" pitchFamily="2" charset="2"/>
              <a:buChar char=""/>
            </a:pPr>
            <a:r>
              <a:rPr lang="en-US" altLang="nb-NO" sz="2000" b="1">
                <a:solidFill>
                  <a:srgbClr val="FF5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US" altLang="nb-NO" sz="2000" b="1">
                <a:solidFill>
                  <a:srgbClr val="38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000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nb-NO" sz="2000" b="1">
                <a:solidFill>
                  <a:srgbClr val="38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000" b="1">
                <a:solidFill>
                  <a:srgbClr val="FF5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coaching</a:t>
            </a:r>
            <a:r>
              <a:rPr lang="en-US" altLang="nb-NO" sz="2000" b="1">
                <a:solidFill>
                  <a:srgbClr val="38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000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how to communicate and pitch research </a:t>
            </a:r>
            <a:r>
              <a:rPr lang="en-US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algn="just" hangingPunct="1">
              <a:lnSpc>
                <a:spcPct val="100000"/>
              </a:lnSpc>
              <a:spcBef>
                <a:spcPts val="575"/>
              </a:spcBef>
              <a:buClr>
                <a:srgbClr val="43616C"/>
              </a:buClr>
              <a:buFont typeface="Wingdings" panose="05000000000000000000" pitchFamily="2" charset="2"/>
              <a:buChar char=""/>
            </a:pPr>
            <a:r>
              <a:rPr lang="en-US" altLang="nb-NO" sz="2000" b="1">
                <a:solidFill>
                  <a:srgbClr val="FF5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engaging</a:t>
            </a:r>
            <a:r>
              <a:rPr lang="en-US" altLang="nb-NO" sz="2000">
                <a:solidFill>
                  <a:srgbClr val="384F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000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variety of </a:t>
            </a:r>
            <a:r>
              <a:rPr lang="en-US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stakeholders </a:t>
            </a:r>
            <a:r>
              <a:rPr lang="en-US" altLang="nb-NO" sz="2000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Public agencies to early-stage investors across Europe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D538FA0-FD72-7E6D-C366-DC3A0A2E7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2474913"/>
            <a:ext cx="3971925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DG RTD</a:t>
            </a:r>
          </a:p>
          <a:p>
            <a:pPr algn="r" hangingPunct="1">
              <a:lnSpc>
                <a:spcPct val="90000"/>
              </a:lnSpc>
              <a:spcBef>
                <a:spcPts val="400"/>
              </a:spcBef>
            </a:pPr>
            <a:r>
              <a:rPr lang="en-US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contractor to support funded projects with </a:t>
            </a:r>
            <a:r>
              <a:rPr lang="en-US" altLang="nb-NO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nb-NO"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and Dissemination </a:t>
            </a:r>
            <a:r>
              <a:rPr lang="en-US" altLang="nb-NO" sz="2000" b="1">
                <a:solidFill>
                  <a:srgbClr val="4361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18A9CD3-CDC0-A522-5912-930B0072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5551488"/>
            <a:ext cx="5876925" cy="288925"/>
          </a:xfrm>
          <a:prstGeom prst="rect">
            <a:avLst/>
          </a:prstGeom>
          <a:solidFill>
            <a:srgbClr val="1F44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640" tIns="35640" rIns="35640" bIns="3564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nb-NO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1.800 research  consortia supported in exploiting research results 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3191D10-F8ED-B598-900B-6B1EF553E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5102225"/>
            <a:ext cx="5876925" cy="28892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640" tIns="35640" rIns="35640" bIns="3564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nb-NO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contractors of DG RTD since 2012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F238AC62-BBB3-DD4B-5F04-D42462849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5999163"/>
            <a:ext cx="5876925" cy="28892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640" tIns="35640" rIns="35640" bIns="3564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nb-NO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16.000 R&amp;D projects participants coached and tutored</a:t>
            </a: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1732EEA6-75BA-5B0A-EC63-48CFE94D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52575"/>
            <a:ext cx="3430588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4" name="Rectangle 8">
            <a:extLst>
              <a:ext uri="{FF2B5EF4-FFF2-40B4-BE49-F238E27FC236}">
                <a16:creationId xmlns:a16="http://schemas.microsoft.com/office/drawing/2014/main" id="{D90C373A-3297-D791-33B6-E044D67E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4257675"/>
            <a:ext cx="469423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GB" altLang="nb-NO" sz="20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www.horizonresultsbooster.eu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092A6A04-28A0-4AA9-C0AA-94968EE4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400175"/>
            <a:ext cx="4714875" cy="3402013"/>
          </a:xfrm>
          <a:prstGeom prst="rect">
            <a:avLst/>
          </a:prstGeom>
          <a:noFill/>
          <a:ln w="28440" cap="flat">
            <a:solidFill>
              <a:srgbClr val="EE7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9466" name="Picture 10">
            <a:extLst>
              <a:ext uri="{FF2B5EF4-FFF2-40B4-BE49-F238E27FC236}">
                <a16:creationId xmlns:a16="http://schemas.microsoft.com/office/drawing/2014/main" id="{AD65B8B6-0762-C8C7-6FC6-CCDA78BBB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60513"/>
            <a:ext cx="2014538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9A4FFCD9-327B-4B9E-8926-5B311A16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E893422-A9BB-48AF-3C99-5A327C475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0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F18DE08B-9F9C-8A76-D62C-BC4066A62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400" b="1">
                <a:solidFill>
                  <a:srgbClr val="FFFFFF"/>
                </a:solidFill>
                <a:latin typeface="Calibri Light" panose="020F0302020204030204" pitchFamily="34" charset="0"/>
              </a:rPr>
              <a:t>Objectives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3559D27-70F5-7E9E-4E9E-26651E19A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53800" y="1690688"/>
            <a:ext cx="105156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marL="0" lvl="1" indent="0" hangingPunct="1">
              <a:lnSpc>
                <a:spcPct val="90000"/>
              </a:lnSpc>
              <a:spcAft>
                <a:spcPts val="170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Introducing </a:t>
            </a:r>
            <a:r>
              <a:rPr lang="en-US" altLang="nb-NO" sz="2400">
                <a:solidFill>
                  <a:srgbClr val="FFFFFF"/>
                </a:solidFill>
                <a:latin typeface="Calibri" panose="020F0502020204030204" pitchFamily="34" charset="0"/>
              </a:rPr>
              <a:t>impact and the elements that enable it</a:t>
            </a:r>
          </a:p>
          <a:p>
            <a:pPr marL="0" lvl="1" indent="0" hangingPunct="1">
              <a:lnSpc>
                <a:spcPct val="90000"/>
              </a:lnSpc>
              <a:spcAft>
                <a:spcPts val="170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Clarifying </a:t>
            </a:r>
            <a:r>
              <a:rPr lang="en-US" altLang="nb-NO" sz="2400">
                <a:solidFill>
                  <a:srgbClr val="FFFFFF"/>
                </a:solidFill>
                <a:latin typeface="Calibri" panose="020F0502020204030204" pitchFamily="34" charset="0"/>
              </a:rPr>
              <a:t>connections between results, outcomes, exploitation, dissemination, and communication</a:t>
            </a:r>
          </a:p>
          <a:p>
            <a:pPr marL="0" lvl="1" indent="0" hangingPunct="1">
              <a:lnSpc>
                <a:spcPct val="90000"/>
              </a:lnSpc>
              <a:spcAft>
                <a:spcPts val="170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Discussing</a:t>
            </a:r>
            <a:r>
              <a:rPr lang="en-US" altLang="nb-NO" sz="2400">
                <a:solidFill>
                  <a:srgbClr val="FFFFFF"/>
                </a:solidFill>
                <a:latin typeface="Calibri" panose="020F0502020204030204" pitchFamily="34" charset="0"/>
              </a:rPr>
              <a:t> and sharing experience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AAE79D1-9556-F9E6-5C8A-46E24137D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61E24D9-1190-1330-6FB5-9F60B2E9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0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D7F13707-8DD8-AE43-6CA8-6FB427A0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altLang="nb-NO" sz="4400" b="1">
                <a:solidFill>
                  <a:srgbClr val="FFFFFF"/>
                </a:solidFill>
                <a:latin typeface="Calibri Light" panose="020F0302020204030204" pitchFamily="34" charset="0"/>
              </a:rPr>
              <a:t>Objectives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7E21CF3C-086A-075A-055D-51A75F323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marL="0" lvl="1" indent="0" hangingPunct="1">
              <a:lnSpc>
                <a:spcPct val="90000"/>
              </a:lnSpc>
              <a:spcAft>
                <a:spcPts val="170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Introducing </a:t>
            </a:r>
            <a:r>
              <a:rPr lang="en-US" altLang="nb-NO" sz="2400">
                <a:solidFill>
                  <a:srgbClr val="FFFFFF"/>
                </a:solidFill>
                <a:latin typeface="Calibri" panose="020F0502020204030204" pitchFamily="34" charset="0"/>
              </a:rPr>
              <a:t>impact and the elements that enable it</a:t>
            </a:r>
          </a:p>
          <a:p>
            <a:pPr marL="0" lvl="1" indent="0" hangingPunct="1">
              <a:lnSpc>
                <a:spcPct val="90000"/>
              </a:lnSpc>
              <a:spcAft>
                <a:spcPts val="170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Clarifying </a:t>
            </a:r>
            <a:r>
              <a:rPr lang="en-US" altLang="nb-NO" sz="2400">
                <a:solidFill>
                  <a:srgbClr val="FFFFFF"/>
                </a:solidFill>
                <a:latin typeface="Calibri" panose="020F0502020204030204" pitchFamily="34" charset="0"/>
              </a:rPr>
              <a:t>connections between results, outcomes, exploitation, dissemination, and communication</a:t>
            </a:r>
          </a:p>
          <a:p>
            <a:pPr marL="0" lvl="1" indent="0" hangingPunct="1">
              <a:lnSpc>
                <a:spcPct val="90000"/>
              </a:lnSpc>
              <a:spcAft>
                <a:spcPts val="1700"/>
              </a:spcAft>
              <a:buClr>
                <a:srgbClr val="FFFF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Discussing</a:t>
            </a:r>
            <a:r>
              <a:rPr lang="en-US" altLang="nb-NO" sz="2400">
                <a:solidFill>
                  <a:srgbClr val="FFFFFF"/>
                </a:solidFill>
                <a:latin typeface="Calibri" panose="020F0502020204030204" pitchFamily="34" charset="0"/>
              </a:rPr>
              <a:t> and sharing experience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E7E010B5-C20E-8FD7-A801-556C03856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0BFCE27-02F7-84E4-E0AE-1E8D9491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/>
          <a:stretch>
            <a:fillRect/>
          </a:stretch>
        </p:blipFill>
        <p:spPr bwMode="auto">
          <a:xfrm>
            <a:off x="3522663" y="0"/>
            <a:ext cx="866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F674943B-089E-468E-B000-ECB65B28D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39263" cy="685800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6A3143D4-9EBD-70C7-52FB-FCF7F95C2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122363"/>
            <a:ext cx="4022725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  <a:spcAft>
                <a:spcPts val="438"/>
              </a:spcAft>
            </a:pPr>
            <a:r>
              <a:rPr lang="en-US" altLang="nb-NO" sz="4800" b="1">
                <a:solidFill>
                  <a:srgbClr val="FFFFFF"/>
                </a:solidFill>
                <a:latin typeface="Calibri Light" panose="020F0302020204030204" pitchFamily="34" charset="0"/>
              </a:rPr>
              <a:t>Keep it in mind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E413A397-BF22-F0F1-5B28-003DBD600CE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1207" y="346868"/>
            <a:ext cx="146050" cy="703263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1E69A457-54F4-E30F-A6FE-8F408FDA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4546600"/>
            <a:ext cx="3976687" cy="174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24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2205DE4F-C8E1-1A19-4070-9FC0C7B0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7BAA90B7-4A61-59C8-70A8-E55FDABEB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60375"/>
            <a:ext cx="85232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90000"/>
              </a:lnSpc>
              <a:spcAft>
                <a:spcPts val="1213"/>
              </a:spcAft>
            </a:pPr>
            <a:r>
              <a:rPr lang="en-US" altLang="nb-NO" sz="2800" b="1">
                <a:solidFill>
                  <a:srgbClr val="FFFFFF"/>
                </a:solidFill>
                <a:latin typeface="Calibri" panose="020F0502020204030204" pitchFamily="34" charset="0"/>
              </a:rPr>
              <a:t>From research to impact:</a:t>
            </a:r>
            <a:br>
              <a:rPr lang="en-US" altLang="nb-NO" sz="2800" b="1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nb-NO" sz="2800" b="1">
                <a:solidFill>
                  <a:srgbClr val="FFFFFF"/>
                </a:solidFill>
                <a:latin typeface="Calibri" panose="020F0502020204030204" pitchFamily="34" charset="0"/>
              </a:rPr>
              <a:t>the challenge of turning an innovation into benefits – The Experience of Horizon Europe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E4AA0E8-E4E6-8023-6697-009502574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24050"/>
            <a:ext cx="4530725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marL="227013" hangingPunct="1">
              <a:lnSpc>
                <a:spcPct val="90000"/>
              </a:lnSpc>
              <a:spcAft>
                <a:spcPts val="2413"/>
              </a:spcAft>
            </a:pP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Innovation</a:t>
            </a:r>
            <a:r>
              <a:rPr lang="en-US" altLang="nb-NO" sz="2400" b="1">
                <a:solidFill>
                  <a:srgbClr val="FFFFFF"/>
                </a:solidFill>
                <a:latin typeface="Calibri" panose="020F0502020204030204" pitchFamily="34" charset="0"/>
              </a:rPr>
              <a:t> and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impact </a:t>
            </a:r>
            <a:r>
              <a:rPr lang="en-US" altLang="nb-NO" sz="2400" b="1">
                <a:solidFill>
                  <a:srgbClr val="FFFFFF"/>
                </a:solidFill>
                <a:latin typeface="Calibri" panose="020F0502020204030204" pitchFamily="34" charset="0"/>
              </a:rPr>
              <a:t>are the keys to realizing the social, economic, and scientific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 value of public investment, transforming it into </a:t>
            </a:r>
            <a:r>
              <a:rPr lang="en-US" altLang="nb-NO" sz="2400" b="1">
                <a:solidFill>
                  <a:srgbClr val="FFFFFF"/>
                </a:solidFill>
                <a:latin typeface="Calibri" panose="020F0502020204030204" pitchFamily="34" charset="0"/>
              </a:rPr>
              <a:t>benefits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 for society. </a:t>
            </a:r>
          </a:p>
          <a:p>
            <a:pPr marL="227013" hangingPunct="1">
              <a:lnSpc>
                <a:spcPct val="90000"/>
              </a:lnSpc>
              <a:spcAft>
                <a:spcPts val="2413"/>
              </a:spcAft>
            </a:pPr>
            <a:r>
              <a:rPr lang="en-US" altLang="nb-NO" sz="2400" b="1">
                <a:solidFill>
                  <a:srgbClr val="FFFFFF"/>
                </a:solidFill>
                <a:latin typeface="Calibri" panose="020F0502020204030204" pitchFamily="34" charset="0"/>
              </a:rPr>
              <a:t>This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 transformation </a:t>
            </a:r>
            <a:r>
              <a:rPr lang="en-US" altLang="nb-NO" sz="2400" b="1">
                <a:solidFill>
                  <a:srgbClr val="FFFFFF"/>
                </a:solidFill>
                <a:latin typeface="Calibri" panose="020F0502020204030204" pitchFamily="34" charset="0"/>
              </a:rPr>
              <a:t>is only possible through the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 use of results </a:t>
            </a:r>
            <a:r>
              <a:rPr lang="en-US" altLang="nb-NO" sz="2400" b="1">
                <a:solidFill>
                  <a:srgbClr val="FFFFFF"/>
                </a:solidFill>
                <a:latin typeface="Calibri" panose="020F0502020204030204" pitchFamily="34" charset="0"/>
              </a:rPr>
              <a:t>and is facilitated by </a:t>
            </a:r>
            <a:r>
              <a:rPr lang="en-US" altLang="nb-NO" sz="2400" b="1">
                <a:solidFill>
                  <a:srgbClr val="FF6600"/>
                </a:solidFill>
                <a:latin typeface="Calibri" panose="020F0502020204030204" pitchFamily="34" charset="0"/>
              </a:rPr>
              <a:t>exploitation and dissemination </a:t>
            </a:r>
            <a:r>
              <a:rPr lang="en-US" altLang="nb-NO" sz="2400" b="1">
                <a:solidFill>
                  <a:srgbClr val="FFFFFF"/>
                </a:solidFill>
                <a:latin typeface="Calibri" panose="020F0502020204030204" pitchFamily="34" charset="0"/>
              </a:rPr>
              <a:t>activities.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D0E52D84-41C0-9334-4548-A77EB88A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792413"/>
            <a:ext cx="4683125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nb-NO" sz="44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think 'Impact’ is ?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549A04A-6885-D812-DDDC-F0B131A4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5588" y="6288088"/>
            <a:ext cx="5064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 anchor="ctr"/>
          <a:lstStyle>
            <a:lvl1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F4D547D1-F148-4E76-9803-FA01F92909D3}" type="slidenum">
              <a:rPr lang="it-IT" altLang="nb-NO" sz="1700">
                <a:solidFill>
                  <a:srgbClr val="8B8B8B"/>
                </a:solidFill>
                <a:latin typeface="Calibri" panose="020F0502020204030204" pitchFamily="34" charset="0"/>
              </a:rPr>
              <a:pPr algn="r" hangingPunct="1">
                <a:lnSpc>
                  <a:spcPct val="100000"/>
                </a:lnSpc>
              </a:pPr>
              <a:t>8</a:t>
            </a:fld>
            <a:endParaRPr lang="it-IT" altLang="nb-NO" sz="1700">
              <a:solidFill>
                <a:srgbClr val="8B8B8B"/>
              </a:solidFill>
              <a:latin typeface="Calibri" panose="020F0502020204030204" pitchFamily="34" charset="0"/>
            </a:endParaRP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C019920C-431B-8869-5809-7E42961D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-19050"/>
            <a:ext cx="6794500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>
            <a:extLst>
              <a:ext uri="{FF2B5EF4-FFF2-40B4-BE49-F238E27FC236}">
                <a16:creationId xmlns:a16="http://schemas.microsoft.com/office/drawing/2014/main" id="{64AF8999-7B5C-0DDC-67CF-56316331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30213"/>
            <a:ext cx="5524500" cy="890587"/>
          </a:xfrm>
          <a:custGeom>
            <a:avLst/>
            <a:gdLst>
              <a:gd name="G0" fmla="+- 0 0 16667"/>
              <a:gd name="G1" fmla="+- 32767 0 16667"/>
              <a:gd name="G2" fmla="?: G1 16667 32767"/>
              <a:gd name="G3" fmla="?: G0 0 G1"/>
              <a:gd name="G4" fmla="min 15346 2477"/>
              <a:gd name="G5" fmla="*/ G4 G3 1"/>
              <a:gd name="G6" fmla="*/ G5 1 32767"/>
              <a:gd name="G7" fmla="+- 15346 0 G6"/>
              <a:gd name="G8" fmla="+- 2477 0 G6"/>
              <a:gd name="G9" fmla="*/ G6 29289 1"/>
              <a:gd name="G10" fmla="*/ G9 1 32767"/>
              <a:gd name="G11" fmla="+- 15346 0 G10"/>
              <a:gd name="G12" fmla="+- 2477 0 G10"/>
              <a:gd name="G13" fmla="*/ 15346 1 2"/>
              <a:gd name="G14" fmla="*/ 2477 1 2"/>
              <a:gd name="G15" fmla="+- 2477 0 0"/>
              <a:gd name="G16" fmla="+- 15346 0 0"/>
              <a:gd name="G17" fmla="+- 180 0 0"/>
              <a:gd name="G18" fmla="+- 90 0 0"/>
              <a:gd name="G19" fmla="+- 270 0 0"/>
              <a:gd name="G20" fmla="+- 90 0 0"/>
              <a:gd name="G21" fmla="+- 0 0 0"/>
              <a:gd name="G22" fmla="+- 90 0 0"/>
              <a:gd name="G23" fmla="+- 90 0 0"/>
              <a:gd name="G24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217"/>
                </a:moveTo>
                <a:lnTo>
                  <a:pt x="1217" y="1217"/>
                </a:lnTo>
                <a:lnTo>
                  <a:pt x="180" y="90"/>
                </a:lnTo>
                <a:lnTo>
                  <a:pt x="14129" y="0"/>
                </a:lnTo>
                <a:lnTo>
                  <a:pt x="1217" y="1217"/>
                </a:lnTo>
                <a:lnTo>
                  <a:pt x="270" y="90"/>
                </a:lnTo>
                <a:lnTo>
                  <a:pt x="15346" y="1260"/>
                </a:lnTo>
                <a:lnTo>
                  <a:pt x="1217" y="1217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7520" tIns="45000" rIns="1143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2000">
                <a:solidFill>
                  <a:srgbClr val="5B5B5B"/>
                </a:solidFill>
                <a:latin typeface="Calibri" panose="020F0502020204030204" pitchFamily="34" charset="0"/>
              </a:rPr>
              <a:t>Please download and install the Slido app on all computers you use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FA6D74E-E96E-7A90-AC4F-C0EFA1AE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63" y="577850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CC28ABF6-0118-57C7-7EC6-ACA9026D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617538"/>
            <a:ext cx="1036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DB81F57E-6634-281A-EEE0-551053270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571750"/>
            <a:ext cx="7315200" cy="1714500"/>
          </a:xfrm>
          <a:prstGeom prst="rect">
            <a:avLst/>
          </a:prstGeom>
          <a:noFill/>
          <a:ln w="1260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4000" b="1">
                <a:solidFill>
                  <a:srgbClr val="5B5B5B"/>
                </a:solidFill>
                <a:latin typeface="Calibri" panose="020F0502020204030204" pitchFamily="34" charset="0"/>
              </a:rPr>
              <a:t>What you think 'Impact’ is?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59AB433-94CE-AFB9-DEF6-9A6B75CF2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6032500"/>
            <a:ext cx="7315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nb-NO" sz="2200" b="1">
                <a:solidFill>
                  <a:srgbClr val="5B5B5B"/>
                </a:solidFill>
                <a:latin typeface="Calibri" panose="020F0502020204030204" pitchFamily="34" charset="0"/>
              </a:rPr>
              <a:t>ⓘ</a:t>
            </a:r>
            <a:r>
              <a:rPr lang="en-US" altLang="nb-NO" sz="2000">
                <a:solidFill>
                  <a:srgbClr val="5B5B5B"/>
                </a:solidFill>
                <a:latin typeface="Calibri" panose="020F0502020204030204" pitchFamily="34" charset="0"/>
              </a:rPr>
              <a:t> Start presenting to display the poll results on this slide.</a:t>
            </a:r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22F52211-9473-7548-1A4D-278BD966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270125"/>
            <a:ext cx="23161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"/>
        <a:cs typeface="AR PL SungtiL GB"/>
      </a:majorFont>
      <a:minorFont>
        <a:latin typeface="Calibri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Open Sans"/>
        <a:ea typeface=""/>
        <a:cs typeface="AR PL SungtiL GB"/>
      </a:majorFont>
      <a:minorFont>
        <a:latin typeface="Open Sans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Open Sans"/>
        <a:ea typeface=""/>
        <a:cs typeface="AR PL SungtiL GB"/>
      </a:majorFont>
      <a:minorFont>
        <a:latin typeface="Open Sans"/>
        <a:ea typeface=""/>
        <a:cs typeface="AR PL SungtiL G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b-NO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 PL SungtiL GB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1416</Words>
  <Application>Microsoft Office PowerPoint</Application>
  <PresentationFormat>Widescreen</PresentationFormat>
  <Paragraphs>173</Paragraphs>
  <Slides>26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13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26</vt:i4>
      </vt:variant>
    </vt:vector>
  </HeadingPairs>
  <TitlesOfParts>
    <vt:vector size="48" baseType="lpstr">
      <vt:lpstr>Times New Roman</vt:lpstr>
      <vt:lpstr>Calibri</vt:lpstr>
      <vt:lpstr>Arial</vt:lpstr>
      <vt:lpstr>AR PL SungtiL GB</vt:lpstr>
      <vt:lpstr>Open Sans</vt:lpstr>
      <vt:lpstr>DejaVu Sans</vt:lpstr>
      <vt:lpstr>Calibri Light</vt:lpstr>
      <vt:lpstr>Wingdings</vt:lpstr>
      <vt:lpstr>Arial Unicode MS</vt:lpstr>
      <vt:lpstr>Verdana</vt:lpstr>
      <vt:lpstr>Helvetica Light</vt:lpstr>
      <vt:lpstr>StarSymbol</vt:lpstr>
      <vt:lpstr>+mn-ea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Office-tema</vt:lpstr>
      <vt:lpstr>  Boost your impact:  Key Exploitable Results and main concepts 04/11/2024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L’impatto in Horizon Europe: strumenti e metodologie a supporto della ricerca   22.11.2021 - 09:00 – 13:00  Andrea di Anselmo - Antonello Fiorucci – Lorenzo Valeriani</dc:title>
  <dc:creator>Antonello Fiorucci</dc:creator>
  <cp:lastModifiedBy>Ragnhild Leganger</cp:lastModifiedBy>
  <cp:revision>16</cp:revision>
  <cp:lastPrinted>1601-01-01T00:00:00Z</cp:lastPrinted>
  <dcterms:created xsi:type="dcterms:W3CDTF">2021-11-22T07:35:15Z</dcterms:created>
  <dcterms:modified xsi:type="dcterms:W3CDTF">2024-11-18T10:43:39Z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0x0101000548CE3C84390446BCA15E64CB82C9DD</vt:lpwstr>
  </property>
  <property fmtid="{D5CDD505-2E9C-101B-9397-08002B2CF9AE}" pid="4" name="Notes">
    <vt:r8>51</vt:r8>
  </property>
  <property fmtid="{D5CDD505-2E9C-101B-9397-08002B2CF9AE}" pid="5" name="PresentationFormat">
    <vt:lpwstr>Widescreen</vt:lpwstr>
  </property>
  <property fmtid="{D5CDD505-2E9C-101B-9397-08002B2CF9AE}" pid="6" name="Slides">
    <vt:r8>62</vt:r8>
  </property>
  <property fmtid="{D5CDD505-2E9C-101B-9397-08002B2CF9AE}" pid="7" name="SlidoAppVersion">
    <vt:lpwstr>1.5.1.3319</vt:lpwstr>
  </property>
</Properties>
</file>