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HhB0oBdvycCoaH4jHQ0EVVOVV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3" name="Google Shape;5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d52cf1354d_0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d52cf1354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d52cf1354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d52cf1354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52cf1354d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52cf1354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3345873"/>
            <a:ext cx="9144000" cy="3740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700"/>
              <a:buFont typeface="Calibri"/>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951726"/>
            <a:ext cx="9144000" cy="1306073"/>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1000"/>
              </a:spcBef>
              <a:spcAft>
                <a:spcPts val="0"/>
              </a:spcAft>
              <a:buClr>
                <a:schemeClr val="dk1"/>
              </a:buClr>
              <a:buSzPts val="2400"/>
              <a:buFont typeface="Arial"/>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 name="Google Shape;14;p5" descr="A black background with a black square&#10;&#10;Description automatically generated with medium confidence"/>
          <p:cNvPicPr preferRelativeResize="0"/>
          <p:nvPr/>
        </p:nvPicPr>
        <p:blipFill rotWithShape="1">
          <a:blip r:embed="rId2">
            <a:alphaModFix/>
          </a:blip>
          <a:srcRect/>
          <a:stretch/>
        </p:blipFill>
        <p:spPr>
          <a:xfrm>
            <a:off x="1420636" y="1354145"/>
            <a:ext cx="9350729" cy="2129482"/>
          </a:xfrm>
          <a:prstGeom prst="rect">
            <a:avLst/>
          </a:prstGeom>
          <a:noFill/>
          <a:ln>
            <a:noFill/>
          </a:ln>
        </p:spPr>
      </p:pic>
      <p:grpSp>
        <p:nvGrpSpPr>
          <p:cNvPr id="15" name="Google Shape;15;p5"/>
          <p:cNvGrpSpPr/>
          <p:nvPr/>
        </p:nvGrpSpPr>
        <p:grpSpPr>
          <a:xfrm>
            <a:off x="2190192" y="6175092"/>
            <a:ext cx="7811617" cy="597460"/>
            <a:chOff x="2190192" y="6175092"/>
            <a:chExt cx="7811617" cy="597460"/>
          </a:xfrm>
        </p:grpSpPr>
        <p:pic>
          <p:nvPicPr>
            <p:cNvPr id="16" name="Google Shape;16;p5"/>
            <p:cNvPicPr preferRelativeResize="0"/>
            <p:nvPr/>
          </p:nvPicPr>
          <p:blipFill rotWithShape="1">
            <a:blip r:embed="rId3">
              <a:alphaModFix/>
            </a:blip>
            <a:srcRect/>
            <a:stretch/>
          </p:blipFill>
          <p:spPr>
            <a:xfrm>
              <a:off x="4966077" y="6175092"/>
              <a:ext cx="5035732" cy="597460"/>
            </a:xfrm>
            <a:prstGeom prst="rect">
              <a:avLst/>
            </a:prstGeom>
            <a:noFill/>
            <a:ln>
              <a:noFill/>
            </a:ln>
          </p:spPr>
        </p:pic>
        <p:pic>
          <p:nvPicPr>
            <p:cNvPr id="17" name="Google Shape;17;p5"/>
            <p:cNvPicPr preferRelativeResize="0"/>
            <p:nvPr/>
          </p:nvPicPr>
          <p:blipFill rotWithShape="1">
            <a:blip r:embed="rId4">
              <a:alphaModFix/>
            </a:blip>
            <a:srcRect/>
            <a:stretch/>
          </p:blipFill>
          <p:spPr>
            <a:xfrm>
              <a:off x="2190192" y="6175092"/>
              <a:ext cx="2845047" cy="59746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pic>
        <p:nvPicPr>
          <p:cNvPr id="25" name="Google Shape;25;p6"/>
          <p:cNvPicPr preferRelativeResize="0"/>
          <p:nvPr/>
        </p:nvPicPr>
        <p:blipFill rotWithShape="1">
          <a:blip r:embed="rId2">
            <a:alphaModFix/>
          </a:blip>
          <a:srcRect/>
          <a:stretch/>
        </p:blipFill>
        <p:spPr>
          <a:xfrm>
            <a:off x="9594879" y="6256909"/>
            <a:ext cx="2597121"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Nur Titel"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7"/>
          <p:cNvPicPr preferRelativeResize="0"/>
          <p:nvPr/>
        </p:nvPicPr>
        <p:blipFill rotWithShape="1">
          <a:blip r:embed="rId2">
            <a:alphaModFix/>
          </a:blip>
          <a:srcRect/>
          <a:stretch/>
        </p:blipFill>
        <p:spPr>
          <a:xfrm>
            <a:off x="9594879" y="6256909"/>
            <a:ext cx="2597121" cy="591363"/>
          </a:xfrm>
          <a:prstGeom prst="rect">
            <a:avLst/>
          </a:prstGeom>
          <a:noFill/>
          <a:ln>
            <a:noFill/>
          </a:ln>
        </p:spPr>
      </p:pic>
      <p:pic>
        <p:nvPicPr>
          <p:cNvPr id="29" name="Google Shape;29;p7"/>
          <p:cNvPicPr preferRelativeResize="0"/>
          <p:nvPr/>
        </p:nvPicPr>
        <p:blipFill rotWithShape="1">
          <a:blip r:embed="rId3">
            <a:alphaModFix/>
          </a:blip>
          <a:srcRect/>
          <a:stretch/>
        </p:blipFill>
        <p:spPr>
          <a:xfrm>
            <a:off x="6925778" y="707900"/>
            <a:ext cx="5035732" cy="597460"/>
          </a:xfrm>
          <a:prstGeom prst="rect">
            <a:avLst/>
          </a:prstGeom>
          <a:noFill/>
          <a:ln>
            <a:noFill/>
          </a:ln>
        </p:spPr>
      </p:pic>
      <p:pic>
        <p:nvPicPr>
          <p:cNvPr id="30" name="Google Shape;30;p7"/>
          <p:cNvPicPr preferRelativeResize="0"/>
          <p:nvPr/>
        </p:nvPicPr>
        <p:blipFill rotWithShape="1">
          <a:blip r:embed="rId4">
            <a:alphaModFix/>
          </a:blip>
          <a:srcRect/>
          <a:stretch/>
        </p:blipFill>
        <p:spPr>
          <a:xfrm>
            <a:off x="7490071" y="1433985"/>
            <a:ext cx="2039522" cy="428300"/>
          </a:xfrm>
          <a:prstGeom prst="rect">
            <a:avLst/>
          </a:prstGeom>
          <a:noFill/>
          <a:ln>
            <a:noFill/>
          </a:ln>
        </p:spPr>
      </p:pic>
      <p:pic>
        <p:nvPicPr>
          <p:cNvPr id="31" name="Google Shape;31;p7"/>
          <p:cNvPicPr preferRelativeResize="0"/>
          <p:nvPr/>
        </p:nvPicPr>
        <p:blipFill rotWithShape="1">
          <a:blip r:embed="rId5">
            <a:alphaModFix/>
          </a:blip>
          <a:srcRect/>
          <a:stretch/>
        </p:blipFill>
        <p:spPr>
          <a:xfrm>
            <a:off x="3572672" y="2302897"/>
            <a:ext cx="5046656" cy="3160381"/>
          </a:xfrm>
          <a:prstGeom prst="rect">
            <a:avLst/>
          </a:prstGeom>
          <a:noFill/>
          <a:ln>
            <a:noFill/>
          </a:ln>
        </p:spPr>
      </p:pic>
      <p:sp>
        <p:nvSpPr>
          <p:cNvPr id="32" name="Google Shape;32;p7"/>
          <p:cNvSpPr/>
          <p:nvPr/>
        </p:nvSpPr>
        <p:spPr>
          <a:xfrm>
            <a:off x="3048000" y="5606127"/>
            <a:ext cx="6096000"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i="0" u="none" strike="noStrike" cap="none">
                <a:solidFill>
                  <a:schemeClr val="dk1"/>
                </a:solidFill>
                <a:latin typeface="Calibri"/>
                <a:ea typeface="Calibri"/>
                <a:cs typeface="Calibri"/>
                <a:sym typeface="Calibri"/>
              </a:rPr>
              <a:t>Disclaimer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de-DE" sz="1100">
                <a:solidFill>
                  <a:schemeClr val="dk1"/>
                </a:solidFill>
                <a:latin typeface="Calibri"/>
                <a:ea typeface="Calibri"/>
                <a:cs typeface="Calibri"/>
                <a:sym typeface="Calibri"/>
              </a:rPr>
              <a:t>The sole responsibility for the content of this publication lies with the authors. It does not necessarily reflect the opinion of the European Union. Neither one of the funding partners nor the European Commission is responsible for any use that may be made of the information contained therein. </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pic>
        <p:nvPicPr>
          <p:cNvPr id="39" name="Google Shape;39;p8"/>
          <p:cNvPicPr preferRelativeResize="0"/>
          <p:nvPr/>
        </p:nvPicPr>
        <p:blipFill rotWithShape="1">
          <a:blip r:embed="rId2">
            <a:alphaModFix/>
          </a:blip>
          <a:srcRect/>
          <a:stretch/>
        </p:blipFill>
        <p:spPr>
          <a:xfrm>
            <a:off x="9594879" y="6256909"/>
            <a:ext cx="2597121" cy="5913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pic>
        <p:nvPicPr>
          <p:cNvPr id="45" name="Google Shape;45;p9"/>
          <p:cNvPicPr preferRelativeResize="0"/>
          <p:nvPr/>
        </p:nvPicPr>
        <p:blipFill rotWithShape="1">
          <a:blip r:embed="rId2">
            <a:alphaModFix/>
          </a:blip>
          <a:srcRect/>
          <a:stretch/>
        </p:blipFill>
        <p:spPr>
          <a:xfrm>
            <a:off x="9594879" y="6256909"/>
            <a:ext cx="2597121" cy="5913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46"/>
        <p:cNvGrpSpPr/>
        <p:nvPr/>
      </p:nvGrpSpPr>
      <p:grpSpPr>
        <a:xfrm>
          <a:off x="0" y="0"/>
          <a:ext cx="0" cy="0"/>
          <a:chOff x="0" y="0"/>
          <a:chExt cx="0" cy="0"/>
        </a:xfrm>
      </p:grpSpPr>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pic>
        <p:nvPicPr>
          <p:cNvPr id="50" name="Google Shape;50;p10"/>
          <p:cNvPicPr preferRelativeResize="0"/>
          <p:nvPr/>
        </p:nvPicPr>
        <p:blipFill rotWithShape="1">
          <a:blip r:embed="rId2">
            <a:alphaModFix/>
          </a:blip>
          <a:srcRect/>
          <a:stretch/>
        </p:blipFill>
        <p:spPr>
          <a:xfrm>
            <a:off x="9594879" y="6256909"/>
            <a:ext cx="2597121" cy="5913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subTitle" idx="1"/>
          </p:nvPr>
        </p:nvSpPr>
        <p:spPr>
          <a:xfrm>
            <a:off x="1524000" y="3951726"/>
            <a:ext cx="9144000" cy="130607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E388C"/>
              </a:buClr>
              <a:buSzPts val="2400"/>
              <a:buFont typeface="Arial"/>
              <a:buNone/>
            </a:pPr>
            <a:r>
              <a:rPr lang="de-DE">
                <a:solidFill>
                  <a:srgbClr val="3E388C"/>
                </a:solidFill>
              </a:rPr>
              <a:t>Flexibility assessment and expectations in European modeling and planning</a:t>
            </a:r>
            <a:endParaRPr>
              <a:solidFill>
                <a:srgbClr val="3E388C"/>
              </a:solidFill>
            </a:endParaRPr>
          </a:p>
        </p:txBody>
      </p:sp>
      <p:sp>
        <p:nvSpPr>
          <p:cNvPr id="56" name="Google Shape;56;p1"/>
          <p:cNvSpPr txBox="1"/>
          <p:nvPr/>
        </p:nvSpPr>
        <p:spPr>
          <a:xfrm>
            <a:off x="3303426" y="3075057"/>
            <a:ext cx="8070850" cy="3539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700" b="1" i="0" u="none" strike="noStrike" cap="none">
                <a:solidFill>
                  <a:schemeClr val="dk1"/>
                </a:solidFill>
                <a:latin typeface="Calibri"/>
                <a:ea typeface="Calibri"/>
                <a:cs typeface="Calibri"/>
                <a:sym typeface="Calibri"/>
              </a:rPr>
              <a:t>Energy System Modelling for Transition to a net-Zero 2050 for EU via REPowerEU</a:t>
            </a:r>
            <a:endParaRPr sz="17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2d52cf1354d_0_232"/>
          <p:cNvSpPr txBox="1"/>
          <p:nvPr/>
        </p:nvSpPr>
        <p:spPr>
          <a:xfrm>
            <a:off x="705205" y="1137160"/>
            <a:ext cx="318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i="0" u="none" strike="noStrike" cap="none">
                <a:solidFill>
                  <a:srgbClr val="000000"/>
                </a:solidFill>
                <a:latin typeface="Calibri"/>
                <a:ea typeface="Calibri"/>
                <a:cs typeface="Calibri"/>
                <a:sym typeface="Calibri"/>
              </a:rPr>
              <a:t>Type of project: </a:t>
            </a:r>
            <a:r>
              <a:rPr lang="de-DE" sz="1600" b="0" i="0" u="none" strike="noStrike" cap="none">
                <a:solidFill>
                  <a:srgbClr val="000000"/>
                </a:solidFill>
                <a:latin typeface="Calibri"/>
                <a:ea typeface="Calibri"/>
                <a:cs typeface="Calibri"/>
                <a:sym typeface="Calibri"/>
              </a:rPr>
              <a:t>Clean Energy Transition Partnership</a:t>
            </a: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de-DE" sz="1600" b="1">
                <a:solidFill>
                  <a:srgbClr val="000000"/>
                </a:solidFill>
                <a:latin typeface="Calibri"/>
                <a:ea typeface="Calibri"/>
                <a:cs typeface="Calibri"/>
                <a:sym typeface="Calibri"/>
              </a:rPr>
              <a:t>Duration: </a:t>
            </a:r>
            <a:r>
              <a:rPr lang="de-DE" sz="1600">
                <a:solidFill>
                  <a:srgbClr val="000000"/>
                </a:solidFill>
                <a:latin typeface="Calibri"/>
                <a:ea typeface="Calibri"/>
                <a:cs typeface="Calibri"/>
                <a:sym typeface="Calibri"/>
              </a:rPr>
              <a:t>2023-2026 (36 months)</a:t>
            </a:r>
            <a:endParaRPr/>
          </a:p>
        </p:txBody>
      </p:sp>
      <p:pic>
        <p:nvPicPr>
          <p:cNvPr id="62" name="Google Shape;62;g2d52cf1354d_0_232"/>
          <p:cNvPicPr preferRelativeResize="0"/>
          <p:nvPr/>
        </p:nvPicPr>
        <p:blipFill rotWithShape="1">
          <a:blip r:embed="rId3">
            <a:alphaModFix/>
          </a:blip>
          <a:srcRect/>
          <a:stretch/>
        </p:blipFill>
        <p:spPr>
          <a:xfrm>
            <a:off x="9460899" y="3720538"/>
            <a:ext cx="1281060" cy="488688"/>
          </a:xfrm>
          <a:prstGeom prst="rect">
            <a:avLst/>
          </a:prstGeom>
          <a:noFill/>
          <a:ln>
            <a:noFill/>
          </a:ln>
        </p:spPr>
      </p:pic>
      <p:pic>
        <p:nvPicPr>
          <p:cNvPr id="63" name="Google Shape;63;g2d52cf1354d_0_232"/>
          <p:cNvPicPr preferRelativeResize="0"/>
          <p:nvPr/>
        </p:nvPicPr>
        <p:blipFill rotWithShape="1">
          <a:blip r:embed="rId4">
            <a:alphaModFix/>
          </a:blip>
          <a:srcRect/>
          <a:stretch/>
        </p:blipFill>
        <p:spPr>
          <a:xfrm>
            <a:off x="9371970" y="3153056"/>
            <a:ext cx="2471497" cy="551888"/>
          </a:xfrm>
          <a:prstGeom prst="rect">
            <a:avLst/>
          </a:prstGeom>
          <a:noFill/>
          <a:ln>
            <a:noFill/>
          </a:ln>
        </p:spPr>
      </p:pic>
      <p:pic>
        <p:nvPicPr>
          <p:cNvPr id="64" name="Google Shape;64;g2d52cf1354d_0_232"/>
          <p:cNvPicPr preferRelativeResize="0"/>
          <p:nvPr/>
        </p:nvPicPr>
        <p:blipFill rotWithShape="1">
          <a:blip r:embed="rId5">
            <a:alphaModFix/>
          </a:blip>
          <a:srcRect/>
          <a:stretch/>
        </p:blipFill>
        <p:spPr>
          <a:xfrm>
            <a:off x="8596900" y="2461789"/>
            <a:ext cx="2112214" cy="715107"/>
          </a:xfrm>
          <a:prstGeom prst="rect">
            <a:avLst/>
          </a:prstGeom>
          <a:noFill/>
          <a:ln>
            <a:noFill/>
          </a:ln>
        </p:spPr>
      </p:pic>
      <p:pic>
        <p:nvPicPr>
          <p:cNvPr id="65" name="Google Shape;65;g2d52cf1354d_0_232" descr="A map of the world with different colored labels&#10;&#10;Description automatically generated"/>
          <p:cNvPicPr preferRelativeResize="0"/>
          <p:nvPr/>
        </p:nvPicPr>
        <p:blipFill rotWithShape="1">
          <a:blip r:embed="rId6">
            <a:alphaModFix/>
          </a:blip>
          <a:srcRect/>
          <a:stretch/>
        </p:blipFill>
        <p:spPr>
          <a:xfrm>
            <a:off x="-950" y="2153867"/>
            <a:ext cx="9900826" cy="4708592"/>
          </a:xfrm>
          <a:prstGeom prst="rect">
            <a:avLst/>
          </a:prstGeom>
          <a:noFill/>
          <a:ln>
            <a:noFill/>
          </a:ln>
        </p:spPr>
      </p:pic>
      <p:pic>
        <p:nvPicPr>
          <p:cNvPr id="66" name="Google Shape;66;g2d52cf1354d_0_232"/>
          <p:cNvPicPr preferRelativeResize="0"/>
          <p:nvPr/>
        </p:nvPicPr>
        <p:blipFill rotWithShape="1">
          <a:blip r:embed="rId7">
            <a:alphaModFix/>
          </a:blip>
          <a:srcRect/>
          <a:stretch/>
        </p:blipFill>
        <p:spPr>
          <a:xfrm>
            <a:off x="10944350" y="2602915"/>
            <a:ext cx="788003" cy="623660"/>
          </a:xfrm>
          <a:prstGeom prst="rect">
            <a:avLst/>
          </a:prstGeom>
          <a:noFill/>
          <a:ln>
            <a:noFill/>
          </a:ln>
        </p:spPr>
      </p:pic>
      <p:pic>
        <p:nvPicPr>
          <p:cNvPr id="67" name="Google Shape;67;g2d52cf1354d_0_232"/>
          <p:cNvPicPr preferRelativeResize="0"/>
          <p:nvPr/>
        </p:nvPicPr>
        <p:blipFill rotWithShape="1">
          <a:blip r:embed="rId8">
            <a:alphaModFix/>
          </a:blip>
          <a:srcRect/>
          <a:stretch/>
        </p:blipFill>
        <p:spPr>
          <a:xfrm>
            <a:off x="9042177" y="1423502"/>
            <a:ext cx="1884479" cy="459261"/>
          </a:xfrm>
          <a:prstGeom prst="rect">
            <a:avLst/>
          </a:prstGeom>
          <a:noFill/>
          <a:ln>
            <a:noFill/>
          </a:ln>
        </p:spPr>
      </p:pic>
      <p:pic>
        <p:nvPicPr>
          <p:cNvPr id="68" name="Google Shape;68;g2d52cf1354d_0_232"/>
          <p:cNvPicPr preferRelativeResize="0"/>
          <p:nvPr/>
        </p:nvPicPr>
        <p:blipFill rotWithShape="1">
          <a:blip r:embed="rId9">
            <a:alphaModFix/>
          </a:blip>
          <a:srcRect/>
          <a:stretch/>
        </p:blipFill>
        <p:spPr>
          <a:xfrm>
            <a:off x="10700088" y="1829595"/>
            <a:ext cx="1276528" cy="733527"/>
          </a:xfrm>
          <a:prstGeom prst="rect">
            <a:avLst/>
          </a:prstGeom>
          <a:noFill/>
          <a:ln>
            <a:noFill/>
          </a:ln>
        </p:spPr>
      </p:pic>
      <p:pic>
        <p:nvPicPr>
          <p:cNvPr id="69" name="Google Shape;69;g2d52cf1354d_0_232"/>
          <p:cNvPicPr preferRelativeResize="0"/>
          <p:nvPr/>
        </p:nvPicPr>
        <p:blipFill rotWithShape="1">
          <a:blip r:embed="rId10">
            <a:alphaModFix/>
          </a:blip>
          <a:srcRect/>
          <a:stretch/>
        </p:blipFill>
        <p:spPr>
          <a:xfrm>
            <a:off x="8781218" y="617272"/>
            <a:ext cx="1256109" cy="702632"/>
          </a:xfrm>
          <a:prstGeom prst="rect">
            <a:avLst/>
          </a:prstGeom>
          <a:noFill/>
          <a:ln>
            <a:noFill/>
          </a:ln>
        </p:spPr>
      </p:pic>
      <p:pic>
        <p:nvPicPr>
          <p:cNvPr id="70" name="Google Shape;70;g2d52cf1354d_0_232" descr="Logo CIEMAT"/>
          <p:cNvPicPr preferRelativeResize="0"/>
          <p:nvPr/>
        </p:nvPicPr>
        <p:blipFill rotWithShape="1">
          <a:blip r:embed="rId11">
            <a:alphaModFix/>
          </a:blip>
          <a:srcRect l="71791" t="-4275"/>
          <a:stretch/>
        </p:blipFill>
        <p:spPr>
          <a:xfrm>
            <a:off x="11036690" y="116900"/>
            <a:ext cx="932354" cy="715107"/>
          </a:xfrm>
          <a:prstGeom prst="rect">
            <a:avLst/>
          </a:prstGeom>
          <a:noFill/>
          <a:ln>
            <a:noFill/>
          </a:ln>
        </p:spPr>
      </p:pic>
      <p:pic>
        <p:nvPicPr>
          <p:cNvPr id="71" name="Google Shape;71;g2d52cf1354d_0_232"/>
          <p:cNvPicPr preferRelativeResize="0"/>
          <p:nvPr/>
        </p:nvPicPr>
        <p:blipFill rotWithShape="1">
          <a:blip r:embed="rId12">
            <a:alphaModFix/>
          </a:blip>
          <a:srcRect/>
          <a:stretch/>
        </p:blipFill>
        <p:spPr>
          <a:xfrm>
            <a:off x="9868401" y="1887507"/>
            <a:ext cx="665225" cy="606356"/>
          </a:xfrm>
          <a:prstGeom prst="rect">
            <a:avLst/>
          </a:prstGeom>
          <a:noFill/>
          <a:ln>
            <a:noFill/>
          </a:ln>
        </p:spPr>
      </p:pic>
      <p:pic>
        <p:nvPicPr>
          <p:cNvPr id="72" name="Google Shape;72;g2d52cf1354d_0_232"/>
          <p:cNvPicPr preferRelativeResize="0"/>
          <p:nvPr/>
        </p:nvPicPr>
        <p:blipFill rotWithShape="1">
          <a:blip r:embed="rId13">
            <a:alphaModFix/>
          </a:blip>
          <a:srcRect/>
          <a:stretch/>
        </p:blipFill>
        <p:spPr>
          <a:xfrm>
            <a:off x="9513703" y="157227"/>
            <a:ext cx="1181265" cy="409632"/>
          </a:xfrm>
          <a:prstGeom prst="rect">
            <a:avLst/>
          </a:prstGeom>
          <a:noFill/>
          <a:ln>
            <a:noFill/>
          </a:ln>
        </p:spPr>
      </p:pic>
      <p:pic>
        <p:nvPicPr>
          <p:cNvPr id="73" name="Google Shape;73;g2d52cf1354d_0_232"/>
          <p:cNvPicPr preferRelativeResize="0"/>
          <p:nvPr/>
        </p:nvPicPr>
        <p:blipFill rotWithShape="1">
          <a:blip r:embed="rId14">
            <a:alphaModFix/>
          </a:blip>
          <a:srcRect/>
          <a:stretch/>
        </p:blipFill>
        <p:spPr>
          <a:xfrm>
            <a:off x="10282407" y="786940"/>
            <a:ext cx="1235530" cy="506884"/>
          </a:xfrm>
          <a:prstGeom prst="rect">
            <a:avLst/>
          </a:prstGeom>
          <a:noFill/>
          <a:ln>
            <a:noFill/>
          </a:ln>
        </p:spPr>
      </p:pic>
      <p:pic>
        <p:nvPicPr>
          <p:cNvPr id="74" name="Google Shape;74;g2d52cf1354d_0_232"/>
          <p:cNvPicPr preferRelativeResize="0"/>
          <p:nvPr/>
        </p:nvPicPr>
        <p:blipFill rotWithShape="1">
          <a:blip r:embed="rId15">
            <a:alphaModFix/>
          </a:blip>
          <a:srcRect/>
          <a:stretch/>
        </p:blipFill>
        <p:spPr>
          <a:xfrm>
            <a:off x="7765218" y="118317"/>
            <a:ext cx="1406764" cy="502779"/>
          </a:xfrm>
          <a:prstGeom prst="rect">
            <a:avLst/>
          </a:prstGeom>
          <a:noFill/>
          <a:ln>
            <a:noFill/>
          </a:ln>
        </p:spPr>
      </p:pic>
      <p:pic>
        <p:nvPicPr>
          <p:cNvPr id="75" name="Google Shape;75;g2d52cf1354d_0_232"/>
          <p:cNvPicPr preferRelativeResize="0"/>
          <p:nvPr/>
        </p:nvPicPr>
        <p:blipFill rotWithShape="1">
          <a:blip r:embed="rId16">
            <a:alphaModFix/>
          </a:blip>
          <a:srcRect/>
          <a:stretch/>
        </p:blipFill>
        <p:spPr>
          <a:xfrm>
            <a:off x="7222607" y="1506771"/>
            <a:ext cx="1625302" cy="501261"/>
          </a:xfrm>
          <a:prstGeom prst="rect">
            <a:avLst/>
          </a:prstGeom>
          <a:noFill/>
          <a:ln>
            <a:noFill/>
          </a:ln>
        </p:spPr>
      </p:pic>
      <p:pic>
        <p:nvPicPr>
          <p:cNvPr id="76" name="Google Shape;76;g2d52cf1354d_0_232"/>
          <p:cNvPicPr preferRelativeResize="0"/>
          <p:nvPr/>
        </p:nvPicPr>
        <p:blipFill rotWithShape="1">
          <a:blip r:embed="rId17">
            <a:alphaModFix/>
          </a:blip>
          <a:srcRect/>
          <a:stretch/>
        </p:blipFill>
        <p:spPr>
          <a:xfrm>
            <a:off x="11119443" y="1275691"/>
            <a:ext cx="862036" cy="553904"/>
          </a:xfrm>
          <a:prstGeom prst="rect">
            <a:avLst/>
          </a:prstGeom>
          <a:noFill/>
          <a:ln>
            <a:noFill/>
          </a:ln>
        </p:spPr>
      </p:pic>
      <p:pic>
        <p:nvPicPr>
          <p:cNvPr id="77" name="Google Shape;77;g2d52cf1354d_0_232"/>
          <p:cNvPicPr preferRelativeResize="0"/>
          <p:nvPr/>
        </p:nvPicPr>
        <p:blipFill rotWithShape="1">
          <a:blip r:embed="rId18">
            <a:alphaModFix/>
          </a:blip>
          <a:srcRect/>
          <a:stretch/>
        </p:blipFill>
        <p:spPr>
          <a:xfrm>
            <a:off x="7765218" y="2015658"/>
            <a:ext cx="1946771" cy="496388"/>
          </a:xfrm>
          <a:prstGeom prst="rect">
            <a:avLst/>
          </a:prstGeom>
          <a:noFill/>
          <a:ln>
            <a:noFill/>
          </a:ln>
        </p:spPr>
      </p:pic>
      <p:pic>
        <p:nvPicPr>
          <p:cNvPr id="78" name="Google Shape;78;g2d52cf1354d_0_232"/>
          <p:cNvPicPr preferRelativeResize="0"/>
          <p:nvPr/>
        </p:nvPicPr>
        <p:blipFill rotWithShape="1">
          <a:blip r:embed="rId19">
            <a:alphaModFix/>
          </a:blip>
          <a:srcRect/>
          <a:stretch/>
        </p:blipFill>
        <p:spPr>
          <a:xfrm>
            <a:off x="7194069" y="773619"/>
            <a:ext cx="1535162" cy="623660"/>
          </a:xfrm>
          <a:prstGeom prst="rect">
            <a:avLst/>
          </a:prstGeom>
          <a:noFill/>
          <a:ln>
            <a:noFill/>
          </a:ln>
        </p:spPr>
      </p:pic>
      <p:pic>
        <p:nvPicPr>
          <p:cNvPr id="79" name="Google Shape;79;g2d52cf1354d_0_232"/>
          <p:cNvPicPr preferRelativeResize="0"/>
          <p:nvPr/>
        </p:nvPicPr>
        <p:blipFill rotWithShape="1">
          <a:blip r:embed="rId20">
            <a:alphaModFix/>
          </a:blip>
          <a:srcRect/>
          <a:stretch/>
        </p:blipFill>
        <p:spPr>
          <a:xfrm>
            <a:off x="10926657" y="3329786"/>
            <a:ext cx="1007923" cy="724001"/>
          </a:xfrm>
          <a:prstGeom prst="rect">
            <a:avLst/>
          </a:prstGeom>
          <a:noFill/>
          <a:ln>
            <a:noFill/>
          </a:ln>
        </p:spPr>
      </p:pic>
      <p:pic>
        <p:nvPicPr>
          <p:cNvPr id="80" name="Google Shape;80;g2d52cf1354d_0_232"/>
          <p:cNvPicPr preferRelativeResize="0"/>
          <p:nvPr/>
        </p:nvPicPr>
        <p:blipFill rotWithShape="1">
          <a:blip r:embed="rId21">
            <a:alphaModFix/>
          </a:blip>
          <a:srcRect/>
          <a:stretch/>
        </p:blipFill>
        <p:spPr>
          <a:xfrm>
            <a:off x="10697090" y="4241179"/>
            <a:ext cx="1467055" cy="438211"/>
          </a:xfrm>
          <a:prstGeom prst="rect">
            <a:avLst/>
          </a:prstGeom>
          <a:noFill/>
          <a:ln>
            <a:noFill/>
          </a:ln>
        </p:spPr>
      </p:pic>
      <p:pic>
        <p:nvPicPr>
          <p:cNvPr id="81" name="Google Shape;81;g2d52cf1354d_0_232"/>
          <p:cNvPicPr preferRelativeResize="0"/>
          <p:nvPr/>
        </p:nvPicPr>
        <p:blipFill rotWithShape="1">
          <a:blip r:embed="rId22">
            <a:alphaModFix/>
          </a:blip>
          <a:srcRect/>
          <a:stretch/>
        </p:blipFill>
        <p:spPr>
          <a:xfrm>
            <a:off x="6058569" y="131295"/>
            <a:ext cx="1455559" cy="476821"/>
          </a:xfrm>
          <a:prstGeom prst="rect">
            <a:avLst/>
          </a:prstGeom>
          <a:noFill/>
          <a:ln>
            <a:noFill/>
          </a:ln>
        </p:spPr>
      </p:pic>
      <p:pic>
        <p:nvPicPr>
          <p:cNvPr id="82" name="Google Shape;82;g2d52cf1354d_0_232"/>
          <p:cNvPicPr preferRelativeResize="0"/>
          <p:nvPr/>
        </p:nvPicPr>
        <p:blipFill rotWithShape="1">
          <a:blip r:embed="rId23">
            <a:alphaModFix/>
          </a:blip>
          <a:srcRect/>
          <a:stretch/>
        </p:blipFill>
        <p:spPr>
          <a:xfrm>
            <a:off x="10554235" y="4798686"/>
            <a:ext cx="1450278" cy="388938"/>
          </a:xfrm>
          <a:prstGeom prst="rect">
            <a:avLst/>
          </a:prstGeom>
          <a:noFill/>
          <a:ln>
            <a:noFill/>
          </a:ln>
        </p:spPr>
      </p:pic>
      <p:pic>
        <p:nvPicPr>
          <p:cNvPr id="83" name="Google Shape;83;g2d52cf1354d_0_232"/>
          <p:cNvPicPr preferRelativeResize="0"/>
          <p:nvPr/>
        </p:nvPicPr>
        <p:blipFill rotWithShape="1">
          <a:blip r:embed="rId24">
            <a:alphaModFix/>
          </a:blip>
          <a:srcRect/>
          <a:stretch/>
        </p:blipFill>
        <p:spPr>
          <a:xfrm>
            <a:off x="9880862" y="4224820"/>
            <a:ext cx="716119" cy="4774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body" idx="1"/>
          </p:nvPr>
        </p:nvSpPr>
        <p:spPr>
          <a:xfrm>
            <a:off x="1469150" y="1690825"/>
            <a:ext cx="5699100" cy="4763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Font typeface="Arial"/>
              <a:buNone/>
            </a:pPr>
            <a:r>
              <a:rPr lang="de-DE"/>
              <a:t>Characteristics</a:t>
            </a:r>
            <a:endParaRPr/>
          </a:p>
          <a:p>
            <a:pPr marL="457200" lvl="0" indent="-342900" algn="l" rtl="0">
              <a:spcBef>
                <a:spcPts val="0"/>
              </a:spcBef>
              <a:spcAft>
                <a:spcPts val="0"/>
              </a:spcAft>
              <a:buSzPts val="1800"/>
              <a:buChar char="•"/>
            </a:pPr>
            <a:r>
              <a:rPr lang="de-DE"/>
              <a:t>Peak power output</a:t>
            </a:r>
            <a:endParaRPr/>
          </a:p>
          <a:p>
            <a:pPr marL="457200" lvl="0" indent="-342900" algn="l" rtl="0">
              <a:spcBef>
                <a:spcPts val="0"/>
              </a:spcBef>
              <a:spcAft>
                <a:spcPts val="0"/>
              </a:spcAft>
              <a:buSzPts val="1800"/>
              <a:buChar char="•"/>
            </a:pPr>
            <a:r>
              <a:rPr lang="de-DE"/>
              <a:t>Total energy</a:t>
            </a:r>
            <a:endParaRPr/>
          </a:p>
          <a:p>
            <a:pPr marL="457200" lvl="0" indent="-342900" algn="l" rtl="0">
              <a:spcBef>
                <a:spcPts val="0"/>
              </a:spcBef>
              <a:spcAft>
                <a:spcPts val="0"/>
              </a:spcAft>
              <a:buSzPts val="1800"/>
              <a:buChar char="•"/>
            </a:pPr>
            <a:r>
              <a:rPr lang="de-DE"/>
              <a:t>LCOH</a:t>
            </a:r>
            <a:endParaRPr/>
          </a:p>
          <a:p>
            <a:pPr marL="0" lvl="0" indent="0" algn="l" rtl="0">
              <a:spcBef>
                <a:spcPts val="0"/>
              </a:spcBef>
              <a:spcAft>
                <a:spcPts val="0"/>
              </a:spcAft>
              <a:buNone/>
            </a:pPr>
            <a:endParaRPr/>
          </a:p>
          <a:p>
            <a:pPr marL="0" lvl="0" indent="0" algn="l" rtl="0">
              <a:spcBef>
                <a:spcPts val="0"/>
              </a:spcBef>
              <a:spcAft>
                <a:spcPts val="0"/>
              </a:spcAft>
              <a:buNone/>
            </a:pPr>
            <a:r>
              <a:rPr lang="de-DE"/>
              <a:t>Modes of integration</a:t>
            </a:r>
            <a:endParaRPr/>
          </a:p>
          <a:p>
            <a:pPr marL="457200" lvl="0" indent="-342900" algn="l" rtl="0">
              <a:spcBef>
                <a:spcPts val="0"/>
              </a:spcBef>
              <a:spcAft>
                <a:spcPts val="0"/>
              </a:spcAft>
              <a:buSzPts val="1800"/>
              <a:buChar char="•"/>
            </a:pPr>
            <a:r>
              <a:rPr lang="de-DE"/>
              <a:t>Parallel</a:t>
            </a:r>
            <a:endParaRPr/>
          </a:p>
          <a:p>
            <a:pPr marL="457200" marR="0" lvl="0" indent="-342900" algn="l" rtl="0">
              <a:lnSpc>
                <a:spcPct val="90000"/>
              </a:lnSpc>
              <a:spcBef>
                <a:spcPts val="0"/>
              </a:spcBef>
              <a:spcAft>
                <a:spcPts val="0"/>
              </a:spcAft>
              <a:buSzPts val="1800"/>
              <a:buChar char="•"/>
            </a:pPr>
            <a:r>
              <a:rPr lang="de-DE"/>
              <a:t>Complementary</a:t>
            </a:r>
            <a:endParaRPr/>
          </a:p>
          <a:p>
            <a:pPr marL="457200" marR="0" lvl="0" indent="-342900" algn="l" rtl="0">
              <a:lnSpc>
                <a:spcPct val="90000"/>
              </a:lnSpc>
              <a:spcBef>
                <a:spcPts val="0"/>
              </a:spcBef>
              <a:spcAft>
                <a:spcPts val="0"/>
              </a:spcAft>
              <a:buSzPts val="1800"/>
              <a:buChar char="•"/>
            </a:pPr>
            <a:r>
              <a:rPr lang="de-DE"/>
              <a:t>Boosting</a:t>
            </a:r>
            <a:endParaRPr/>
          </a:p>
          <a:p>
            <a:pPr marL="45720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r>
              <a:rPr lang="de-DE"/>
              <a:t>Modes of operation</a:t>
            </a:r>
            <a:endParaRPr/>
          </a:p>
          <a:p>
            <a:pPr marL="457200" marR="0" lvl="0" indent="-342900" algn="l" rtl="0">
              <a:lnSpc>
                <a:spcPct val="90000"/>
              </a:lnSpc>
              <a:spcBef>
                <a:spcPts val="0"/>
              </a:spcBef>
              <a:spcAft>
                <a:spcPts val="0"/>
              </a:spcAft>
              <a:buSzPts val="1800"/>
              <a:buChar char="•"/>
            </a:pPr>
            <a:r>
              <a:rPr lang="de-DE"/>
              <a:t>Direct generation</a:t>
            </a:r>
            <a:endParaRPr/>
          </a:p>
          <a:p>
            <a:pPr marL="457200" marR="0" lvl="0" indent="-342900" algn="l" rtl="0">
              <a:lnSpc>
                <a:spcPct val="90000"/>
              </a:lnSpc>
              <a:spcBef>
                <a:spcPts val="0"/>
              </a:spcBef>
              <a:spcAft>
                <a:spcPts val="0"/>
              </a:spcAft>
              <a:buSzPts val="1800"/>
              <a:buChar char="•"/>
            </a:pPr>
            <a:r>
              <a:rPr lang="de-DE"/>
              <a:t>Intermittent storage</a:t>
            </a:r>
            <a:endParaRPr/>
          </a:p>
        </p:txBody>
      </p:sp>
      <p:pic>
        <p:nvPicPr>
          <p:cNvPr id="89" name="Google Shape;89;p2"/>
          <p:cNvPicPr preferRelativeResize="0"/>
          <p:nvPr/>
        </p:nvPicPr>
        <p:blipFill rotWithShape="1">
          <a:blip r:embed="rId3">
            <a:alphaModFix/>
          </a:blip>
          <a:srcRect l="20055" r="17429"/>
          <a:stretch/>
        </p:blipFill>
        <p:spPr>
          <a:xfrm>
            <a:off x="6384450" y="1220826"/>
            <a:ext cx="2367875" cy="5233700"/>
          </a:xfrm>
          <a:prstGeom prst="rect">
            <a:avLst/>
          </a:prstGeom>
          <a:noFill/>
          <a:ln>
            <a:noFill/>
          </a:ln>
        </p:spPr>
      </p:pic>
      <p:pic>
        <p:nvPicPr>
          <p:cNvPr id="90" name="Google Shape;90;p2"/>
          <p:cNvPicPr preferRelativeResize="0"/>
          <p:nvPr/>
        </p:nvPicPr>
        <p:blipFill rotWithShape="1">
          <a:blip r:embed="rId4">
            <a:alphaModFix/>
          </a:blip>
          <a:srcRect l="20616" t="5499" r="21192"/>
          <a:stretch/>
        </p:blipFill>
        <p:spPr>
          <a:xfrm>
            <a:off x="8985250" y="712887"/>
            <a:ext cx="2508699" cy="5432223"/>
          </a:xfrm>
          <a:prstGeom prst="rect">
            <a:avLst/>
          </a:prstGeom>
          <a:noFill/>
          <a:ln>
            <a:noFill/>
          </a:ln>
        </p:spPr>
      </p:pic>
      <p:sp>
        <p:nvSpPr>
          <p:cNvPr id="91" name="Google Shape;91;p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a:t>Power2heat and thermal storage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d52cf1354d_0_1" title="Gráfico"/>
          <p:cNvPicPr preferRelativeResize="0"/>
          <p:nvPr/>
        </p:nvPicPr>
        <p:blipFill>
          <a:blip r:embed="rId3">
            <a:alphaModFix/>
          </a:blip>
          <a:stretch>
            <a:fillRect/>
          </a:stretch>
        </p:blipFill>
        <p:spPr>
          <a:xfrm>
            <a:off x="6459075" y="1937000"/>
            <a:ext cx="5732925" cy="3544849"/>
          </a:xfrm>
          <a:prstGeom prst="rect">
            <a:avLst/>
          </a:prstGeom>
          <a:noFill/>
          <a:ln>
            <a:noFill/>
          </a:ln>
        </p:spPr>
      </p:pic>
      <p:pic>
        <p:nvPicPr>
          <p:cNvPr id="97" name="Google Shape;97;g2d52cf1354d_0_1" title="Gráfico"/>
          <p:cNvPicPr preferRelativeResize="0"/>
          <p:nvPr/>
        </p:nvPicPr>
        <p:blipFill rotWithShape="1">
          <a:blip r:embed="rId4">
            <a:alphaModFix/>
          </a:blip>
          <a:srcRect t="64221" b="27743"/>
          <a:stretch/>
        </p:blipFill>
        <p:spPr>
          <a:xfrm>
            <a:off x="185613" y="6331453"/>
            <a:ext cx="7558101" cy="244525"/>
          </a:xfrm>
          <a:prstGeom prst="rect">
            <a:avLst/>
          </a:prstGeom>
          <a:noFill/>
          <a:ln>
            <a:noFill/>
          </a:ln>
        </p:spPr>
      </p:pic>
      <p:sp>
        <p:nvSpPr>
          <p:cNvPr id="98" name="Google Shape;98;g2d52cf1354d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a:t>Simulations and flexibility</a:t>
            </a:r>
            <a:endParaRPr/>
          </a:p>
        </p:txBody>
      </p:sp>
      <p:sp>
        <p:nvSpPr>
          <p:cNvPr id="99" name="Google Shape;99;g2d52cf1354d_0_1"/>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00" name="Google Shape;100;g2d52cf1354d_0_1"/>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01" name="Google Shape;101;g2d52cf1354d_0_1" title="Gráfico"/>
          <p:cNvPicPr preferRelativeResize="0"/>
          <p:nvPr/>
        </p:nvPicPr>
        <p:blipFill>
          <a:blip r:embed="rId5">
            <a:alphaModFix/>
          </a:blip>
          <a:stretch>
            <a:fillRect/>
          </a:stretch>
        </p:blipFill>
        <p:spPr>
          <a:xfrm>
            <a:off x="558700" y="1402800"/>
            <a:ext cx="7185024" cy="2985049"/>
          </a:xfrm>
          <a:prstGeom prst="rect">
            <a:avLst/>
          </a:prstGeom>
          <a:noFill/>
          <a:ln>
            <a:noFill/>
          </a:ln>
        </p:spPr>
      </p:pic>
      <p:pic>
        <p:nvPicPr>
          <p:cNvPr id="102" name="Google Shape;102;g2d52cf1354d_0_1" title="Gráfico"/>
          <p:cNvPicPr preferRelativeResize="0"/>
          <p:nvPr/>
        </p:nvPicPr>
        <p:blipFill>
          <a:blip r:embed="rId6">
            <a:alphaModFix/>
          </a:blip>
          <a:stretch>
            <a:fillRect/>
          </a:stretch>
        </p:blipFill>
        <p:spPr>
          <a:xfrm>
            <a:off x="744375" y="4283275"/>
            <a:ext cx="2146859" cy="2048175"/>
          </a:xfrm>
          <a:prstGeom prst="rect">
            <a:avLst/>
          </a:prstGeom>
          <a:noFill/>
          <a:ln>
            <a:noFill/>
          </a:ln>
        </p:spPr>
      </p:pic>
      <p:pic>
        <p:nvPicPr>
          <p:cNvPr id="103" name="Google Shape;103;g2d52cf1354d_0_1" title="Gráfico"/>
          <p:cNvPicPr preferRelativeResize="0"/>
          <p:nvPr/>
        </p:nvPicPr>
        <p:blipFill>
          <a:blip r:embed="rId7">
            <a:alphaModFix/>
          </a:blip>
          <a:stretch>
            <a:fillRect/>
          </a:stretch>
        </p:blipFill>
        <p:spPr>
          <a:xfrm>
            <a:off x="2891233" y="4283275"/>
            <a:ext cx="2146859" cy="2048171"/>
          </a:xfrm>
          <a:prstGeom prst="rect">
            <a:avLst/>
          </a:prstGeom>
          <a:noFill/>
          <a:ln>
            <a:noFill/>
          </a:ln>
        </p:spPr>
      </p:pic>
      <p:pic>
        <p:nvPicPr>
          <p:cNvPr id="104" name="Google Shape;104;g2d52cf1354d_0_1" title="Gráfico"/>
          <p:cNvPicPr preferRelativeResize="0"/>
          <p:nvPr/>
        </p:nvPicPr>
        <p:blipFill>
          <a:blip r:embed="rId8">
            <a:alphaModFix/>
          </a:blip>
          <a:stretch>
            <a:fillRect/>
          </a:stretch>
        </p:blipFill>
        <p:spPr>
          <a:xfrm>
            <a:off x="5038091" y="4283275"/>
            <a:ext cx="2146859" cy="20481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d52cf1354d_0_26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a:t>Expected challenges and results</a:t>
            </a:r>
            <a:endParaRPr/>
          </a:p>
        </p:txBody>
      </p:sp>
      <p:sp>
        <p:nvSpPr>
          <p:cNvPr id="110" name="Google Shape;110;g2d52cf1354d_0_268"/>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de-DE"/>
              <a:t>Developing a general use application for the studied technology.</a:t>
            </a:r>
            <a:endParaRPr/>
          </a:p>
          <a:p>
            <a:pPr marL="457200" lvl="0" indent="-342900" algn="l" rtl="0">
              <a:spcBef>
                <a:spcPts val="0"/>
              </a:spcBef>
              <a:spcAft>
                <a:spcPts val="0"/>
              </a:spcAft>
              <a:buSzPts val="1800"/>
              <a:buChar char="•"/>
            </a:pPr>
            <a:r>
              <a:rPr lang="de-DE"/>
              <a:t>Capturing the advantages and disadvantages of specific configurations.</a:t>
            </a:r>
            <a:endParaRPr/>
          </a:p>
          <a:p>
            <a:pPr marL="457200" lvl="0" indent="-342900" algn="l" rtl="0">
              <a:spcBef>
                <a:spcPts val="0"/>
              </a:spcBef>
              <a:spcAft>
                <a:spcPts val="0"/>
              </a:spcAft>
              <a:buSzPts val="1800"/>
              <a:buChar char="•"/>
            </a:pPr>
            <a:r>
              <a:rPr lang="de-DE"/>
              <a:t>Implementation of a complex P2H and TES system in a generalist simulation.</a:t>
            </a:r>
            <a:endParaRPr/>
          </a:p>
        </p:txBody>
      </p:sp>
      <p:sp>
        <p:nvSpPr>
          <p:cNvPr id="111" name="Google Shape;111;g2d52cf1354d_0_268"/>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de-DE"/>
              <a:t>Complete characterisation of a hybrid P2H+TES system.</a:t>
            </a:r>
            <a:endParaRPr/>
          </a:p>
          <a:p>
            <a:pPr marL="457200" lvl="0" indent="-342900" algn="l" rtl="0">
              <a:spcBef>
                <a:spcPts val="0"/>
              </a:spcBef>
              <a:spcAft>
                <a:spcPts val="0"/>
              </a:spcAft>
              <a:buSzPts val="1800"/>
              <a:buChar char="•"/>
            </a:pPr>
            <a:r>
              <a:rPr lang="de-DE"/>
              <a:t>Optimised strategy for operation of the proposed technology.</a:t>
            </a:r>
            <a:endParaRPr/>
          </a:p>
          <a:p>
            <a:pPr marL="457200" lvl="0" indent="-342900" algn="l" rtl="0">
              <a:spcBef>
                <a:spcPts val="0"/>
              </a:spcBef>
              <a:spcAft>
                <a:spcPts val="0"/>
              </a:spcAft>
              <a:buSzPts val="1800"/>
              <a:buChar char="•"/>
            </a:pPr>
            <a:r>
              <a:rPr lang="de-DE"/>
              <a:t>Simulation model capable of benefiting from the energy conversion of a P2H system and the load shifting of a TES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D11A3DE2A654BA09E08C555396A79" ma:contentTypeVersion="2" ma:contentTypeDescription="Create a new document." ma:contentTypeScope="" ma:versionID="683d3531034432c7a033a002d351ec90">
  <xsd:schema xmlns:xsd="http://www.w3.org/2001/XMLSchema" xmlns:xs="http://www.w3.org/2001/XMLSchema" xmlns:p="http://schemas.microsoft.com/office/2006/metadata/properties" xmlns:ns2="1ccc7925-4b8a-4086-8634-2ac8a0ba9fd1" targetNamespace="http://schemas.microsoft.com/office/2006/metadata/properties" ma:root="true" ma:fieldsID="e48696af501ff7e573e6068086c32d1a" ns2:_="">
    <xsd:import namespace="1ccc7925-4b8a-4086-8634-2ac8a0ba9f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7925-4b8a-4086-8634-2ac8a0ba9f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0D9FFA-D869-4FE7-AEA8-12E671DE8299}"/>
</file>

<file path=customXml/itemProps2.xml><?xml version="1.0" encoding="utf-8"?>
<ds:datastoreItem xmlns:ds="http://schemas.openxmlformats.org/officeDocument/2006/customXml" ds:itemID="{1820A324-5908-4165-B764-4C426F5A59A8}"/>
</file>

<file path=customXml/itemProps3.xml><?xml version="1.0" encoding="utf-8"?>
<ds:datastoreItem xmlns:ds="http://schemas.openxmlformats.org/officeDocument/2006/customXml" ds:itemID="{0DC4732A-4167-4A25-8E40-147EBB7CA13C}"/>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Laajakuva</PresentationFormat>
  <Paragraphs>26</Paragraphs>
  <Slides>6</Slides>
  <Notes>6</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Calibri</vt:lpstr>
      <vt:lpstr>Office</vt:lpstr>
      <vt:lpstr>PowerPoint-esitys</vt:lpstr>
      <vt:lpstr>PowerPoint-esitys</vt:lpstr>
      <vt:lpstr>Power2heat and thermal storage</vt:lpstr>
      <vt:lpstr>Simulations and flexibility</vt:lpstr>
      <vt:lpstr>Expected challenges and results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Nienhaus, Kristina</dc:creator>
  <cp:lastModifiedBy>Hannele Holttinen</cp:lastModifiedBy>
  <cp:revision>1</cp:revision>
  <dcterms:created xsi:type="dcterms:W3CDTF">2024-04-21T20:10:13Z</dcterms:created>
  <dcterms:modified xsi:type="dcterms:W3CDTF">2024-11-06T07:34:51Z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0x0101003D6D11A3DE2A654BA09E08C555396A79</vt:lpwstr>
  </property>
  <property fmtid="{D5CDD505-2E9C-101B-9397-08002B2CF9AE}" pid="3" name="MediaServiceImageTags">
    <vt:lpwstr/>
  </property>
</Properties>
</file>