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8" r:id="rId4"/>
    <p:sldMasterId id="2147483660" r:id="rId5"/>
  </p:sldMasterIdLst>
  <p:notesMasterIdLst>
    <p:notesMasterId r:id="rId14"/>
  </p:notesMasterIdLst>
  <p:sldIdLst>
    <p:sldId id="256" r:id="rId6"/>
    <p:sldId id="4962" r:id="rId7"/>
    <p:sldId id="4961" r:id="rId8"/>
    <p:sldId id="4963" r:id="rId9"/>
    <p:sldId id="4964" r:id="rId10"/>
    <p:sldId id="4965" r:id="rId11"/>
    <p:sldId id="4966" r:id="rId12"/>
    <p:sldId id="4943" r:id="rId13"/>
  </p:sldIdLst>
  <p:sldSz cx="9144000" cy="5143500" type="screen16x9"/>
  <p:notesSz cx="6858000" cy="9144000"/>
  <p:embeddedFontLst>
    <p:embeddedFont>
      <p:font typeface="Fira Sans Light" panose="020B0403050000020004" pitchFamily="34" charset="0"/>
      <p:regular r:id="rId15"/>
      <p:bold r:id="rId16"/>
      <p:italic r:id="rId17"/>
      <p:boldItalic r:id="rId18"/>
    </p:embeddedFont>
    <p:embeddedFont>
      <p:font typeface="Fira Sans SemiBold" panose="020B0603050000020004" pitchFamily="3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enut (B.A.U.M.)" initials="JC(" lastIdx="1" clrIdx="0">
    <p:extLst>
      <p:ext uri="{19B8F6BF-5375-455C-9EA6-DF929625EA0E}">
        <p15:presenceInfo xmlns:p15="http://schemas.microsoft.com/office/powerpoint/2012/main" userId="S::J.Chenut@baumgroup.de::aff7714e-2634-4a62-a787-5d7bb4f64d22" providerId="AD"/>
      </p:ext>
    </p:extLst>
  </p:cmAuthor>
  <p:cmAuthor id="2" name="Katharina Reffel" initials="KR" lastIdx="4" clrIdx="1">
    <p:extLst>
      <p:ext uri="{19B8F6BF-5375-455C-9EA6-DF929625EA0E}">
        <p15:presenceInfo xmlns:p15="http://schemas.microsoft.com/office/powerpoint/2012/main" userId="S::k.reffel@muenchen.baumgroup.de::8b638f53-784a-44c9-a604-71a4f5b0b4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84E1B"/>
    <a:srgbClr val="3AA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7F6E6-9BD9-4415-BC03-0FCD3C8D5D7F}" v="14" dt="2024-11-11T12:26:43.854"/>
  </p1510:revLst>
</p1510:revInfo>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2" autoAdjust="0"/>
    <p:restoredTop sz="94660"/>
  </p:normalViewPr>
  <p:slideViewPr>
    <p:cSldViewPr snapToGrid="0">
      <p:cViewPr varScale="1">
        <p:scale>
          <a:sx n="85" d="100"/>
          <a:sy n="85" d="100"/>
        </p:scale>
        <p:origin x="1008" y="-10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0" d="100"/>
          <a:sy n="100"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le Holttinen" userId="a6508264-584f-4bd6-8339-b3690a28da77" providerId="ADAL" clId="{4A17F6E6-9BD9-4415-BC03-0FCD3C8D5D7F}"/>
    <pc:docChg chg="undo redo custSel addSld delSld modSld">
      <pc:chgData name="Hannele Holttinen" userId="a6508264-584f-4bd6-8339-b3690a28da77" providerId="ADAL" clId="{4A17F6E6-9BD9-4415-BC03-0FCD3C8D5D7F}" dt="2024-11-22T13:36:22.826" v="2927" actId="20577"/>
      <pc:docMkLst>
        <pc:docMk/>
      </pc:docMkLst>
      <pc:sldChg chg="del">
        <pc:chgData name="Hannele Holttinen" userId="a6508264-584f-4bd6-8339-b3690a28da77" providerId="ADAL" clId="{4A17F6E6-9BD9-4415-BC03-0FCD3C8D5D7F}" dt="2024-11-11T11:25:04.552" v="0" actId="47"/>
        <pc:sldMkLst>
          <pc:docMk/>
          <pc:sldMk cId="754648004" sldId="360"/>
        </pc:sldMkLst>
      </pc:sldChg>
      <pc:sldChg chg="del">
        <pc:chgData name="Hannele Holttinen" userId="a6508264-584f-4bd6-8339-b3690a28da77" providerId="ADAL" clId="{4A17F6E6-9BD9-4415-BC03-0FCD3C8D5D7F}" dt="2024-11-11T11:25:13.315" v="1" actId="47"/>
        <pc:sldMkLst>
          <pc:docMk/>
          <pc:sldMk cId="3027234933" sldId="3419"/>
        </pc:sldMkLst>
      </pc:sldChg>
      <pc:sldChg chg="del">
        <pc:chgData name="Hannele Holttinen" userId="a6508264-584f-4bd6-8339-b3690a28da77" providerId="ADAL" clId="{4A17F6E6-9BD9-4415-BC03-0FCD3C8D5D7F}" dt="2024-11-11T11:26:07.948" v="37" actId="47"/>
        <pc:sldMkLst>
          <pc:docMk/>
          <pc:sldMk cId="1728598275" sldId="3433"/>
        </pc:sldMkLst>
      </pc:sldChg>
      <pc:sldChg chg="modSp mod">
        <pc:chgData name="Hannele Holttinen" userId="a6508264-584f-4bd6-8339-b3690a28da77" providerId="ADAL" clId="{4A17F6E6-9BD9-4415-BC03-0FCD3C8D5D7F}" dt="2024-11-11T11:34:45.001" v="301" actId="20577"/>
        <pc:sldMkLst>
          <pc:docMk/>
          <pc:sldMk cId="1683893227" sldId="4943"/>
        </pc:sldMkLst>
        <pc:spChg chg="mod">
          <ac:chgData name="Hannele Holttinen" userId="a6508264-584f-4bd6-8339-b3690a28da77" providerId="ADAL" clId="{4A17F6E6-9BD9-4415-BC03-0FCD3C8D5D7F}" dt="2024-11-11T11:34:45.001" v="301" actId="20577"/>
          <ac:spMkLst>
            <pc:docMk/>
            <pc:sldMk cId="1683893227" sldId="4943"/>
            <ac:spMk id="5" creationId="{9AFE6776-B878-A420-EAA2-FB45820B7A39}"/>
          </ac:spMkLst>
        </pc:spChg>
      </pc:sldChg>
      <pc:sldChg chg="del">
        <pc:chgData name="Hannele Holttinen" userId="a6508264-584f-4bd6-8339-b3690a28da77" providerId="ADAL" clId="{4A17F6E6-9BD9-4415-BC03-0FCD3C8D5D7F}" dt="2024-11-11T11:32:12.927" v="174" actId="47"/>
        <pc:sldMkLst>
          <pc:docMk/>
          <pc:sldMk cId="1155782735" sldId="4956"/>
        </pc:sldMkLst>
      </pc:sldChg>
      <pc:sldChg chg="del">
        <pc:chgData name="Hannele Holttinen" userId="a6508264-584f-4bd6-8339-b3690a28da77" providerId="ADAL" clId="{4A17F6E6-9BD9-4415-BC03-0FCD3C8D5D7F}" dt="2024-11-11T11:32:14.851" v="175" actId="47"/>
        <pc:sldMkLst>
          <pc:docMk/>
          <pc:sldMk cId="748234635" sldId="4957"/>
        </pc:sldMkLst>
      </pc:sldChg>
      <pc:sldChg chg="delSp modSp del mod">
        <pc:chgData name="Hannele Holttinen" userId="a6508264-584f-4bd6-8339-b3690a28da77" providerId="ADAL" clId="{4A17F6E6-9BD9-4415-BC03-0FCD3C8D5D7F}" dt="2024-11-11T11:32:15.300" v="176" actId="47"/>
        <pc:sldMkLst>
          <pc:docMk/>
          <pc:sldMk cId="3592380927" sldId="4958"/>
        </pc:sldMkLst>
        <pc:spChg chg="mod">
          <ac:chgData name="Hannele Holttinen" userId="a6508264-584f-4bd6-8339-b3690a28da77" providerId="ADAL" clId="{4A17F6E6-9BD9-4415-BC03-0FCD3C8D5D7F}" dt="2024-11-11T11:25:56.015" v="36" actId="20577"/>
          <ac:spMkLst>
            <pc:docMk/>
            <pc:sldMk cId="3592380927" sldId="4958"/>
            <ac:spMk id="3" creationId="{6122F8A7-09AB-380C-896D-B0EE633040A5}"/>
          </ac:spMkLst>
        </pc:spChg>
        <pc:spChg chg="del">
          <ac:chgData name="Hannele Holttinen" userId="a6508264-584f-4bd6-8339-b3690a28da77" providerId="ADAL" clId="{4A17F6E6-9BD9-4415-BC03-0FCD3C8D5D7F}" dt="2024-11-11T11:28:10.316" v="51" actId="478"/>
          <ac:spMkLst>
            <pc:docMk/>
            <pc:sldMk cId="3592380927" sldId="4958"/>
            <ac:spMk id="5" creationId="{82295893-ECD5-D091-B6D9-5BA1280BD5F2}"/>
          </ac:spMkLst>
        </pc:spChg>
      </pc:sldChg>
      <pc:sldChg chg="del">
        <pc:chgData name="Hannele Holttinen" userId="a6508264-584f-4bd6-8339-b3690a28da77" providerId="ADAL" clId="{4A17F6E6-9BD9-4415-BC03-0FCD3C8D5D7F}" dt="2024-11-11T12:10:33.881" v="1025" actId="47"/>
        <pc:sldMkLst>
          <pc:docMk/>
          <pc:sldMk cId="752566976" sldId="4960"/>
        </pc:sldMkLst>
      </pc:sldChg>
      <pc:sldChg chg="modSp mod">
        <pc:chgData name="Hannele Holttinen" userId="a6508264-584f-4bd6-8339-b3690a28da77" providerId="ADAL" clId="{4A17F6E6-9BD9-4415-BC03-0FCD3C8D5D7F}" dt="2024-11-22T13:25:14.270" v="2814" actId="20577"/>
        <pc:sldMkLst>
          <pc:docMk/>
          <pc:sldMk cId="3911193350" sldId="4961"/>
        </pc:sldMkLst>
        <pc:spChg chg="mod">
          <ac:chgData name="Hannele Holttinen" userId="a6508264-584f-4bd6-8339-b3690a28da77" providerId="ADAL" clId="{4A17F6E6-9BD9-4415-BC03-0FCD3C8D5D7F}" dt="2024-11-11T11:32:23.560" v="177" actId="20577"/>
          <ac:spMkLst>
            <pc:docMk/>
            <pc:sldMk cId="3911193350" sldId="4961"/>
            <ac:spMk id="2" creationId="{69B24DE9-0F6B-62DC-DD4B-353C31FD7B3F}"/>
          </ac:spMkLst>
        </pc:spChg>
        <pc:spChg chg="mod">
          <ac:chgData name="Hannele Holttinen" userId="a6508264-584f-4bd6-8339-b3690a28da77" providerId="ADAL" clId="{4A17F6E6-9BD9-4415-BC03-0FCD3C8D5D7F}" dt="2024-11-22T13:25:14.270" v="2814" actId="20577"/>
          <ac:spMkLst>
            <pc:docMk/>
            <pc:sldMk cId="3911193350" sldId="4961"/>
            <ac:spMk id="3" creationId="{907F93D2-7B49-D944-F13B-299597A820CA}"/>
          </ac:spMkLst>
        </pc:spChg>
      </pc:sldChg>
      <pc:sldChg chg="addSp delSp modSp new mod">
        <pc:chgData name="Hannele Holttinen" userId="a6508264-584f-4bd6-8339-b3690a28da77" providerId="ADAL" clId="{4A17F6E6-9BD9-4415-BC03-0FCD3C8D5D7F}" dt="2024-11-11T11:31:34.266" v="173" actId="20577"/>
        <pc:sldMkLst>
          <pc:docMk/>
          <pc:sldMk cId="3386508424" sldId="4962"/>
        </pc:sldMkLst>
        <pc:spChg chg="mod">
          <ac:chgData name="Hannele Holttinen" userId="a6508264-584f-4bd6-8339-b3690a28da77" providerId="ADAL" clId="{4A17F6E6-9BD9-4415-BC03-0FCD3C8D5D7F}" dt="2024-11-11T11:29:43.638" v="88" actId="1076"/>
          <ac:spMkLst>
            <pc:docMk/>
            <pc:sldMk cId="3386508424" sldId="4962"/>
            <ac:spMk id="2" creationId="{5FDE57FA-C264-18EF-B7E6-2BEC2DB45C95}"/>
          </ac:spMkLst>
        </pc:spChg>
        <pc:spChg chg="del mod">
          <ac:chgData name="Hannele Holttinen" userId="a6508264-584f-4bd6-8339-b3690a28da77" providerId="ADAL" clId="{4A17F6E6-9BD9-4415-BC03-0FCD3C8D5D7F}" dt="2024-11-11T11:30:54.134" v="132" actId="478"/>
          <ac:spMkLst>
            <pc:docMk/>
            <pc:sldMk cId="3386508424" sldId="4962"/>
            <ac:spMk id="3" creationId="{724C2BC1-D5A1-A44F-EF4F-858D61A3E28B}"/>
          </ac:spMkLst>
        </pc:spChg>
        <pc:spChg chg="add del mod">
          <ac:chgData name="Hannele Holttinen" userId="a6508264-584f-4bd6-8339-b3690a28da77" providerId="ADAL" clId="{4A17F6E6-9BD9-4415-BC03-0FCD3C8D5D7F}" dt="2024-11-11T11:30:56.919" v="133" actId="478"/>
          <ac:spMkLst>
            <pc:docMk/>
            <pc:sldMk cId="3386508424" sldId="4962"/>
            <ac:spMk id="8" creationId="{6441EC87-5E18-BE2D-8372-E8AF28BED265}"/>
          </ac:spMkLst>
        </pc:spChg>
        <pc:spChg chg="add mod">
          <ac:chgData name="Hannele Holttinen" userId="a6508264-584f-4bd6-8339-b3690a28da77" providerId="ADAL" clId="{4A17F6E6-9BD9-4415-BC03-0FCD3C8D5D7F}" dt="2024-11-11T11:31:34.266" v="173" actId="20577"/>
          <ac:spMkLst>
            <pc:docMk/>
            <pc:sldMk cId="3386508424" sldId="4962"/>
            <ac:spMk id="10" creationId="{BDDEB1B5-0B77-E4CE-C85E-25D13CB41224}"/>
          </ac:spMkLst>
        </pc:spChg>
        <pc:picChg chg="add mod">
          <ac:chgData name="Hannele Holttinen" userId="a6508264-584f-4bd6-8339-b3690a28da77" providerId="ADAL" clId="{4A17F6E6-9BD9-4415-BC03-0FCD3C8D5D7F}" dt="2024-11-11T11:30:43.437" v="130" actId="1035"/>
          <ac:picMkLst>
            <pc:docMk/>
            <pc:sldMk cId="3386508424" sldId="4962"/>
            <ac:picMk id="5" creationId="{889394F3-9360-B0AB-CF31-64B235864CBC}"/>
          </ac:picMkLst>
        </pc:picChg>
        <pc:picChg chg="add mod ord">
          <ac:chgData name="Hannele Holttinen" userId="a6508264-584f-4bd6-8339-b3690a28da77" providerId="ADAL" clId="{4A17F6E6-9BD9-4415-BC03-0FCD3C8D5D7F}" dt="2024-11-11T11:30:43.437" v="130" actId="1035"/>
          <ac:picMkLst>
            <pc:docMk/>
            <pc:sldMk cId="3386508424" sldId="4962"/>
            <ac:picMk id="6" creationId="{C979EEF5-16D7-99F6-36C7-58F9A71A138E}"/>
          </ac:picMkLst>
        </pc:picChg>
      </pc:sldChg>
      <pc:sldChg chg="add del">
        <pc:chgData name="Hannele Holttinen" userId="a6508264-584f-4bd6-8339-b3690a28da77" providerId="ADAL" clId="{4A17F6E6-9BD9-4415-BC03-0FCD3C8D5D7F}" dt="2024-11-11T11:27:55.844" v="48"/>
        <pc:sldMkLst>
          <pc:docMk/>
          <pc:sldMk cId="213907482" sldId="4963"/>
        </pc:sldMkLst>
      </pc:sldChg>
      <pc:sldChg chg="modSp new mod">
        <pc:chgData name="Hannele Holttinen" userId="a6508264-584f-4bd6-8339-b3690a28da77" providerId="ADAL" clId="{4A17F6E6-9BD9-4415-BC03-0FCD3C8D5D7F}" dt="2024-11-22T13:27:45.218" v="2870" actId="20577"/>
        <pc:sldMkLst>
          <pc:docMk/>
          <pc:sldMk cId="2053024428" sldId="4963"/>
        </pc:sldMkLst>
        <pc:spChg chg="mod">
          <ac:chgData name="Hannele Holttinen" userId="a6508264-584f-4bd6-8339-b3690a28da77" providerId="ADAL" clId="{4A17F6E6-9BD9-4415-BC03-0FCD3C8D5D7F}" dt="2024-11-11T12:39:18.749" v="2561" actId="20577"/>
          <ac:spMkLst>
            <pc:docMk/>
            <pc:sldMk cId="2053024428" sldId="4963"/>
            <ac:spMk id="2" creationId="{14A84E1C-EE0D-113D-6E3D-7C36A57DCDB6}"/>
          </ac:spMkLst>
        </pc:spChg>
        <pc:spChg chg="mod">
          <ac:chgData name="Hannele Holttinen" userId="a6508264-584f-4bd6-8339-b3690a28da77" providerId="ADAL" clId="{4A17F6E6-9BD9-4415-BC03-0FCD3C8D5D7F}" dt="2024-11-22T13:27:45.218" v="2870" actId="20577"/>
          <ac:spMkLst>
            <pc:docMk/>
            <pc:sldMk cId="2053024428" sldId="4963"/>
            <ac:spMk id="3" creationId="{7F7A0FD9-0799-DF58-B010-4B7D255D9201}"/>
          </ac:spMkLst>
        </pc:spChg>
      </pc:sldChg>
      <pc:sldChg chg="modSp new mod">
        <pc:chgData name="Hannele Holttinen" userId="a6508264-584f-4bd6-8339-b3690a28da77" providerId="ADAL" clId="{4A17F6E6-9BD9-4415-BC03-0FCD3C8D5D7F}" dt="2024-11-22T13:35:00.242" v="2897" actId="20577"/>
        <pc:sldMkLst>
          <pc:docMk/>
          <pc:sldMk cId="87542719" sldId="4964"/>
        </pc:sldMkLst>
        <pc:spChg chg="mod">
          <ac:chgData name="Hannele Holttinen" userId="a6508264-584f-4bd6-8339-b3690a28da77" providerId="ADAL" clId="{4A17F6E6-9BD9-4415-BC03-0FCD3C8D5D7F}" dt="2024-11-11T12:40:44.977" v="2599" actId="20577"/>
          <ac:spMkLst>
            <pc:docMk/>
            <pc:sldMk cId="87542719" sldId="4964"/>
            <ac:spMk id="2" creationId="{AA8A85EC-9A28-3CD2-239E-886141604F3E}"/>
          </ac:spMkLst>
        </pc:spChg>
        <pc:spChg chg="mod">
          <ac:chgData name="Hannele Holttinen" userId="a6508264-584f-4bd6-8339-b3690a28da77" providerId="ADAL" clId="{4A17F6E6-9BD9-4415-BC03-0FCD3C8D5D7F}" dt="2024-11-22T13:35:00.242" v="2897" actId="20577"/>
          <ac:spMkLst>
            <pc:docMk/>
            <pc:sldMk cId="87542719" sldId="4964"/>
            <ac:spMk id="3" creationId="{7037BDE3-3AFC-6E2B-03E6-5E74DEA42544}"/>
          </ac:spMkLst>
        </pc:spChg>
      </pc:sldChg>
      <pc:sldChg chg="modSp new mod">
        <pc:chgData name="Hannele Holttinen" userId="a6508264-584f-4bd6-8339-b3690a28da77" providerId="ADAL" clId="{4A17F6E6-9BD9-4415-BC03-0FCD3C8D5D7F}" dt="2024-11-22T13:35:41.434" v="2907" actId="20577"/>
        <pc:sldMkLst>
          <pc:docMk/>
          <pc:sldMk cId="4062096129" sldId="4965"/>
        </pc:sldMkLst>
        <pc:spChg chg="mod">
          <ac:chgData name="Hannele Holttinen" userId="a6508264-584f-4bd6-8339-b3690a28da77" providerId="ADAL" clId="{4A17F6E6-9BD9-4415-BC03-0FCD3C8D5D7F}" dt="2024-11-11T12:24:34.773" v="1756" actId="20577"/>
          <ac:spMkLst>
            <pc:docMk/>
            <pc:sldMk cId="4062096129" sldId="4965"/>
            <ac:spMk id="2" creationId="{FBB01C96-A68D-833A-5C76-1E335BA1604D}"/>
          </ac:spMkLst>
        </pc:spChg>
        <pc:spChg chg="mod">
          <ac:chgData name="Hannele Holttinen" userId="a6508264-584f-4bd6-8339-b3690a28da77" providerId="ADAL" clId="{4A17F6E6-9BD9-4415-BC03-0FCD3C8D5D7F}" dt="2024-11-22T13:35:41.434" v="2907" actId="20577"/>
          <ac:spMkLst>
            <pc:docMk/>
            <pc:sldMk cId="4062096129" sldId="4965"/>
            <ac:spMk id="3" creationId="{DDFCB9D3-A976-E49E-3C99-F8D1692455F3}"/>
          </ac:spMkLst>
        </pc:spChg>
      </pc:sldChg>
      <pc:sldChg chg="modSp add mod">
        <pc:chgData name="Hannele Holttinen" userId="a6508264-584f-4bd6-8339-b3690a28da77" providerId="ADAL" clId="{4A17F6E6-9BD9-4415-BC03-0FCD3C8D5D7F}" dt="2024-11-22T13:36:22.826" v="2927" actId="20577"/>
        <pc:sldMkLst>
          <pc:docMk/>
          <pc:sldMk cId="1222676887" sldId="4966"/>
        </pc:sldMkLst>
        <pc:spChg chg="mod">
          <ac:chgData name="Hannele Holttinen" userId="a6508264-584f-4bd6-8339-b3690a28da77" providerId="ADAL" clId="{4A17F6E6-9BD9-4415-BC03-0FCD3C8D5D7F}" dt="2024-11-11T12:24:27.739" v="1750" actId="20577"/>
          <ac:spMkLst>
            <pc:docMk/>
            <pc:sldMk cId="1222676887" sldId="4966"/>
            <ac:spMk id="2" creationId="{7B563544-A96A-29B1-E7F9-3384B2C5602B}"/>
          </ac:spMkLst>
        </pc:spChg>
        <pc:spChg chg="mod">
          <ac:chgData name="Hannele Holttinen" userId="a6508264-584f-4bd6-8339-b3690a28da77" providerId="ADAL" clId="{4A17F6E6-9BD9-4415-BC03-0FCD3C8D5D7F}" dt="2024-11-22T13:36:22.826" v="2927" actId="20577"/>
          <ac:spMkLst>
            <pc:docMk/>
            <pc:sldMk cId="1222676887" sldId="4966"/>
            <ac:spMk id="3" creationId="{7404EDBD-9506-4339-E6D5-30839832F5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dirty="0"/>
          </a:p>
        </p:txBody>
      </p:sp>
    </p:spTree>
    <p:extLst>
      <p:ext uri="{BB962C8B-B14F-4D97-AF65-F5344CB8AC3E}">
        <p14:creationId xmlns:p14="http://schemas.microsoft.com/office/powerpoint/2010/main" val="41883585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361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dk1"/>
            </a:gs>
          </a:gsLst>
          <a:lin ang="0" scaled="0"/>
        </a:gradFill>
        <a:effectLst/>
      </p:bgPr>
    </p:bg>
    <p:spTree>
      <p:nvGrpSpPr>
        <p:cNvPr id="1" name="Shape 9"/>
        <p:cNvGrpSpPr/>
        <p:nvPr/>
      </p:nvGrpSpPr>
      <p:grpSpPr>
        <a:xfrm>
          <a:off x="0" y="0"/>
          <a:ext cx="0" cy="0"/>
          <a:chOff x="0" y="0"/>
          <a:chExt cx="0" cy="0"/>
        </a:xfrm>
      </p:grpSpPr>
      <p:sp>
        <p:nvSpPr>
          <p:cNvPr id="10" name="Google Shape;10;p2"/>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2">
                  <a:alpha val="50000"/>
                </a:schemeClr>
              </a:gs>
              <a:gs pos="72000">
                <a:schemeClr val="accent3"/>
              </a:gs>
              <a:gs pos="100000">
                <a:schemeClr val="accent3">
                  <a:alpha val="70000"/>
                </a:scheme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4907909" y="-117763"/>
            <a:ext cx="4319217" cy="5389418"/>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3">
                  <a:alpha val="50000"/>
                </a:schemeClr>
              </a:gs>
              <a:gs pos="100000">
                <a:schemeClr val="accent4">
                  <a:alpha val="70000"/>
                </a:schemeClr>
              </a:gs>
            </a:gsLst>
            <a:lin ang="5400012" scaled="0"/>
          </a:gradFill>
          <a:ln w="38100">
            <a:solidFill>
              <a:schemeClr val="bg1">
                <a:alpha val="50000"/>
              </a:schemeClr>
            </a:solid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269182" y="-117762"/>
            <a:ext cx="2951018" cy="3927762"/>
          </a:xfrm>
          <a:custGeom>
            <a:avLst/>
            <a:gdLst>
              <a:gd name="connsiteX0" fmla="*/ 3812984 w 3812984"/>
              <a:gd name="connsiteY0" fmla="*/ 4807839 h 4807839"/>
              <a:gd name="connsiteX1" fmla="*/ 3812984 w 3812984"/>
              <a:gd name="connsiteY1" fmla="*/ 0 h 4807839"/>
              <a:gd name="connsiteX2" fmla="*/ 0 w 3812984"/>
              <a:gd name="connsiteY2" fmla="*/ 0 h 4807839"/>
              <a:gd name="connsiteX3" fmla="*/ 3812984 w 3812984"/>
              <a:gd name="connsiteY3" fmla="*/ 4807839 h 4807839"/>
            </a:gdLst>
            <a:ahLst/>
            <a:cxnLst>
              <a:cxn ang="0">
                <a:pos x="connsiteX0" y="connsiteY0"/>
              </a:cxn>
              <a:cxn ang="0">
                <a:pos x="connsiteX1" y="connsiteY1"/>
              </a:cxn>
              <a:cxn ang="0">
                <a:pos x="connsiteX2" y="connsiteY2"/>
              </a:cxn>
              <a:cxn ang="0">
                <a:pos x="connsiteX3" y="connsiteY3"/>
              </a:cxn>
            </a:cxnLst>
            <a:rect l="l" t="t" r="r" b="b"/>
            <a:pathLst>
              <a:path w="3812984" h="4807839" extrusionOk="0">
                <a:moveTo>
                  <a:pt x="3812984" y="4807839"/>
                </a:moveTo>
                <a:lnTo>
                  <a:pt x="3812984" y="0"/>
                </a:lnTo>
                <a:lnTo>
                  <a:pt x="0" y="0"/>
                </a:lnTo>
                <a:cubicBezTo>
                  <a:pt x="42885" y="1952440"/>
                  <a:pt x="3421634" y="2644648"/>
                  <a:pt x="3812984" y="4807839"/>
                </a:cubicBezTo>
                <a:close/>
              </a:path>
            </a:pathLst>
          </a:custGeom>
          <a:gradFill>
            <a:gsLst>
              <a:gs pos="0">
                <a:schemeClr val="bg1">
                  <a:alpha val="80000"/>
                </a:schemeClr>
              </a:gs>
              <a:gs pos="100000">
                <a:schemeClr val="accent4"/>
              </a:gs>
            </a:gsLst>
            <a:lin ang="5400012" scaled="0"/>
          </a:gradFill>
          <a:ln w="38100" cmpd="sng">
            <a:solidFill>
              <a:schemeClr val="bg1">
                <a:alpha val="60000"/>
              </a:schemeClr>
            </a:solid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b="1">
                <a:solidFill>
                  <a:schemeClr val="lt1"/>
                </a:solidFill>
                <a:latin typeface="+mj-lt"/>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de-DE"/>
              <a:t>Titelmasterformat durch Klicken bearbeiten</a:t>
            </a:r>
            <a:endParaRPr dirty="0"/>
          </a:p>
        </p:txBody>
      </p:sp>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3458" y="221673"/>
            <a:ext cx="1080000" cy="537001"/>
          </a:xfrm>
          <a:prstGeom prst="rect">
            <a:avLst/>
          </a:prstGeom>
        </p:spPr>
      </p:pic>
      <p:pic>
        <p:nvPicPr>
          <p:cNvPr id="15" name="Imagen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34624" y="4774276"/>
            <a:ext cx="1376902" cy="288868"/>
          </a:xfrm>
          <a:prstGeom prst="rect">
            <a:avLst/>
          </a:prstGeom>
        </p:spPr>
      </p:pic>
      <p:sp>
        <p:nvSpPr>
          <p:cNvPr id="16" name="Rectangle 2"/>
          <p:cNvSpPr>
            <a:spLocks noChangeArrowheads="1"/>
          </p:cNvSpPr>
          <p:nvPr userDrawn="1"/>
        </p:nvSpPr>
        <p:spPr bwMode="auto">
          <a:xfrm>
            <a:off x="55648" y="4883441"/>
            <a:ext cx="1531188" cy="21544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EUROPEAN PARTNERSHIP</a:t>
            </a:r>
            <a:endParaRPr kumimoji="0" lang="es-ES" altLang="es-ES" sz="800" b="0" i="0" u="none" strike="noStrike" cap="none" normalizeH="0" baseline="0" dirty="0">
              <a:ln>
                <a:noFill/>
              </a:ln>
              <a:solidFill>
                <a:schemeClr val="bg1"/>
              </a:solidFill>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de-DE"/>
              <a:t>Titelmasterformat durch Klicken bearbeiten</a:t>
            </a:r>
            <a:endParaRPr dirty="0"/>
          </a:p>
        </p:txBody>
      </p:sp>
      <p:sp>
        <p:nvSpPr>
          <p:cNvPr id="35" name="Google Shape;35;p5"/>
          <p:cNvSpPr txBox="1">
            <a:spLocks noGrp="1"/>
          </p:cNvSpPr>
          <p:nvPr>
            <p:ph type="body" idx="1"/>
          </p:nvPr>
        </p:nvSpPr>
        <p:spPr>
          <a:xfrm>
            <a:off x="779100" y="1492425"/>
            <a:ext cx="6962100" cy="2895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atin typeface="+mn-lt"/>
                <a:cs typeface="Calibri" panose="020F0502020204030204" pitchFamily="34" charset="0"/>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pPr lvl="0"/>
            <a:r>
              <a:rPr lang="de-DE"/>
              <a:t>Formatvorlagen des Textmasters bearbeiten</a:t>
            </a:r>
          </a:p>
        </p:txBody>
      </p:sp>
      <p:sp>
        <p:nvSpPr>
          <p:cNvPr id="8" name="Google Shape;27;p4"/>
          <p:cNvSpPr/>
          <p:nvPr userDrawn="1"/>
        </p:nvSpPr>
        <p:spPr>
          <a:xfrm>
            <a:off x="7450548" y="0"/>
            <a:ext cx="1648298" cy="5143500"/>
          </a:xfrm>
          <a:custGeom>
            <a:avLst/>
            <a:gdLst>
              <a:gd name="connsiteX0" fmla="*/ 1272559 w 2585359"/>
              <a:gd name="connsiteY0" fmla="*/ 0 h 6858000"/>
              <a:gd name="connsiteX1" fmla="*/ 1744809 w 2585359"/>
              <a:gd name="connsiteY1" fmla="*/ 2438972 h 6858000"/>
              <a:gd name="connsiteX2" fmla="*/ 16021 w 2585359"/>
              <a:gd name="connsiteY2" fmla="*/ 6858000 h 6858000"/>
              <a:gd name="connsiteX3" fmla="*/ 2585358 w 2585359"/>
              <a:gd name="connsiteY3" fmla="*/ 6858000 h 6858000"/>
              <a:gd name="connsiteX4" fmla="*/ 2585358 w 2585359"/>
              <a:gd name="connsiteY4" fmla="*/ 0 h 6858000"/>
              <a:gd name="connsiteX5" fmla="*/ 1272559 w 2585359"/>
              <a:gd name="connsiteY5" fmla="*/ 0 h 6858000"/>
              <a:gd name="connsiteX0" fmla="*/ 1272152 w 2584951"/>
              <a:gd name="connsiteY0" fmla="*/ 0 h 6858000"/>
              <a:gd name="connsiteX1" fmla="*/ 1744402 w 2584951"/>
              <a:gd name="connsiteY1" fmla="*/ 2438972 h 6858000"/>
              <a:gd name="connsiteX2" fmla="*/ 15614 w 2584951"/>
              <a:gd name="connsiteY2" fmla="*/ 6858000 h 6858000"/>
              <a:gd name="connsiteX3" fmla="*/ 2584951 w 2584951"/>
              <a:gd name="connsiteY3" fmla="*/ 6858000 h 6858000"/>
              <a:gd name="connsiteX4" fmla="*/ 2584951 w 2584951"/>
              <a:gd name="connsiteY4" fmla="*/ 0 h 6858000"/>
              <a:gd name="connsiteX5" fmla="*/ 1272152 w 2584951"/>
              <a:gd name="connsiteY5" fmla="*/ 0 h 6858000"/>
              <a:gd name="connsiteX0" fmla="*/ 1270253 w 2583052"/>
              <a:gd name="connsiteY0" fmla="*/ 0 h 6858000"/>
              <a:gd name="connsiteX1" fmla="*/ 2038067 w 2583052"/>
              <a:gd name="connsiteY1" fmla="*/ 2623699 h 6858000"/>
              <a:gd name="connsiteX2" fmla="*/ 13715 w 2583052"/>
              <a:gd name="connsiteY2" fmla="*/ 6858000 h 6858000"/>
              <a:gd name="connsiteX3" fmla="*/ 2583052 w 2583052"/>
              <a:gd name="connsiteY3" fmla="*/ 6858000 h 6858000"/>
              <a:gd name="connsiteX4" fmla="*/ 2583052 w 2583052"/>
              <a:gd name="connsiteY4" fmla="*/ 0 h 6858000"/>
              <a:gd name="connsiteX5" fmla="*/ 1270253 w 2583052"/>
              <a:gd name="connsiteY5" fmla="*/ 0 h 6858000"/>
              <a:gd name="connsiteX0" fmla="*/ 884932 w 2197731"/>
              <a:gd name="connsiteY0" fmla="*/ 0 h 6858000"/>
              <a:gd name="connsiteX1" fmla="*/ 1652746 w 2197731"/>
              <a:gd name="connsiteY1" fmla="*/ 2623699 h 6858000"/>
              <a:gd name="connsiteX2" fmla="*/ 16320 w 2197731"/>
              <a:gd name="connsiteY2" fmla="*/ 6839528 h 6858000"/>
              <a:gd name="connsiteX3" fmla="*/ 2197731 w 2197731"/>
              <a:gd name="connsiteY3" fmla="*/ 6858000 h 6858000"/>
              <a:gd name="connsiteX4" fmla="*/ 2197731 w 2197731"/>
              <a:gd name="connsiteY4" fmla="*/ 0 h 6858000"/>
              <a:gd name="connsiteX5" fmla="*/ 884932 w 219773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731" h="6858000" extrusionOk="0">
                <a:moveTo>
                  <a:pt x="884932" y="0"/>
                </a:moveTo>
                <a:cubicBezTo>
                  <a:pt x="1197860" y="775024"/>
                  <a:pt x="1653762" y="1787892"/>
                  <a:pt x="1652746" y="2623699"/>
                </a:cubicBezTo>
                <a:cubicBezTo>
                  <a:pt x="1708165" y="5077455"/>
                  <a:pt x="-194512" y="5345985"/>
                  <a:pt x="16320" y="6839528"/>
                </a:cubicBezTo>
                <a:lnTo>
                  <a:pt x="2197731" y="6858000"/>
                </a:lnTo>
                <a:lnTo>
                  <a:pt x="2197731" y="0"/>
                </a:lnTo>
                <a:lnTo>
                  <a:pt x="884932" y="0"/>
                </a:lnTo>
                <a:close/>
              </a:path>
            </a:pathLst>
          </a:custGeom>
          <a:gradFill>
            <a:gsLst>
              <a:gs pos="0">
                <a:schemeClr val="accent1">
                  <a:lumMod val="70000"/>
                  <a:lumOff val="30000"/>
                </a:schemeClr>
              </a:gs>
              <a:gs pos="72000">
                <a:schemeClr val="accent3"/>
              </a:gs>
              <a:gs pos="100000">
                <a:schemeClr val="accent1"/>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9" name="Google Shape;25;p4"/>
          <p:cNvSpPr/>
          <p:nvPr userDrawn="1"/>
        </p:nvSpPr>
        <p:spPr>
          <a:xfrm>
            <a:off x="7366594" y="-90055"/>
            <a:ext cx="1816086" cy="5313219"/>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50000"/>
                  <a:lumMod val="80000"/>
                  <a:lumOff val="2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 name="Google Shape;26;p4"/>
          <p:cNvSpPr/>
          <p:nvPr userDrawn="1"/>
        </p:nvSpPr>
        <p:spPr>
          <a:xfrm>
            <a:off x="7765356" y="0"/>
            <a:ext cx="1378650" cy="1394079"/>
          </a:xfrm>
          <a:custGeom>
            <a:avLst/>
            <a:gdLst>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071 w 1838071"/>
              <a:gd name="connsiteY0" fmla="*/ 1858772 h 1858772"/>
              <a:gd name="connsiteX1" fmla="*/ 1838071 w 1838071"/>
              <a:gd name="connsiteY1" fmla="*/ 0 h 1858772"/>
              <a:gd name="connsiteX2" fmla="*/ 0 w 1838071"/>
              <a:gd name="connsiteY2" fmla="*/ 0 h 1858772"/>
              <a:gd name="connsiteX3" fmla="*/ 1838071 w 1838071"/>
              <a:gd name="connsiteY3" fmla="*/ 1858772 h 1858772"/>
              <a:gd name="connsiteX0" fmla="*/ 1838200 w 1838200"/>
              <a:gd name="connsiteY0" fmla="*/ 1858772 h 1858772"/>
              <a:gd name="connsiteX1" fmla="*/ 1838200 w 1838200"/>
              <a:gd name="connsiteY1" fmla="*/ 0 h 1858772"/>
              <a:gd name="connsiteX2" fmla="*/ 129 w 1838200"/>
              <a:gd name="connsiteY2" fmla="*/ 0 h 1858772"/>
              <a:gd name="connsiteX3" fmla="*/ 1838200 w 1838200"/>
              <a:gd name="connsiteY3" fmla="*/ 1858772 h 1858772"/>
            </a:gdLst>
            <a:ahLst/>
            <a:cxnLst>
              <a:cxn ang="0">
                <a:pos x="connsiteX0" y="connsiteY0"/>
              </a:cxn>
              <a:cxn ang="0">
                <a:pos x="connsiteX1" y="connsiteY1"/>
              </a:cxn>
              <a:cxn ang="0">
                <a:pos x="connsiteX2" y="connsiteY2"/>
              </a:cxn>
              <a:cxn ang="0">
                <a:pos x="connsiteX3" y="connsiteY3"/>
              </a:cxn>
            </a:cxnLst>
            <a:rect l="l" t="t" r="r" b="b"/>
            <a:pathLst>
              <a:path w="1838200" h="1858772" extrusionOk="0">
                <a:moveTo>
                  <a:pt x="1838200" y="1858772"/>
                </a:moveTo>
                <a:lnTo>
                  <a:pt x="1838200" y="0"/>
                </a:lnTo>
                <a:lnTo>
                  <a:pt x="129" y="0"/>
                </a:lnTo>
                <a:cubicBezTo>
                  <a:pt x="-16623" y="933080"/>
                  <a:pt x="1596825" y="807888"/>
                  <a:pt x="1838200" y="1858772"/>
                </a:cubicBezTo>
                <a:close/>
              </a:path>
            </a:pathLst>
          </a:custGeom>
          <a:gradFill>
            <a:gsLst>
              <a:gs pos="0">
                <a:srgbClr val="E84E1B">
                  <a:alpha val="70000"/>
                </a:srgbClr>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pic>
        <p:nvPicPr>
          <p:cNvPr id="11" name="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1836" y="152127"/>
            <a:ext cx="808600" cy="402054"/>
          </a:xfrm>
          <a:prstGeom prst="rect">
            <a:avLst/>
          </a:prstGeom>
        </p:spPr>
      </p:pic>
      <p:sp>
        <p:nvSpPr>
          <p:cNvPr id="13" name="Google Shape;59;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dirty="0"/>
          </a:p>
        </p:txBody>
      </p:sp>
      <p:pic>
        <p:nvPicPr>
          <p:cNvPr id="14" name="Imagen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03682" y="4739007"/>
            <a:ext cx="1376902" cy="288868"/>
          </a:xfrm>
          <a:prstGeom prst="rect">
            <a:avLst/>
          </a:prstGeom>
        </p:spPr>
      </p:pic>
      <p:sp>
        <p:nvSpPr>
          <p:cNvPr id="15" name="Rectangle 2"/>
          <p:cNvSpPr>
            <a:spLocks noChangeArrowheads="1"/>
          </p:cNvSpPr>
          <p:nvPr userDrawn="1"/>
        </p:nvSpPr>
        <p:spPr bwMode="auto">
          <a:xfrm>
            <a:off x="55648" y="4883441"/>
            <a:ext cx="1531188" cy="21544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800" b="1" i="0" u="none" strike="noStrike" cap="none" normalizeH="0" baseline="0" dirty="0">
                <a:ln>
                  <a:noFill/>
                </a:ln>
                <a:solidFill>
                  <a:srgbClr val="003399"/>
                </a:solidFill>
                <a:effectLst/>
                <a:latin typeface="Arial" panose="020B0604020202020204" pitchFamily="34" charset="0"/>
                <a:cs typeface="Arial" panose="020B0604020202020204" pitchFamily="34" charset="0"/>
              </a:rPr>
              <a:t>EUROPEAN PARTNERSHIP</a:t>
            </a:r>
            <a:endParaRPr kumimoji="0" lang="es-ES" altLang="es-ES" sz="800" b="0" i="0" u="none" strike="noStrike" cap="none" normalizeH="0" baseline="0" dirty="0">
              <a:ln>
                <a:noFill/>
              </a:ln>
              <a:solidFill>
                <a:srgbClr val="003399"/>
              </a:solidFill>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261161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8"/>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alpha val="50000"/>
                  <a:lumMod val="70000"/>
                  <a:lumOff val="30000"/>
                </a:schemeClr>
              </a:gs>
              <a:gs pos="72000">
                <a:schemeClr val="accent3"/>
              </a:gs>
              <a:gs pos="100000">
                <a:schemeClr val="accent3">
                  <a:alpha val="50000"/>
                </a:schemeClr>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56" name="Google Shape;56;p8"/>
          <p:cNvSpPr/>
          <p:nvPr/>
        </p:nvSpPr>
        <p:spPr>
          <a:xfrm>
            <a:off x="7366595" y="-76199"/>
            <a:ext cx="1881314" cy="5320144"/>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alpha val="70000"/>
                </a:schemeClr>
              </a:gs>
              <a:gs pos="100000">
                <a:schemeClr val="accent4"/>
              </a:gs>
            </a:gsLst>
            <a:lin ang="5400012" scaled="0"/>
          </a:gradFill>
          <a:ln w="38100">
            <a:solidFill>
              <a:schemeClr val="bg1">
                <a:alpha val="50000"/>
              </a:schemeClr>
            </a:solid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58" name="Google Shape;58;p8"/>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de-DE"/>
              <a:t>Mastertitelformat bearbeiten</a:t>
            </a:r>
            <a:endParaRPr dirty="0"/>
          </a:p>
        </p:txBody>
      </p:sp>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1836" y="152127"/>
            <a:ext cx="808600" cy="402054"/>
          </a:xfrm>
          <a:prstGeom prst="rect">
            <a:avLst/>
          </a:prstGeom>
        </p:spPr>
      </p:pic>
      <p:sp>
        <p:nvSpPr>
          <p:cNvPr id="2" name="Google Shape;59;p8">
            <a:extLst>
              <a:ext uri="{FF2B5EF4-FFF2-40B4-BE49-F238E27FC236}">
                <a16:creationId xmlns:a16="http://schemas.microsoft.com/office/drawing/2014/main" id="{F07340B3-B7F3-D7A6-9E36-EAB216DC9FA5}"/>
              </a:ext>
            </a:extLst>
          </p:cNvPr>
          <p:cNvSpPr txBox="1">
            <a:spLocks noGrp="1"/>
          </p:cNvSpPr>
          <p:nvPr>
            <p:ph type="sldNum" idx="12"/>
          </p:nvPr>
        </p:nvSpPr>
        <p:spPr>
          <a:xfrm>
            <a:off x="8735301" y="4749851"/>
            <a:ext cx="505681" cy="393600"/>
          </a:xfrm>
          <a:prstGeom prst="rect">
            <a:avLst/>
          </a:prstGeom>
        </p:spPr>
        <p:txBody>
          <a:bodyPr spcFirstLastPara="1" wrap="square" lIns="0" tIns="0" rIns="0" bIns="0" anchor="ctr" anchorCtr="0">
            <a:noAutofit/>
          </a:bodyPr>
          <a:lstStyle>
            <a:lvl1pPr lvl="0" rtl="0">
              <a:buNone/>
              <a:defRPr b="0" i="0" baseline="0">
                <a:latin typeface="Calibri Light" panose="020F03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 smtClean="0"/>
              <a:pPr/>
              <a:t>‹#›</a:t>
            </a:fld>
            <a:endParaRPr lang="es-ES" dirty="0"/>
          </a:p>
        </p:txBody>
      </p:sp>
      <p:pic>
        <p:nvPicPr>
          <p:cNvPr id="4" name="Imagen 15">
            <a:extLst>
              <a:ext uri="{FF2B5EF4-FFF2-40B4-BE49-F238E27FC236}">
                <a16:creationId xmlns:a16="http://schemas.microsoft.com/office/drawing/2014/main" id="{7128D4F6-ECE8-022B-AED8-6019BFEA9A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17006" y="4783282"/>
            <a:ext cx="1386295" cy="290839"/>
          </a:xfrm>
          <a:prstGeom prst="rect">
            <a:avLst/>
          </a:prstGeom>
        </p:spPr>
      </p:pic>
      <p:sp>
        <p:nvSpPr>
          <p:cNvPr id="5" name="Datumsplatzhalter 1">
            <a:extLst>
              <a:ext uri="{FF2B5EF4-FFF2-40B4-BE49-F238E27FC236}">
                <a16:creationId xmlns:a16="http://schemas.microsoft.com/office/drawing/2014/main" id="{AA5C0A8D-B23F-481A-F1A0-F18E21B86C12}"/>
              </a:ext>
            </a:extLst>
          </p:cNvPr>
          <p:cNvSpPr>
            <a:spLocks noGrp="1"/>
          </p:cNvSpPr>
          <p:nvPr>
            <p:ph type="dt" sz="half" idx="2"/>
          </p:nvPr>
        </p:nvSpPr>
        <p:spPr>
          <a:xfrm>
            <a:off x="5916638" y="4767263"/>
            <a:ext cx="1182188" cy="274637"/>
          </a:xfrm>
          <a:prstGeom prst="rect">
            <a:avLst/>
          </a:prstGeom>
        </p:spPr>
        <p:txBody>
          <a:bodyPr vert="horz" lIns="91440" tIns="45720" rIns="91440" bIns="45720" rtlCol="0" anchor="ctr"/>
          <a:lstStyle>
            <a:lvl1pPr algn="l">
              <a:defRPr sz="900">
                <a:solidFill>
                  <a:srgbClr val="3AADB6"/>
                </a:solidFill>
              </a:defRPr>
            </a:lvl1pPr>
          </a:lstStyle>
          <a:p>
            <a:endParaRPr lang="en-GB" dirty="0"/>
          </a:p>
        </p:txBody>
      </p:sp>
      <p:sp>
        <p:nvSpPr>
          <p:cNvPr id="6" name="Fußzeilenplatzhalter 2">
            <a:extLst>
              <a:ext uri="{FF2B5EF4-FFF2-40B4-BE49-F238E27FC236}">
                <a16:creationId xmlns:a16="http://schemas.microsoft.com/office/drawing/2014/main" id="{B58F5328-CD70-FA60-F611-6CD7B1D72DD1}"/>
              </a:ext>
            </a:extLst>
          </p:cNvPr>
          <p:cNvSpPr>
            <a:spLocks noGrp="1"/>
          </p:cNvSpPr>
          <p:nvPr>
            <p:ph type="ftr" sz="quarter" idx="3"/>
          </p:nvPr>
        </p:nvSpPr>
        <p:spPr>
          <a:xfrm>
            <a:off x="1632858" y="4767263"/>
            <a:ext cx="4212772" cy="274637"/>
          </a:xfrm>
          <a:prstGeom prst="rect">
            <a:avLst/>
          </a:prstGeom>
        </p:spPr>
        <p:txBody>
          <a:bodyPr vert="horz" lIns="91440" tIns="45720" rIns="91440" bIns="45720" rtlCol="0" anchor="ctr"/>
          <a:lstStyle>
            <a:lvl1pPr algn="l">
              <a:defRPr sz="900">
                <a:solidFill>
                  <a:srgbClr val="3AADB6"/>
                </a:solidFill>
              </a:defRPr>
            </a:lvl1pPr>
          </a:lstStyle>
          <a:p>
            <a:endParaRPr lang="en-GB" dirty="0"/>
          </a:p>
        </p:txBody>
      </p:sp>
    </p:spTree>
    <p:extLst>
      <p:ext uri="{BB962C8B-B14F-4D97-AF65-F5344CB8AC3E}">
        <p14:creationId xmlns:p14="http://schemas.microsoft.com/office/powerpoint/2010/main" val="238109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F836605-DAFE-1059-FEA8-6EE8423096E4}"/>
              </a:ext>
            </a:extLst>
          </p:cNvPr>
          <p:cNvSpPr/>
          <p:nvPr userDrawn="1"/>
        </p:nvSpPr>
        <p:spPr>
          <a:xfrm>
            <a:off x="0" y="0"/>
            <a:ext cx="9144000" cy="5143500"/>
          </a:xfrm>
          <a:prstGeom prst="rect">
            <a:avLst/>
          </a:prstGeom>
          <a:solidFill>
            <a:srgbClr val="9BB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cap="none" spc="0">
              <a:ln w="0"/>
              <a:solidFill>
                <a:schemeClr val="accent1"/>
              </a:solidFill>
              <a:effectLst>
                <a:outerShdw blurRad="38100" dist="25400" dir="5400000" algn="ctr" rotWithShape="0">
                  <a:srgbClr val="6E747A">
                    <a:alpha val="43000"/>
                  </a:srgbClr>
                </a:outerShdw>
              </a:effectLst>
            </a:endParaRPr>
          </a:p>
        </p:txBody>
      </p:sp>
      <p:grpSp>
        <p:nvGrpSpPr>
          <p:cNvPr id="10" name="Grupo 9">
            <a:extLst>
              <a:ext uri="{FF2B5EF4-FFF2-40B4-BE49-F238E27FC236}">
                <a16:creationId xmlns:a16="http://schemas.microsoft.com/office/drawing/2014/main" id="{0E9C9A7C-37DD-9694-2D4C-069B0972F56D}"/>
              </a:ext>
            </a:extLst>
          </p:cNvPr>
          <p:cNvGrpSpPr/>
          <p:nvPr userDrawn="1"/>
        </p:nvGrpSpPr>
        <p:grpSpPr>
          <a:xfrm>
            <a:off x="0" y="4299046"/>
            <a:ext cx="9144000" cy="844455"/>
            <a:chOff x="0" y="5732061"/>
            <a:chExt cx="12192000" cy="1125940"/>
          </a:xfrm>
        </p:grpSpPr>
        <p:sp>
          <p:nvSpPr>
            <p:cNvPr id="2" name="Rectángulo 1">
              <a:extLst>
                <a:ext uri="{FF2B5EF4-FFF2-40B4-BE49-F238E27FC236}">
                  <a16:creationId xmlns:a16="http://schemas.microsoft.com/office/drawing/2014/main" id="{6DE34C0F-0E5F-5628-8297-1D801544E3F1}"/>
                </a:ext>
              </a:extLst>
            </p:cNvPr>
            <p:cNvSpPr/>
            <p:nvPr userDrawn="1"/>
          </p:nvSpPr>
          <p:spPr>
            <a:xfrm>
              <a:off x="0" y="5732061"/>
              <a:ext cx="12192000" cy="1125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9" name="Grupo 8">
              <a:extLst>
                <a:ext uri="{FF2B5EF4-FFF2-40B4-BE49-F238E27FC236}">
                  <a16:creationId xmlns:a16="http://schemas.microsoft.com/office/drawing/2014/main" id="{C5BFDED5-E0AF-265E-8DEF-470FB39F342B}"/>
                </a:ext>
              </a:extLst>
            </p:cNvPr>
            <p:cNvGrpSpPr/>
            <p:nvPr userDrawn="1"/>
          </p:nvGrpSpPr>
          <p:grpSpPr>
            <a:xfrm>
              <a:off x="213815" y="5996599"/>
              <a:ext cx="11461844" cy="596865"/>
              <a:chOff x="213815" y="5950364"/>
              <a:chExt cx="11461844" cy="596865"/>
            </a:xfrm>
          </p:grpSpPr>
          <p:sp>
            <p:nvSpPr>
              <p:cNvPr id="3" name="CuadroTexto 2">
                <a:extLst>
                  <a:ext uri="{FF2B5EF4-FFF2-40B4-BE49-F238E27FC236}">
                    <a16:creationId xmlns:a16="http://schemas.microsoft.com/office/drawing/2014/main" id="{32F6F3C5-A377-077B-338F-E6CC7BD64C31}"/>
                  </a:ext>
                </a:extLst>
              </p:cNvPr>
              <p:cNvSpPr txBox="1"/>
              <p:nvPr userDrawn="1"/>
            </p:nvSpPr>
            <p:spPr>
              <a:xfrm>
                <a:off x="213815" y="6094908"/>
                <a:ext cx="2912843" cy="338554"/>
              </a:xfrm>
              <a:prstGeom prst="rect">
                <a:avLst/>
              </a:prstGeom>
              <a:noFill/>
            </p:spPr>
            <p:txBody>
              <a:bodyPr wrap="square" rtlCol="0">
                <a:spAutoFit/>
              </a:bodyPr>
              <a:lstStyle/>
              <a:p>
                <a:r>
                  <a:rPr lang="es-ES" sz="1050" b="1" i="0" kern="2500" baseline="0" dirty="0">
                    <a:solidFill>
                      <a:srgbClr val="003399"/>
                    </a:solidFill>
                    <a:effectLst/>
                    <a:latin typeface="+mj-lt"/>
                  </a:rPr>
                  <a:t>EUROPEAN PARTNERSHIP</a:t>
                </a:r>
                <a:endParaRPr lang="es-ES" sz="1050" b="1" kern="2500" baseline="0" dirty="0">
                  <a:solidFill>
                    <a:srgbClr val="003399"/>
                  </a:solidFill>
                  <a:latin typeface="+mj-lt"/>
                </a:endParaRPr>
              </a:p>
            </p:txBody>
          </p:sp>
          <p:pic>
            <p:nvPicPr>
              <p:cNvPr id="6" name="Gráfico 5">
                <a:extLst>
                  <a:ext uri="{FF2B5EF4-FFF2-40B4-BE49-F238E27FC236}">
                    <a16:creationId xmlns:a16="http://schemas.microsoft.com/office/drawing/2014/main" id="{CDC7416F-A3DC-3A47-D26C-461900DA875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3377" y="5950364"/>
                <a:ext cx="2802282" cy="596865"/>
              </a:xfrm>
              <a:prstGeom prst="rect">
                <a:avLst/>
              </a:prstGeom>
            </p:spPr>
          </p:pic>
        </p:grpSp>
      </p:grpSp>
    </p:spTree>
    <p:extLst>
      <p:ext uri="{BB962C8B-B14F-4D97-AF65-F5344CB8AC3E}">
        <p14:creationId xmlns:p14="http://schemas.microsoft.com/office/powerpoint/2010/main" val="32794132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4629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EF63B4A5-1DAE-F69A-757F-E6B7EEBD9A14}"/>
              </a:ext>
            </a:extLst>
          </p:cNvPr>
          <p:cNvCxnSpPr>
            <a:cxnSpLocks/>
          </p:cNvCxnSpPr>
          <p:nvPr userDrawn="1"/>
        </p:nvCxnSpPr>
        <p:spPr>
          <a:xfrm>
            <a:off x="0" y="834170"/>
            <a:ext cx="7630886" cy="0"/>
          </a:xfrm>
          <a:prstGeom prst="line">
            <a:avLst/>
          </a:prstGeom>
          <a:ln w="19050">
            <a:solidFill>
              <a:srgbClr val="9BB840"/>
            </a:solidFill>
          </a:ln>
        </p:spPr>
        <p:style>
          <a:lnRef idx="1">
            <a:schemeClr val="accent1"/>
          </a:lnRef>
          <a:fillRef idx="0">
            <a:schemeClr val="accent1"/>
          </a:fillRef>
          <a:effectRef idx="0">
            <a:schemeClr val="accent1"/>
          </a:effectRef>
          <a:fontRef idx="minor">
            <a:schemeClr val="tx1"/>
          </a:fontRef>
        </p:style>
      </p:cxnSp>
      <p:cxnSp>
        <p:nvCxnSpPr>
          <p:cNvPr id="12" name="Conector recto 4">
            <a:extLst>
              <a:ext uri="{FF2B5EF4-FFF2-40B4-BE49-F238E27FC236}">
                <a16:creationId xmlns:a16="http://schemas.microsoft.com/office/drawing/2014/main" id="{EF63B4A5-1DAE-F69A-757F-E6B7EEBD9A14}"/>
              </a:ext>
            </a:extLst>
          </p:cNvPr>
          <p:cNvCxnSpPr>
            <a:cxnSpLocks/>
          </p:cNvCxnSpPr>
          <p:nvPr userDrawn="1"/>
        </p:nvCxnSpPr>
        <p:spPr>
          <a:xfrm>
            <a:off x="0" y="834170"/>
            <a:ext cx="7630886" cy="0"/>
          </a:xfrm>
          <a:prstGeom prst="line">
            <a:avLst/>
          </a:prstGeom>
          <a:ln w="19050">
            <a:solidFill>
              <a:srgbClr val="9BB840"/>
            </a:solidFill>
          </a:ln>
        </p:spPr>
        <p:style>
          <a:lnRef idx="1">
            <a:schemeClr val="accent1"/>
          </a:lnRef>
          <a:fillRef idx="0">
            <a:schemeClr val="accent1"/>
          </a:fillRef>
          <a:effectRef idx="0">
            <a:schemeClr val="accent1"/>
          </a:effectRef>
          <a:fontRef idx="minor">
            <a:schemeClr val="tx1"/>
          </a:fontRef>
        </p:style>
      </p:cxnSp>
      <p:sp>
        <p:nvSpPr>
          <p:cNvPr id="13" name="Inhaltsplatzhalter 2"/>
          <p:cNvSpPr>
            <a:spLocks noGrp="1"/>
          </p:cNvSpPr>
          <p:nvPr>
            <p:ph sz="quarter" idx="10" hasCustomPrompt="1"/>
          </p:nvPr>
        </p:nvSpPr>
        <p:spPr>
          <a:xfrm>
            <a:off x="334962" y="334963"/>
            <a:ext cx="7111805" cy="428133"/>
          </a:xfrm>
          <a:prstGeom prst="rect">
            <a:avLst/>
          </a:prstGeom>
        </p:spPr>
        <p:txBody>
          <a:bodyPr/>
          <a:lstStyle>
            <a:lvl1pPr marL="0" indent="0">
              <a:buNone/>
              <a:defRPr sz="2400" baseline="0">
                <a:solidFill>
                  <a:srgbClr val="9BB840"/>
                </a:solidFill>
              </a:defRPr>
            </a:lvl1pPr>
          </a:lstStyle>
          <a:p>
            <a:pPr lvl="0"/>
            <a:r>
              <a:rPr lang="de-DE" dirty="0"/>
              <a:t>Slide Headline</a:t>
            </a:r>
          </a:p>
        </p:txBody>
      </p:sp>
      <p:sp>
        <p:nvSpPr>
          <p:cNvPr id="2" name="Textfeld 1"/>
          <p:cNvSpPr txBox="1"/>
          <p:nvPr userDrawn="1"/>
        </p:nvSpPr>
        <p:spPr>
          <a:xfrm>
            <a:off x="7514115" y="141672"/>
            <a:ext cx="1382486" cy="1569660"/>
          </a:xfrm>
          <a:prstGeom prst="rect">
            <a:avLst/>
          </a:prstGeom>
          <a:solidFill>
            <a:srgbClr val="9BB840"/>
          </a:solidFill>
        </p:spPr>
        <p:txBody>
          <a:bodyPr wrap="square" rtlCol="0">
            <a:spAutoFit/>
          </a:bodyPr>
          <a:lstStyle/>
          <a:p>
            <a:endParaRPr lang="de-DE" sz="1200" b="1" dirty="0">
              <a:solidFill>
                <a:schemeClr val="bg1"/>
              </a:solidFill>
              <a:latin typeface="Calibri "/>
            </a:endParaRPr>
          </a:p>
          <a:p>
            <a:endParaRPr lang="de-DE" sz="1200" b="1" dirty="0">
              <a:solidFill>
                <a:schemeClr val="bg1"/>
              </a:solidFill>
              <a:latin typeface="Calibri "/>
            </a:endParaRPr>
          </a:p>
          <a:p>
            <a:endParaRPr lang="de-DE" sz="1200" b="1" dirty="0">
              <a:solidFill>
                <a:schemeClr val="bg1"/>
              </a:solidFill>
              <a:latin typeface="Calibri "/>
            </a:endParaRPr>
          </a:p>
          <a:p>
            <a:endParaRPr lang="de-DE" sz="1200" b="1" dirty="0">
              <a:solidFill>
                <a:schemeClr val="bg1"/>
              </a:solidFill>
              <a:latin typeface="Calibri "/>
            </a:endParaRPr>
          </a:p>
          <a:p>
            <a:r>
              <a:rPr lang="de-DE" sz="1200" b="1" dirty="0">
                <a:solidFill>
                  <a:schemeClr val="bg1"/>
                </a:solidFill>
                <a:latin typeface="Calibri "/>
              </a:rPr>
              <a:t>C</a:t>
            </a:r>
            <a:r>
              <a:rPr lang="de-DE" sz="1100" dirty="0">
                <a:solidFill>
                  <a:schemeClr val="bg1"/>
                </a:solidFill>
                <a:latin typeface="Calibri "/>
              </a:rPr>
              <a:t>lean</a:t>
            </a:r>
            <a:r>
              <a:rPr lang="de-DE" sz="1200" dirty="0">
                <a:solidFill>
                  <a:schemeClr val="bg1"/>
                </a:solidFill>
                <a:latin typeface="Calibri "/>
              </a:rPr>
              <a:t> </a:t>
            </a:r>
            <a:br>
              <a:rPr lang="de-DE" sz="1200" dirty="0">
                <a:solidFill>
                  <a:schemeClr val="bg1"/>
                </a:solidFill>
                <a:latin typeface="Calibri "/>
              </a:rPr>
            </a:br>
            <a:r>
              <a:rPr lang="de-DE" sz="1200" b="1" dirty="0">
                <a:solidFill>
                  <a:schemeClr val="bg1"/>
                </a:solidFill>
                <a:latin typeface="Calibri "/>
              </a:rPr>
              <a:t>E</a:t>
            </a:r>
            <a:r>
              <a:rPr lang="de-DE" sz="1100" dirty="0">
                <a:solidFill>
                  <a:schemeClr val="bg1"/>
                </a:solidFill>
                <a:latin typeface="Calibri "/>
              </a:rPr>
              <a:t>nergy</a:t>
            </a:r>
            <a:r>
              <a:rPr lang="de-DE" sz="1200" dirty="0">
                <a:solidFill>
                  <a:schemeClr val="bg1"/>
                </a:solidFill>
                <a:latin typeface="Calibri "/>
              </a:rPr>
              <a:t> </a:t>
            </a:r>
            <a:br>
              <a:rPr lang="de-DE" sz="1200" dirty="0">
                <a:solidFill>
                  <a:schemeClr val="bg1"/>
                </a:solidFill>
                <a:latin typeface="Calibri "/>
              </a:rPr>
            </a:br>
            <a:r>
              <a:rPr lang="de-DE" sz="1200" b="1" dirty="0">
                <a:solidFill>
                  <a:schemeClr val="bg1"/>
                </a:solidFill>
                <a:latin typeface="Calibri "/>
              </a:rPr>
              <a:t>T</a:t>
            </a:r>
            <a:r>
              <a:rPr lang="de-DE" sz="1100" dirty="0">
                <a:solidFill>
                  <a:schemeClr val="bg1"/>
                </a:solidFill>
                <a:latin typeface="Calibri "/>
              </a:rPr>
              <a:t>ransition </a:t>
            </a:r>
            <a:r>
              <a:rPr lang="de-DE" sz="1200" b="1" dirty="0" err="1">
                <a:solidFill>
                  <a:schemeClr val="bg1"/>
                </a:solidFill>
                <a:latin typeface="Calibri "/>
              </a:rPr>
              <a:t>P</a:t>
            </a:r>
            <a:r>
              <a:rPr lang="de-DE" sz="1100" dirty="0" err="1">
                <a:solidFill>
                  <a:schemeClr val="bg1"/>
                </a:solidFill>
                <a:latin typeface="Calibri "/>
              </a:rPr>
              <a:t>artnership</a:t>
            </a:r>
            <a:endParaRPr lang="de-DE" sz="1100" dirty="0"/>
          </a:p>
        </p:txBody>
      </p:sp>
      <p:pic>
        <p:nvPicPr>
          <p:cNvPr id="15" name="Grafik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9401" y="186749"/>
            <a:ext cx="1284791" cy="692116"/>
          </a:xfrm>
          <a:prstGeom prst="rect">
            <a:avLst/>
          </a:prstGeom>
        </p:spPr>
      </p:pic>
    </p:spTree>
    <p:extLst>
      <p:ext uri="{BB962C8B-B14F-4D97-AF65-F5344CB8AC3E}">
        <p14:creationId xmlns:p14="http://schemas.microsoft.com/office/powerpoint/2010/main" val="30505871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F836605-DAFE-1059-FEA8-6EE8423096E4}"/>
              </a:ext>
            </a:extLst>
          </p:cNvPr>
          <p:cNvSpPr/>
          <p:nvPr userDrawn="1"/>
        </p:nvSpPr>
        <p:spPr>
          <a:xfrm>
            <a:off x="0" y="0"/>
            <a:ext cx="9144000" cy="5143500"/>
          </a:xfrm>
          <a:prstGeom prst="rect">
            <a:avLst/>
          </a:prstGeom>
          <a:solidFill>
            <a:srgbClr val="9BB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cap="none" spc="0">
              <a:ln w="0"/>
              <a:solidFill>
                <a:schemeClr val="accent1"/>
              </a:solidFill>
              <a:effectLst>
                <a:outerShdw blurRad="38100" dist="25400" dir="5400000" algn="ctr" rotWithShape="0">
                  <a:srgbClr val="6E747A">
                    <a:alpha val="43000"/>
                  </a:srgbClr>
                </a:outerShdw>
              </a:effectLst>
            </a:endParaRPr>
          </a:p>
        </p:txBody>
      </p:sp>
      <p:grpSp>
        <p:nvGrpSpPr>
          <p:cNvPr id="10" name="Grupo 9">
            <a:extLst>
              <a:ext uri="{FF2B5EF4-FFF2-40B4-BE49-F238E27FC236}">
                <a16:creationId xmlns:a16="http://schemas.microsoft.com/office/drawing/2014/main" id="{0E9C9A7C-37DD-9694-2D4C-069B0972F56D}"/>
              </a:ext>
            </a:extLst>
          </p:cNvPr>
          <p:cNvGrpSpPr/>
          <p:nvPr userDrawn="1"/>
        </p:nvGrpSpPr>
        <p:grpSpPr>
          <a:xfrm>
            <a:off x="0" y="4299046"/>
            <a:ext cx="9144000" cy="844455"/>
            <a:chOff x="0" y="5732061"/>
            <a:chExt cx="12192000" cy="1125940"/>
          </a:xfrm>
        </p:grpSpPr>
        <p:sp>
          <p:nvSpPr>
            <p:cNvPr id="2" name="Rectángulo 1">
              <a:extLst>
                <a:ext uri="{FF2B5EF4-FFF2-40B4-BE49-F238E27FC236}">
                  <a16:creationId xmlns:a16="http://schemas.microsoft.com/office/drawing/2014/main" id="{6DE34C0F-0E5F-5628-8297-1D801544E3F1}"/>
                </a:ext>
              </a:extLst>
            </p:cNvPr>
            <p:cNvSpPr/>
            <p:nvPr userDrawn="1"/>
          </p:nvSpPr>
          <p:spPr>
            <a:xfrm>
              <a:off x="0" y="5732061"/>
              <a:ext cx="12192000" cy="1125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9" name="Grupo 8">
              <a:extLst>
                <a:ext uri="{FF2B5EF4-FFF2-40B4-BE49-F238E27FC236}">
                  <a16:creationId xmlns:a16="http://schemas.microsoft.com/office/drawing/2014/main" id="{C5BFDED5-E0AF-265E-8DEF-470FB39F342B}"/>
                </a:ext>
              </a:extLst>
            </p:cNvPr>
            <p:cNvGrpSpPr/>
            <p:nvPr userDrawn="1"/>
          </p:nvGrpSpPr>
          <p:grpSpPr>
            <a:xfrm>
              <a:off x="213815" y="5996599"/>
              <a:ext cx="11461844" cy="596865"/>
              <a:chOff x="213815" y="5950364"/>
              <a:chExt cx="11461844" cy="596865"/>
            </a:xfrm>
          </p:grpSpPr>
          <p:sp>
            <p:nvSpPr>
              <p:cNvPr id="3" name="CuadroTexto 2">
                <a:extLst>
                  <a:ext uri="{FF2B5EF4-FFF2-40B4-BE49-F238E27FC236}">
                    <a16:creationId xmlns:a16="http://schemas.microsoft.com/office/drawing/2014/main" id="{32F6F3C5-A377-077B-338F-E6CC7BD64C31}"/>
                  </a:ext>
                </a:extLst>
              </p:cNvPr>
              <p:cNvSpPr txBox="1"/>
              <p:nvPr userDrawn="1"/>
            </p:nvSpPr>
            <p:spPr>
              <a:xfrm>
                <a:off x="213815" y="6094908"/>
                <a:ext cx="2912843" cy="338554"/>
              </a:xfrm>
              <a:prstGeom prst="rect">
                <a:avLst/>
              </a:prstGeom>
              <a:noFill/>
            </p:spPr>
            <p:txBody>
              <a:bodyPr wrap="square" rtlCol="0">
                <a:spAutoFit/>
              </a:bodyPr>
              <a:lstStyle/>
              <a:p>
                <a:r>
                  <a:rPr lang="es-ES" sz="1050" b="1" i="0" kern="2500" baseline="0" dirty="0">
                    <a:solidFill>
                      <a:srgbClr val="003399"/>
                    </a:solidFill>
                    <a:effectLst/>
                    <a:latin typeface="+mj-lt"/>
                  </a:rPr>
                  <a:t>EUROPEAN PARTNERSHIP</a:t>
                </a:r>
                <a:endParaRPr lang="es-ES" sz="1050" b="1" kern="2500" baseline="0" dirty="0">
                  <a:solidFill>
                    <a:srgbClr val="003399"/>
                  </a:solidFill>
                  <a:latin typeface="+mj-lt"/>
                </a:endParaRPr>
              </a:p>
            </p:txBody>
          </p:sp>
          <p:pic>
            <p:nvPicPr>
              <p:cNvPr id="6" name="Gráfico 5">
                <a:extLst>
                  <a:ext uri="{FF2B5EF4-FFF2-40B4-BE49-F238E27FC236}">
                    <a16:creationId xmlns:a16="http://schemas.microsoft.com/office/drawing/2014/main" id="{CDC7416F-A3DC-3A47-D26C-461900DA875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3377" y="5950364"/>
                <a:ext cx="2802282" cy="596865"/>
              </a:xfrm>
              <a:prstGeom prst="rect">
                <a:avLst/>
              </a:prstGeom>
            </p:spPr>
          </p:pic>
        </p:grpSp>
      </p:grpSp>
    </p:spTree>
    <p:extLst>
      <p:ext uri="{BB962C8B-B14F-4D97-AF65-F5344CB8AC3E}">
        <p14:creationId xmlns:p14="http://schemas.microsoft.com/office/powerpoint/2010/main" val="32226143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dirty="0"/>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9" r:id="rId3"/>
    <p:sldLayoutId id="2147483667" r:id="rId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5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4400" dirty="0"/>
              <a:t>Value of thermal storage in industry to foster energy system flexibility</a:t>
            </a:r>
            <a:br>
              <a:rPr lang="de-DE" sz="5400" dirty="0"/>
            </a:br>
            <a:r>
              <a:rPr lang="de-DE" sz="2000" dirty="0"/>
              <a:t>Peer2peer </a:t>
            </a:r>
            <a:r>
              <a:rPr lang="de-DE" sz="2000" dirty="0" err="1"/>
              <a:t>knowledge</a:t>
            </a:r>
            <a:r>
              <a:rPr lang="de-DE" sz="2000" dirty="0"/>
              <a:t> </a:t>
            </a:r>
            <a:r>
              <a:rPr lang="de-DE" sz="2000" dirty="0" err="1"/>
              <a:t>sharing</a:t>
            </a:r>
            <a:r>
              <a:rPr lang="de-DE" sz="2000" dirty="0"/>
              <a:t> </a:t>
            </a:r>
            <a:r>
              <a:rPr lang="de-DE" sz="2000" dirty="0" err="1"/>
              <a:t>workshop</a:t>
            </a:r>
            <a:r>
              <a:rPr lang="de-DE" sz="2000" dirty="0"/>
              <a:t> TRI1/TRI6</a:t>
            </a:r>
            <a:br>
              <a:rPr lang="de-DE" sz="2000" dirty="0"/>
            </a:br>
            <a:r>
              <a:rPr lang="de-DE" sz="2000" dirty="0"/>
              <a:t>6 November, 2024, 9:00 – 12:00 CEST</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DE57FA-C264-18EF-B7E6-2BEC2DB45C95}"/>
              </a:ext>
            </a:extLst>
          </p:cNvPr>
          <p:cNvSpPr>
            <a:spLocks noGrp="1"/>
          </p:cNvSpPr>
          <p:nvPr>
            <p:ph type="title"/>
          </p:nvPr>
        </p:nvSpPr>
        <p:spPr>
          <a:xfrm>
            <a:off x="456812" y="393646"/>
            <a:ext cx="6962100" cy="396300"/>
          </a:xfrm>
        </p:spPr>
        <p:txBody>
          <a:bodyPr/>
          <a:lstStyle/>
          <a:p>
            <a:r>
              <a:rPr lang="fi-FI" dirty="0"/>
              <a:t>Agenda</a:t>
            </a:r>
          </a:p>
        </p:txBody>
      </p:sp>
      <p:sp>
        <p:nvSpPr>
          <p:cNvPr id="4" name="Dian numeron paikkamerkki 3">
            <a:extLst>
              <a:ext uri="{FF2B5EF4-FFF2-40B4-BE49-F238E27FC236}">
                <a16:creationId xmlns:a16="http://schemas.microsoft.com/office/drawing/2014/main" id="{F8380724-9114-CAF4-DC28-C2EEB73344E3}"/>
              </a:ext>
            </a:extLst>
          </p:cNvPr>
          <p:cNvSpPr>
            <a:spLocks noGrp="1"/>
          </p:cNvSpPr>
          <p:nvPr>
            <p:ph type="sldNum" idx="12"/>
          </p:nvPr>
        </p:nvSpPr>
        <p:spPr/>
        <p:txBody>
          <a:bodyPr/>
          <a:lstStyle/>
          <a:p>
            <a:fld id="{00000000-1234-1234-1234-123412341234}" type="slidenum">
              <a:rPr lang="es-ES" smtClean="0"/>
              <a:pPr/>
              <a:t>2</a:t>
            </a:fld>
            <a:endParaRPr lang="es-ES" dirty="0"/>
          </a:p>
        </p:txBody>
      </p:sp>
      <p:pic>
        <p:nvPicPr>
          <p:cNvPr id="5" name="Kuva 4">
            <a:extLst>
              <a:ext uri="{FF2B5EF4-FFF2-40B4-BE49-F238E27FC236}">
                <a16:creationId xmlns:a16="http://schemas.microsoft.com/office/drawing/2014/main" id="{889394F3-9360-B0AB-CF31-64B235864CBC}"/>
              </a:ext>
            </a:extLst>
          </p:cNvPr>
          <p:cNvPicPr>
            <a:picLocks noChangeAspect="1"/>
          </p:cNvPicPr>
          <p:nvPr/>
        </p:nvPicPr>
        <p:blipFill>
          <a:blip r:embed="rId2"/>
          <a:stretch>
            <a:fillRect/>
          </a:stretch>
        </p:blipFill>
        <p:spPr>
          <a:xfrm>
            <a:off x="2443201" y="49043"/>
            <a:ext cx="4572396" cy="2571973"/>
          </a:xfrm>
          <a:prstGeom prst="rect">
            <a:avLst/>
          </a:prstGeom>
        </p:spPr>
      </p:pic>
      <p:pic>
        <p:nvPicPr>
          <p:cNvPr id="6" name="Kuva 5">
            <a:extLst>
              <a:ext uri="{FF2B5EF4-FFF2-40B4-BE49-F238E27FC236}">
                <a16:creationId xmlns:a16="http://schemas.microsoft.com/office/drawing/2014/main" id="{C979EEF5-16D7-99F6-36C7-58F9A71A138E}"/>
              </a:ext>
            </a:extLst>
          </p:cNvPr>
          <p:cNvPicPr>
            <a:picLocks noChangeAspect="1"/>
          </p:cNvPicPr>
          <p:nvPr/>
        </p:nvPicPr>
        <p:blipFill>
          <a:blip r:embed="rId3"/>
          <a:stretch>
            <a:fillRect/>
          </a:stretch>
        </p:blipFill>
        <p:spPr>
          <a:xfrm>
            <a:off x="2443201" y="2414083"/>
            <a:ext cx="4572396" cy="2571973"/>
          </a:xfrm>
          <a:prstGeom prst="rect">
            <a:avLst/>
          </a:prstGeom>
        </p:spPr>
      </p:pic>
      <p:sp>
        <p:nvSpPr>
          <p:cNvPr id="10" name="Tekstiruutu 9">
            <a:extLst>
              <a:ext uri="{FF2B5EF4-FFF2-40B4-BE49-F238E27FC236}">
                <a16:creationId xmlns:a16="http://schemas.microsoft.com/office/drawing/2014/main" id="{BDDEB1B5-0B77-E4CE-C85E-25D13CB41224}"/>
              </a:ext>
            </a:extLst>
          </p:cNvPr>
          <p:cNvSpPr txBox="1"/>
          <p:nvPr/>
        </p:nvSpPr>
        <p:spPr>
          <a:xfrm>
            <a:off x="2543364" y="4678279"/>
            <a:ext cx="4710658" cy="307777"/>
          </a:xfrm>
          <a:prstGeom prst="rect">
            <a:avLst/>
          </a:prstGeom>
          <a:solidFill>
            <a:schemeClr val="bg1"/>
          </a:solidFill>
        </p:spPr>
        <p:txBody>
          <a:bodyPr wrap="square">
            <a:spAutoFit/>
          </a:bodyPr>
          <a:lstStyle/>
          <a:p>
            <a:r>
              <a:rPr lang="fi-FI" b="1" dirty="0"/>
              <a:t>     </a:t>
            </a:r>
            <a:r>
              <a:rPr lang="fi-FI" b="1" dirty="0" err="1"/>
              <a:t>Discussion</a:t>
            </a:r>
            <a:r>
              <a:rPr lang="fi-FI" b="1" dirty="0"/>
              <a:t> Session</a:t>
            </a:r>
          </a:p>
        </p:txBody>
      </p:sp>
    </p:spTree>
    <p:extLst>
      <p:ext uri="{BB962C8B-B14F-4D97-AF65-F5344CB8AC3E}">
        <p14:creationId xmlns:p14="http://schemas.microsoft.com/office/powerpoint/2010/main" val="338650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B24DE9-0F6B-62DC-DD4B-353C31FD7B3F}"/>
              </a:ext>
            </a:extLst>
          </p:cNvPr>
          <p:cNvSpPr>
            <a:spLocks noGrp="1"/>
          </p:cNvSpPr>
          <p:nvPr>
            <p:ph type="title"/>
          </p:nvPr>
        </p:nvSpPr>
        <p:spPr/>
        <p:txBody>
          <a:bodyPr/>
          <a:lstStyle/>
          <a:p>
            <a:r>
              <a:rPr lang="fi-FI" dirty="0" err="1"/>
              <a:t>Introduction</a:t>
            </a:r>
            <a:r>
              <a:rPr lang="fi-FI" dirty="0"/>
              <a:t> to </a:t>
            </a:r>
            <a:r>
              <a:rPr lang="fi-FI" dirty="0" err="1"/>
              <a:t>Flexibility</a:t>
            </a:r>
            <a:r>
              <a:rPr lang="fi-FI" dirty="0"/>
              <a:t> </a:t>
            </a:r>
            <a:r>
              <a:rPr lang="fi-FI" dirty="0" err="1"/>
              <a:t>from</a:t>
            </a:r>
            <a:r>
              <a:rPr lang="fi-FI" dirty="0"/>
              <a:t> </a:t>
            </a:r>
            <a:r>
              <a:rPr lang="fi-FI" dirty="0" err="1"/>
              <a:t>industry</a:t>
            </a:r>
            <a:r>
              <a:rPr lang="fi-FI" dirty="0"/>
              <a:t> </a:t>
            </a:r>
          </a:p>
        </p:txBody>
      </p:sp>
      <p:sp>
        <p:nvSpPr>
          <p:cNvPr id="3" name="Tekstin paikkamerkki 2">
            <a:extLst>
              <a:ext uri="{FF2B5EF4-FFF2-40B4-BE49-F238E27FC236}">
                <a16:creationId xmlns:a16="http://schemas.microsoft.com/office/drawing/2014/main" id="{907F93D2-7B49-D944-F13B-299597A820CA}"/>
              </a:ext>
            </a:extLst>
          </p:cNvPr>
          <p:cNvSpPr>
            <a:spLocks noGrp="1"/>
          </p:cNvSpPr>
          <p:nvPr>
            <p:ph type="body" idx="1"/>
          </p:nvPr>
        </p:nvSpPr>
        <p:spPr/>
        <p:txBody>
          <a:bodyPr/>
          <a:lstStyle/>
          <a:p>
            <a:r>
              <a:rPr lang="fi-FI" dirty="0"/>
              <a:t>It </a:t>
            </a:r>
            <a:r>
              <a:rPr lang="fi-FI" dirty="0" err="1"/>
              <a:t>does</a:t>
            </a:r>
            <a:r>
              <a:rPr lang="fi-FI" dirty="0"/>
              <a:t> </a:t>
            </a:r>
            <a:r>
              <a:rPr lang="fi-FI" dirty="0" err="1"/>
              <a:t>exist</a:t>
            </a:r>
            <a:r>
              <a:rPr lang="fi-FI" dirty="0"/>
              <a:t>, </a:t>
            </a:r>
            <a:r>
              <a:rPr lang="fi-FI" dirty="0" err="1"/>
              <a:t>already</a:t>
            </a:r>
            <a:r>
              <a:rPr lang="fi-FI" dirty="0"/>
              <a:t> </a:t>
            </a:r>
            <a:r>
              <a:rPr lang="fi-FI" dirty="0" err="1"/>
              <a:t>today</a:t>
            </a:r>
            <a:r>
              <a:rPr lang="fi-FI" dirty="0"/>
              <a:t> to some </a:t>
            </a:r>
            <a:r>
              <a:rPr lang="fi-FI" dirty="0" err="1"/>
              <a:t>extent</a:t>
            </a:r>
            <a:endParaRPr lang="fi-FI" dirty="0"/>
          </a:p>
          <a:p>
            <a:r>
              <a:rPr lang="fi-FI" dirty="0" err="1"/>
              <a:t>There</a:t>
            </a:r>
            <a:r>
              <a:rPr lang="fi-FI" dirty="0"/>
              <a:t> is </a:t>
            </a:r>
            <a:r>
              <a:rPr lang="fi-FI" dirty="0" err="1"/>
              <a:t>more</a:t>
            </a:r>
            <a:r>
              <a:rPr lang="fi-FI" dirty="0"/>
              <a:t> </a:t>
            </a:r>
            <a:r>
              <a:rPr lang="fi-FI" dirty="0" err="1"/>
              <a:t>need</a:t>
            </a:r>
            <a:r>
              <a:rPr lang="fi-FI" dirty="0"/>
              <a:t>, and </a:t>
            </a:r>
            <a:r>
              <a:rPr lang="fi-FI" dirty="0" err="1"/>
              <a:t>opportunities</a:t>
            </a:r>
            <a:r>
              <a:rPr lang="fi-FI" dirty="0"/>
              <a:t> in </a:t>
            </a:r>
            <a:r>
              <a:rPr lang="fi-FI" dirty="0" err="1"/>
              <a:t>future</a:t>
            </a:r>
            <a:endParaRPr lang="fi-FI" dirty="0"/>
          </a:p>
          <a:p>
            <a:pPr lvl="1"/>
            <a:r>
              <a:rPr lang="fi-FI" dirty="0">
                <a:latin typeface="+mn-lt"/>
              </a:rPr>
              <a:t>It </a:t>
            </a:r>
            <a:r>
              <a:rPr lang="fi-FI" dirty="0" err="1">
                <a:latin typeface="+mn-lt"/>
              </a:rPr>
              <a:t>will</a:t>
            </a:r>
            <a:r>
              <a:rPr lang="fi-FI" dirty="0">
                <a:latin typeface="+mn-lt"/>
              </a:rPr>
              <a:t> </a:t>
            </a:r>
            <a:r>
              <a:rPr lang="fi-FI" dirty="0" err="1">
                <a:latin typeface="+mn-lt"/>
              </a:rPr>
              <a:t>be</a:t>
            </a:r>
            <a:r>
              <a:rPr lang="fi-FI" dirty="0">
                <a:latin typeface="+mn-lt"/>
              </a:rPr>
              <a:t> </a:t>
            </a:r>
            <a:r>
              <a:rPr lang="fi-FI" dirty="0" err="1">
                <a:latin typeface="+mn-lt"/>
              </a:rPr>
              <a:t>crucial</a:t>
            </a:r>
            <a:r>
              <a:rPr lang="fi-FI" dirty="0">
                <a:latin typeface="+mn-lt"/>
              </a:rPr>
              <a:t> in </a:t>
            </a:r>
            <a:r>
              <a:rPr lang="fi-FI" dirty="0" err="1">
                <a:latin typeface="+mn-lt"/>
              </a:rPr>
              <a:t>wind</a:t>
            </a:r>
            <a:r>
              <a:rPr lang="fi-FI" dirty="0">
                <a:latin typeface="+mn-lt"/>
              </a:rPr>
              <a:t> and </a:t>
            </a:r>
            <a:r>
              <a:rPr lang="fi-FI" dirty="0" err="1">
                <a:latin typeface="+mn-lt"/>
              </a:rPr>
              <a:t>solar</a:t>
            </a:r>
            <a:r>
              <a:rPr lang="fi-FI" dirty="0">
                <a:latin typeface="+mn-lt"/>
              </a:rPr>
              <a:t> </a:t>
            </a:r>
            <a:r>
              <a:rPr lang="fi-FI" dirty="0" err="1">
                <a:latin typeface="+mn-lt"/>
              </a:rPr>
              <a:t>dominated</a:t>
            </a:r>
            <a:r>
              <a:rPr lang="fi-FI" dirty="0">
                <a:latin typeface="+mn-lt"/>
              </a:rPr>
              <a:t> </a:t>
            </a:r>
            <a:r>
              <a:rPr lang="fi-FI" dirty="0" err="1">
                <a:latin typeface="+mn-lt"/>
              </a:rPr>
              <a:t>power</a:t>
            </a:r>
            <a:r>
              <a:rPr lang="fi-FI" dirty="0">
                <a:latin typeface="+mn-lt"/>
              </a:rPr>
              <a:t> </a:t>
            </a:r>
            <a:r>
              <a:rPr lang="fi-FI" dirty="0" err="1">
                <a:latin typeface="+mn-lt"/>
              </a:rPr>
              <a:t>systems</a:t>
            </a:r>
            <a:endParaRPr lang="fi-FI" dirty="0">
              <a:latin typeface="+mn-lt"/>
            </a:endParaRPr>
          </a:p>
          <a:p>
            <a:r>
              <a:rPr lang="fi-FI" dirty="0" err="1"/>
              <a:t>What</a:t>
            </a:r>
            <a:r>
              <a:rPr lang="fi-FI" dirty="0"/>
              <a:t> is </a:t>
            </a:r>
            <a:r>
              <a:rPr lang="fi-FI" dirty="0" err="1"/>
              <a:t>the</a:t>
            </a:r>
            <a:r>
              <a:rPr lang="fi-FI" dirty="0"/>
              <a:t> </a:t>
            </a:r>
            <a:r>
              <a:rPr lang="fi-FI" dirty="0" err="1"/>
              <a:t>value</a:t>
            </a:r>
            <a:r>
              <a:rPr lang="fi-FI" dirty="0"/>
              <a:t>, </a:t>
            </a:r>
            <a:r>
              <a:rPr lang="fi-FI" dirty="0" err="1"/>
              <a:t>now</a:t>
            </a:r>
            <a:r>
              <a:rPr lang="fi-FI" dirty="0"/>
              <a:t> and in </a:t>
            </a:r>
            <a:r>
              <a:rPr lang="fi-FI" dirty="0" err="1"/>
              <a:t>future</a:t>
            </a:r>
            <a:r>
              <a:rPr lang="fi-FI" dirty="0"/>
              <a:t>? How to </a:t>
            </a:r>
            <a:r>
              <a:rPr lang="fi-FI" dirty="0" err="1"/>
              <a:t>assess</a:t>
            </a:r>
            <a:r>
              <a:rPr lang="fi-FI" dirty="0"/>
              <a:t> it? How to </a:t>
            </a:r>
            <a:r>
              <a:rPr lang="fi-FI" dirty="0" err="1"/>
              <a:t>model</a:t>
            </a:r>
            <a:r>
              <a:rPr lang="fi-FI" dirty="0"/>
              <a:t> </a:t>
            </a:r>
            <a:r>
              <a:rPr lang="fi-FI" dirty="0" err="1"/>
              <a:t>different</a:t>
            </a:r>
            <a:r>
              <a:rPr lang="fi-FI" dirty="0"/>
              <a:t> </a:t>
            </a:r>
            <a:r>
              <a:rPr lang="fi-FI" dirty="0" err="1"/>
              <a:t>industry</a:t>
            </a:r>
            <a:r>
              <a:rPr lang="fi-FI" dirty="0"/>
              <a:t> </a:t>
            </a:r>
            <a:r>
              <a:rPr lang="fi-FI" dirty="0" err="1"/>
              <a:t>process</a:t>
            </a:r>
            <a:r>
              <a:rPr lang="fi-FI" dirty="0"/>
              <a:t> </a:t>
            </a:r>
            <a:r>
              <a:rPr lang="fi-FI" dirty="0" err="1"/>
              <a:t>flexibilities</a:t>
            </a:r>
            <a:r>
              <a:rPr lang="fi-FI" dirty="0"/>
              <a:t> in </a:t>
            </a:r>
            <a:r>
              <a:rPr lang="fi-FI" dirty="0" err="1"/>
              <a:t>energy</a:t>
            </a:r>
            <a:r>
              <a:rPr lang="fi-FI" dirty="0"/>
              <a:t> </a:t>
            </a:r>
            <a:r>
              <a:rPr lang="fi-FI" dirty="0" err="1"/>
              <a:t>system</a:t>
            </a:r>
            <a:r>
              <a:rPr lang="fi-FI" dirty="0"/>
              <a:t> </a:t>
            </a:r>
            <a:r>
              <a:rPr lang="fi-FI" dirty="0" err="1"/>
              <a:t>models</a:t>
            </a:r>
            <a:r>
              <a:rPr lang="fi-FI" dirty="0"/>
              <a:t>?</a:t>
            </a:r>
          </a:p>
        </p:txBody>
      </p:sp>
      <p:sp>
        <p:nvSpPr>
          <p:cNvPr id="4" name="Dian numeron paikkamerkki 3">
            <a:extLst>
              <a:ext uri="{FF2B5EF4-FFF2-40B4-BE49-F238E27FC236}">
                <a16:creationId xmlns:a16="http://schemas.microsoft.com/office/drawing/2014/main" id="{6CE76E25-0FDE-FD7A-D727-E46FFA4C6C7F}"/>
              </a:ext>
            </a:extLst>
          </p:cNvPr>
          <p:cNvSpPr>
            <a:spLocks noGrp="1"/>
          </p:cNvSpPr>
          <p:nvPr>
            <p:ph type="sldNum" idx="12"/>
          </p:nvPr>
        </p:nvSpPr>
        <p:spPr/>
        <p:txBody>
          <a:bodyPr/>
          <a:lstStyle/>
          <a:p>
            <a:fld id="{00000000-1234-1234-1234-123412341234}" type="slidenum">
              <a:rPr lang="es-ES" smtClean="0"/>
              <a:pPr/>
              <a:t>3</a:t>
            </a:fld>
            <a:endParaRPr lang="es-ES" dirty="0"/>
          </a:p>
        </p:txBody>
      </p:sp>
    </p:spTree>
    <p:extLst>
      <p:ext uri="{BB962C8B-B14F-4D97-AF65-F5344CB8AC3E}">
        <p14:creationId xmlns:p14="http://schemas.microsoft.com/office/powerpoint/2010/main" val="391119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A84E1C-EE0D-113D-6E3D-7C36A57DCDB6}"/>
              </a:ext>
            </a:extLst>
          </p:cNvPr>
          <p:cNvSpPr>
            <a:spLocks noGrp="1"/>
          </p:cNvSpPr>
          <p:nvPr>
            <p:ph type="title"/>
          </p:nvPr>
        </p:nvSpPr>
        <p:spPr/>
        <p:txBody>
          <a:bodyPr/>
          <a:lstStyle/>
          <a:p>
            <a:r>
              <a:rPr lang="fi-FI" dirty="0" err="1"/>
              <a:t>Summary</a:t>
            </a:r>
            <a:r>
              <a:rPr lang="fi-FI" dirty="0"/>
              <a:t>  - </a:t>
            </a:r>
            <a:r>
              <a:rPr lang="en-US" dirty="0"/>
              <a:t>technical and feeding scoping of next calls</a:t>
            </a:r>
            <a:endParaRPr lang="fi-FI" dirty="0"/>
          </a:p>
        </p:txBody>
      </p:sp>
      <p:sp>
        <p:nvSpPr>
          <p:cNvPr id="3" name="Tekstin paikkamerkki 2">
            <a:extLst>
              <a:ext uri="{FF2B5EF4-FFF2-40B4-BE49-F238E27FC236}">
                <a16:creationId xmlns:a16="http://schemas.microsoft.com/office/drawing/2014/main" id="{7F7A0FD9-0799-DF58-B010-4B7D255D9201}"/>
              </a:ext>
            </a:extLst>
          </p:cNvPr>
          <p:cNvSpPr>
            <a:spLocks noGrp="1"/>
          </p:cNvSpPr>
          <p:nvPr>
            <p:ph type="body" idx="1"/>
          </p:nvPr>
        </p:nvSpPr>
        <p:spPr>
          <a:xfrm>
            <a:off x="779100" y="1290058"/>
            <a:ext cx="6962100" cy="2895300"/>
          </a:xfrm>
        </p:spPr>
        <p:txBody>
          <a:bodyPr/>
          <a:lstStyle/>
          <a:p>
            <a:pPr>
              <a:buFont typeface="Wingdings" panose="05000000000000000000" pitchFamily="2" charset="2"/>
              <a:buChar char="Ø"/>
            </a:pPr>
            <a:r>
              <a:rPr lang="en-US" sz="1400" b="1" i="1" dirty="0"/>
              <a:t>Potential of industrial flexibility should be assessed as realistically as possible in energy system models.</a:t>
            </a:r>
            <a:r>
              <a:rPr lang="fi-FI" sz="1400" b="1" i="1" dirty="0"/>
              <a:t> </a:t>
            </a:r>
            <a:r>
              <a:rPr lang="fi-FI" sz="1400" dirty="0"/>
              <a:t>In </a:t>
            </a:r>
            <a:r>
              <a:rPr lang="fi-FI" sz="1400" dirty="0" err="1"/>
              <a:t>practice</a:t>
            </a:r>
            <a:r>
              <a:rPr lang="fi-FI" sz="1400" dirty="0"/>
              <a:t> </a:t>
            </a:r>
            <a:r>
              <a:rPr lang="fi-FI" sz="1400" dirty="0" err="1"/>
              <a:t>this</a:t>
            </a:r>
            <a:r>
              <a:rPr lang="fi-FI" sz="1400" dirty="0"/>
              <a:t> is </a:t>
            </a:r>
            <a:r>
              <a:rPr lang="fi-FI" sz="1400" dirty="0" err="1"/>
              <a:t>challenging</a:t>
            </a:r>
            <a:r>
              <a:rPr lang="fi-FI" sz="1400" dirty="0"/>
              <a:t>, as</a:t>
            </a:r>
          </a:p>
          <a:p>
            <a:pPr lvl="1">
              <a:spcBef>
                <a:spcPts val="0"/>
              </a:spcBef>
              <a:buFont typeface="Wingdings" panose="05000000000000000000" pitchFamily="2" charset="2"/>
              <a:buChar char="Ø"/>
            </a:pPr>
            <a:r>
              <a:rPr lang="fi-FI" sz="1400" dirty="0" err="1">
                <a:latin typeface="+mn-lt"/>
              </a:rPr>
              <a:t>different</a:t>
            </a:r>
            <a:r>
              <a:rPr lang="fi-FI" sz="1400" dirty="0">
                <a:latin typeface="+mn-lt"/>
              </a:rPr>
              <a:t> </a:t>
            </a:r>
            <a:r>
              <a:rPr lang="fi-FI" sz="1400" dirty="0" err="1">
                <a:latin typeface="+mn-lt"/>
              </a:rPr>
              <a:t>industrial</a:t>
            </a:r>
            <a:r>
              <a:rPr lang="fi-FI" sz="1400" dirty="0">
                <a:latin typeface="+mn-lt"/>
              </a:rPr>
              <a:t> </a:t>
            </a:r>
            <a:r>
              <a:rPr lang="fi-FI" sz="1400" dirty="0" err="1">
                <a:latin typeface="+mn-lt"/>
              </a:rPr>
              <a:t>processes</a:t>
            </a:r>
            <a:r>
              <a:rPr lang="fi-FI" sz="1400" dirty="0">
                <a:latin typeface="+mn-lt"/>
              </a:rPr>
              <a:t> </a:t>
            </a:r>
            <a:r>
              <a:rPr lang="fi-FI" sz="1400" dirty="0" err="1">
                <a:latin typeface="+mn-lt"/>
              </a:rPr>
              <a:t>cannot</a:t>
            </a:r>
            <a:r>
              <a:rPr lang="fi-FI" sz="1400" dirty="0">
                <a:latin typeface="+mn-lt"/>
              </a:rPr>
              <a:t> </a:t>
            </a:r>
            <a:r>
              <a:rPr lang="fi-FI" sz="1400" dirty="0" err="1">
                <a:latin typeface="+mn-lt"/>
              </a:rPr>
              <a:t>all</a:t>
            </a:r>
            <a:r>
              <a:rPr lang="fi-FI" sz="1400" dirty="0">
                <a:latin typeface="+mn-lt"/>
              </a:rPr>
              <a:t> </a:t>
            </a:r>
            <a:r>
              <a:rPr lang="fi-FI" sz="1400" dirty="0" err="1">
                <a:latin typeface="+mn-lt"/>
              </a:rPr>
              <a:t>be</a:t>
            </a:r>
            <a:r>
              <a:rPr lang="fi-FI" sz="1400" dirty="0">
                <a:latin typeface="+mn-lt"/>
              </a:rPr>
              <a:t> </a:t>
            </a:r>
            <a:r>
              <a:rPr lang="fi-FI" sz="1400" dirty="0" err="1">
                <a:latin typeface="+mn-lt"/>
              </a:rPr>
              <a:t>modelled</a:t>
            </a:r>
            <a:r>
              <a:rPr lang="fi-FI" sz="1400" dirty="0">
                <a:latin typeface="+mn-lt"/>
              </a:rPr>
              <a:t> in </a:t>
            </a:r>
            <a:r>
              <a:rPr lang="fi-FI" sz="1400" dirty="0" err="1">
                <a:latin typeface="+mn-lt"/>
              </a:rPr>
              <a:t>detail</a:t>
            </a:r>
            <a:endParaRPr lang="fi-FI" sz="1400" dirty="0">
              <a:latin typeface="+mn-lt"/>
            </a:endParaRPr>
          </a:p>
          <a:p>
            <a:pPr lvl="1">
              <a:spcBef>
                <a:spcPts val="0"/>
              </a:spcBef>
              <a:buFont typeface="Wingdings" panose="05000000000000000000" pitchFamily="2" charset="2"/>
              <a:buChar char="Ø"/>
            </a:pPr>
            <a:r>
              <a:rPr lang="fi-FI" sz="1400" dirty="0" err="1">
                <a:latin typeface="+mn-lt"/>
              </a:rPr>
              <a:t>there</a:t>
            </a:r>
            <a:r>
              <a:rPr lang="fi-FI" sz="1400" dirty="0">
                <a:latin typeface="+mn-lt"/>
              </a:rPr>
              <a:t> </a:t>
            </a:r>
            <a:r>
              <a:rPr lang="fi-FI" sz="1400" dirty="0" err="1">
                <a:latin typeface="+mn-lt"/>
              </a:rPr>
              <a:t>are</a:t>
            </a:r>
            <a:r>
              <a:rPr lang="fi-FI" sz="1400" dirty="0">
                <a:latin typeface="+mn-lt"/>
              </a:rPr>
              <a:t> </a:t>
            </a:r>
            <a:r>
              <a:rPr lang="fi-FI" sz="1400" dirty="0" err="1">
                <a:latin typeface="+mn-lt"/>
              </a:rPr>
              <a:t>multitude</a:t>
            </a:r>
            <a:r>
              <a:rPr lang="fi-FI" sz="1400" dirty="0">
                <a:latin typeface="+mn-lt"/>
              </a:rPr>
              <a:t> of </a:t>
            </a:r>
            <a:r>
              <a:rPr lang="fi-FI" sz="1400" dirty="0" err="1">
                <a:latin typeface="+mn-lt"/>
              </a:rPr>
              <a:t>options</a:t>
            </a:r>
            <a:r>
              <a:rPr lang="fi-FI" sz="1400" dirty="0">
                <a:latin typeface="+mn-lt"/>
              </a:rPr>
              <a:t> </a:t>
            </a:r>
            <a:r>
              <a:rPr lang="fi-FI" sz="1400" dirty="0" err="1">
                <a:latin typeface="+mn-lt"/>
              </a:rPr>
              <a:t>with</a:t>
            </a:r>
            <a:r>
              <a:rPr lang="fi-FI" sz="1400" dirty="0">
                <a:latin typeface="+mn-lt"/>
              </a:rPr>
              <a:t> </a:t>
            </a:r>
            <a:r>
              <a:rPr lang="fi-FI" sz="1400" dirty="0" err="1">
                <a:latin typeface="+mn-lt"/>
              </a:rPr>
              <a:t>uncertain</a:t>
            </a:r>
            <a:r>
              <a:rPr lang="fi-FI" sz="1400" dirty="0">
                <a:latin typeface="+mn-lt"/>
              </a:rPr>
              <a:t> </a:t>
            </a:r>
            <a:r>
              <a:rPr lang="fi-FI" sz="1400" dirty="0" err="1">
                <a:latin typeface="+mn-lt"/>
              </a:rPr>
              <a:t>technology</a:t>
            </a:r>
            <a:r>
              <a:rPr lang="fi-FI" sz="1400" dirty="0">
                <a:latin typeface="+mn-lt"/>
              </a:rPr>
              <a:t> </a:t>
            </a:r>
            <a:r>
              <a:rPr lang="fi-FI" sz="1400" dirty="0" err="1">
                <a:latin typeface="+mn-lt"/>
              </a:rPr>
              <a:t>price</a:t>
            </a:r>
            <a:r>
              <a:rPr lang="fi-FI" sz="1400" dirty="0">
                <a:latin typeface="+mn-lt"/>
              </a:rPr>
              <a:t> </a:t>
            </a:r>
            <a:r>
              <a:rPr lang="fi-FI" sz="1400" dirty="0" err="1">
                <a:latin typeface="+mn-lt"/>
              </a:rPr>
              <a:t>reductions</a:t>
            </a:r>
            <a:r>
              <a:rPr lang="fi-FI" sz="1400" dirty="0">
                <a:latin typeface="+mn-lt"/>
              </a:rPr>
              <a:t> for </a:t>
            </a:r>
            <a:r>
              <a:rPr lang="fi-FI" sz="1400" dirty="0" err="1">
                <a:latin typeface="+mn-lt"/>
              </a:rPr>
              <a:t>future</a:t>
            </a:r>
            <a:r>
              <a:rPr lang="fi-FI" sz="1400" dirty="0">
                <a:latin typeface="+mn-lt"/>
              </a:rPr>
              <a:t> and </a:t>
            </a:r>
            <a:r>
              <a:rPr lang="fi-FI" sz="1400" dirty="0" err="1">
                <a:latin typeface="+mn-lt"/>
              </a:rPr>
              <a:t>with</a:t>
            </a:r>
            <a:r>
              <a:rPr lang="fi-FI" sz="1400" dirty="0">
                <a:latin typeface="+mn-lt"/>
              </a:rPr>
              <a:t> </a:t>
            </a:r>
            <a:r>
              <a:rPr lang="fi-FI" sz="1400" dirty="0" err="1">
                <a:latin typeface="+mn-lt"/>
              </a:rPr>
              <a:t>different</a:t>
            </a:r>
            <a:r>
              <a:rPr lang="fi-FI" sz="1400" dirty="0">
                <a:latin typeface="+mn-lt"/>
              </a:rPr>
              <a:t> </a:t>
            </a:r>
            <a:r>
              <a:rPr lang="fi-FI" sz="1400" dirty="0" err="1">
                <a:latin typeface="+mn-lt"/>
              </a:rPr>
              <a:t>options</a:t>
            </a:r>
            <a:r>
              <a:rPr lang="fi-FI" sz="1400" dirty="0">
                <a:latin typeface="+mn-lt"/>
              </a:rPr>
              <a:t> for </a:t>
            </a:r>
            <a:r>
              <a:rPr lang="fi-FI" sz="1400" dirty="0" err="1">
                <a:latin typeface="+mn-lt"/>
              </a:rPr>
              <a:t>flexibility</a:t>
            </a:r>
            <a:endParaRPr lang="fi-FI" sz="1400" dirty="0">
              <a:latin typeface="+mn-lt"/>
            </a:endParaRPr>
          </a:p>
          <a:p>
            <a:pPr lvl="1">
              <a:spcBef>
                <a:spcPts val="0"/>
              </a:spcBef>
              <a:buFont typeface="Wingdings" panose="05000000000000000000" pitchFamily="2" charset="2"/>
              <a:buChar char="Ø"/>
            </a:pPr>
            <a:r>
              <a:rPr lang="fi-FI" sz="1400" dirty="0" err="1">
                <a:latin typeface="+mn-lt"/>
              </a:rPr>
              <a:t>We</a:t>
            </a:r>
            <a:r>
              <a:rPr lang="fi-FI" sz="1400" dirty="0">
                <a:latin typeface="+mn-lt"/>
              </a:rPr>
              <a:t> </a:t>
            </a:r>
            <a:r>
              <a:rPr lang="fi-FI" sz="1400" dirty="0" err="1">
                <a:latin typeface="+mn-lt"/>
              </a:rPr>
              <a:t>need</a:t>
            </a:r>
            <a:r>
              <a:rPr lang="fi-FI" sz="1400" dirty="0">
                <a:latin typeface="+mn-lt"/>
              </a:rPr>
              <a:t> to </a:t>
            </a:r>
            <a:r>
              <a:rPr lang="fi-FI" sz="1400" dirty="0" err="1">
                <a:latin typeface="+mn-lt"/>
              </a:rPr>
              <a:t>have</a:t>
            </a:r>
            <a:r>
              <a:rPr lang="fi-FI" sz="1400" dirty="0">
                <a:latin typeface="+mn-lt"/>
              </a:rPr>
              <a:t> </a:t>
            </a:r>
            <a:r>
              <a:rPr lang="fi-FI" sz="1400" dirty="0" err="1">
                <a:latin typeface="+mn-lt"/>
              </a:rPr>
              <a:t>flexibility</a:t>
            </a:r>
            <a:r>
              <a:rPr lang="fi-FI" sz="1400" dirty="0">
                <a:latin typeface="+mn-lt"/>
              </a:rPr>
              <a:t> </a:t>
            </a:r>
            <a:r>
              <a:rPr lang="fi-FI" sz="1400" dirty="0" err="1">
                <a:latin typeface="+mn-lt"/>
              </a:rPr>
              <a:t>also</a:t>
            </a:r>
            <a:r>
              <a:rPr lang="fi-FI" sz="1400" dirty="0">
                <a:latin typeface="+mn-lt"/>
              </a:rPr>
              <a:t> in </a:t>
            </a:r>
            <a:r>
              <a:rPr lang="fi-FI" sz="1400" dirty="0" err="1">
                <a:latin typeface="+mn-lt"/>
              </a:rPr>
              <a:t>modelling</a:t>
            </a:r>
            <a:r>
              <a:rPr lang="fi-FI" sz="1400" dirty="0">
                <a:latin typeface="+mn-lt"/>
              </a:rPr>
              <a:t> </a:t>
            </a:r>
            <a:r>
              <a:rPr lang="fi-FI" sz="1400" dirty="0" err="1">
                <a:latin typeface="+mn-lt"/>
              </a:rPr>
              <a:t>energy</a:t>
            </a:r>
            <a:r>
              <a:rPr lang="fi-FI" sz="1400" dirty="0">
                <a:latin typeface="+mn-lt"/>
              </a:rPr>
              <a:t> </a:t>
            </a:r>
            <a:r>
              <a:rPr lang="fi-FI" sz="1400" dirty="0" err="1">
                <a:latin typeface="+mn-lt"/>
              </a:rPr>
              <a:t>systems</a:t>
            </a:r>
            <a:r>
              <a:rPr lang="fi-FI" sz="1400" dirty="0">
                <a:latin typeface="+mn-lt"/>
              </a:rPr>
              <a:t>!</a:t>
            </a:r>
          </a:p>
          <a:p>
            <a:pPr>
              <a:buFont typeface="Wingdings" panose="05000000000000000000" pitchFamily="2" charset="2"/>
              <a:buChar char="Ø"/>
            </a:pPr>
            <a:r>
              <a:rPr lang="fi-FI" sz="1400" b="1" i="1" dirty="0"/>
              <a:t>Value of </a:t>
            </a:r>
            <a:r>
              <a:rPr lang="fi-FI" sz="1400" b="1" i="1" dirty="0" err="1"/>
              <a:t>flexibility</a:t>
            </a:r>
            <a:r>
              <a:rPr lang="fi-FI" sz="1400" b="1" i="1" dirty="0"/>
              <a:t> is </a:t>
            </a:r>
            <a:r>
              <a:rPr lang="fi-FI" sz="1400" b="1" i="1" dirty="0" err="1"/>
              <a:t>changing</a:t>
            </a:r>
            <a:r>
              <a:rPr lang="fi-FI" sz="1400" dirty="0"/>
              <a:t>, </a:t>
            </a:r>
            <a:r>
              <a:rPr lang="fi-FI" sz="1400" dirty="0" err="1"/>
              <a:t>depending</a:t>
            </a:r>
            <a:r>
              <a:rPr lang="fi-FI" sz="1400" dirty="0"/>
              <a:t> on transition </a:t>
            </a:r>
            <a:r>
              <a:rPr lang="fi-FI" sz="1400" dirty="0" err="1"/>
              <a:t>towards</a:t>
            </a:r>
            <a:r>
              <a:rPr lang="fi-FI" sz="1400" dirty="0"/>
              <a:t> </a:t>
            </a:r>
            <a:r>
              <a:rPr lang="fi-FI" sz="1400" dirty="0" err="1"/>
              <a:t>future</a:t>
            </a:r>
            <a:r>
              <a:rPr lang="fi-FI" sz="1400" dirty="0"/>
              <a:t> (</a:t>
            </a:r>
            <a:r>
              <a:rPr lang="fi-FI" sz="1400" dirty="0" err="1"/>
              <a:t>uncertain</a:t>
            </a:r>
            <a:r>
              <a:rPr lang="fi-FI" sz="1400" dirty="0"/>
              <a:t>) </a:t>
            </a:r>
            <a:r>
              <a:rPr lang="fi-FI" sz="1400" dirty="0" err="1"/>
              <a:t>scenarios</a:t>
            </a:r>
            <a:r>
              <a:rPr lang="fi-FI" sz="1400" dirty="0"/>
              <a:t> </a:t>
            </a:r>
            <a:r>
              <a:rPr lang="fi-FI" sz="1400" dirty="0" err="1"/>
              <a:t>we</a:t>
            </a:r>
            <a:r>
              <a:rPr lang="fi-FI" sz="1400" dirty="0"/>
              <a:t> </a:t>
            </a:r>
            <a:r>
              <a:rPr lang="fi-FI" sz="1400" dirty="0" err="1"/>
              <a:t>get</a:t>
            </a:r>
            <a:r>
              <a:rPr lang="fi-FI" sz="1400" dirty="0"/>
              <a:t> </a:t>
            </a:r>
            <a:r>
              <a:rPr lang="fi-FI" sz="1400" dirty="0" err="1"/>
              <a:t>different</a:t>
            </a:r>
            <a:r>
              <a:rPr lang="fi-FI" sz="1400" dirty="0"/>
              <a:t> </a:t>
            </a:r>
            <a:r>
              <a:rPr lang="fi-FI" sz="1400" dirty="0" err="1"/>
              <a:t>value</a:t>
            </a:r>
            <a:r>
              <a:rPr lang="fi-FI" sz="1400" dirty="0"/>
              <a:t>. Challenge in </a:t>
            </a:r>
            <a:r>
              <a:rPr lang="fi-FI" sz="1400" dirty="0" err="1"/>
              <a:t>quantifying</a:t>
            </a:r>
            <a:r>
              <a:rPr lang="fi-FI" sz="1400" dirty="0"/>
              <a:t> </a:t>
            </a:r>
            <a:r>
              <a:rPr lang="fi-FI" sz="1400" dirty="0" err="1"/>
              <a:t>the</a:t>
            </a:r>
            <a:r>
              <a:rPr lang="fi-FI" sz="1400" dirty="0"/>
              <a:t> </a:t>
            </a:r>
            <a:r>
              <a:rPr lang="fi-FI" sz="1400" dirty="0" err="1"/>
              <a:t>value</a:t>
            </a:r>
            <a:r>
              <a:rPr lang="fi-FI" sz="1400" dirty="0"/>
              <a:t>.</a:t>
            </a:r>
          </a:p>
          <a:p>
            <a:pPr lvl="1">
              <a:spcBef>
                <a:spcPts val="0"/>
              </a:spcBef>
              <a:buFont typeface="Wingdings" panose="05000000000000000000" pitchFamily="2" charset="2"/>
              <a:buChar char="Ø"/>
            </a:pPr>
            <a:r>
              <a:rPr lang="en-US" sz="1400" dirty="0">
                <a:latin typeface="+mn-lt"/>
              </a:rPr>
              <a:t>Industry thermal storage sizing will be optimized based on prices (value). This is a moving target/dynamic, and assumed prices will impact the flexibility in industry. </a:t>
            </a:r>
          </a:p>
          <a:p>
            <a:pPr>
              <a:buFont typeface="Wingdings" panose="05000000000000000000" pitchFamily="2" charset="2"/>
              <a:buChar char="Ø"/>
            </a:pPr>
            <a:r>
              <a:rPr lang="en-US" sz="1400" b="1" i="1" dirty="0"/>
              <a:t>Hybrid operation during transition period</a:t>
            </a:r>
            <a:r>
              <a:rPr lang="en-US" sz="1400" dirty="0"/>
              <a:t>, adding power 2 heat and thermal storage but keeping the gas - this could be used a learning process for industry</a:t>
            </a:r>
          </a:p>
          <a:p>
            <a:pPr>
              <a:buFont typeface="Wingdings" panose="05000000000000000000" pitchFamily="2" charset="2"/>
              <a:buChar char="Ø"/>
            </a:pPr>
            <a:r>
              <a:rPr lang="en-US" sz="1400" b="1" i="1" dirty="0"/>
              <a:t>Time scales of flexibility</a:t>
            </a:r>
            <a:r>
              <a:rPr lang="en-US" sz="1400" dirty="0"/>
              <a:t>, short term flexibility will have many other providers as well (a competition) – longer term flexibility of days/weeks has more needs in future that should be reflected in value (like a period of one week of high prices/scarcity of energy)</a:t>
            </a:r>
            <a:endParaRPr lang="fi-FI" sz="1400" dirty="0"/>
          </a:p>
          <a:p>
            <a:pPr>
              <a:buFont typeface="Wingdings" panose="05000000000000000000" pitchFamily="2" charset="2"/>
              <a:buChar char="Ø"/>
            </a:pPr>
            <a:endParaRPr lang="fi-FI" sz="1400" dirty="0"/>
          </a:p>
        </p:txBody>
      </p:sp>
      <p:sp>
        <p:nvSpPr>
          <p:cNvPr id="4" name="Dian numeron paikkamerkki 3">
            <a:extLst>
              <a:ext uri="{FF2B5EF4-FFF2-40B4-BE49-F238E27FC236}">
                <a16:creationId xmlns:a16="http://schemas.microsoft.com/office/drawing/2014/main" id="{CAD29602-CAD5-29CC-E8BF-95B1B93E2CD3}"/>
              </a:ext>
            </a:extLst>
          </p:cNvPr>
          <p:cNvSpPr>
            <a:spLocks noGrp="1"/>
          </p:cNvSpPr>
          <p:nvPr>
            <p:ph type="sldNum" idx="12"/>
          </p:nvPr>
        </p:nvSpPr>
        <p:spPr/>
        <p:txBody>
          <a:bodyPr/>
          <a:lstStyle/>
          <a:p>
            <a:fld id="{00000000-1234-1234-1234-123412341234}" type="slidenum">
              <a:rPr lang="es-ES" smtClean="0"/>
              <a:pPr/>
              <a:t>4</a:t>
            </a:fld>
            <a:endParaRPr lang="es-ES" dirty="0"/>
          </a:p>
        </p:txBody>
      </p:sp>
    </p:spTree>
    <p:extLst>
      <p:ext uri="{BB962C8B-B14F-4D97-AF65-F5344CB8AC3E}">
        <p14:creationId xmlns:p14="http://schemas.microsoft.com/office/powerpoint/2010/main" val="205302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8A85EC-9A28-3CD2-239E-886141604F3E}"/>
              </a:ext>
            </a:extLst>
          </p:cNvPr>
          <p:cNvSpPr>
            <a:spLocks noGrp="1"/>
          </p:cNvSpPr>
          <p:nvPr>
            <p:ph type="title"/>
          </p:nvPr>
        </p:nvSpPr>
        <p:spPr>
          <a:xfrm>
            <a:off x="779100" y="506220"/>
            <a:ext cx="6962100" cy="396300"/>
          </a:xfrm>
        </p:spPr>
        <p:txBody>
          <a:bodyPr/>
          <a:lstStyle/>
          <a:p>
            <a:r>
              <a:rPr lang="fi-FI" dirty="0" err="1"/>
              <a:t>Summary</a:t>
            </a:r>
            <a:r>
              <a:rPr lang="fi-FI" dirty="0"/>
              <a:t>  - </a:t>
            </a:r>
            <a:r>
              <a:rPr lang="en-US" dirty="0"/>
              <a:t>feeding future activities</a:t>
            </a:r>
            <a:endParaRPr lang="fi-FI" dirty="0"/>
          </a:p>
        </p:txBody>
      </p:sp>
      <p:sp>
        <p:nvSpPr>
          <p:cNvPr id="3" name="Tekstin paikkamerkki 2">
            <a:extLst>
              <a:ext uri="{FF2B5EF4-FFF2-40B4-BE49-F238E27FC236}">
                <a16:creationId xmlns:a16="http://schemas.microsoft.com/office/drawing/2014/main" id="{7037BDE3-3AFC-6E2B-03E6-5E74DEA42544}"/>
              </a:ext>
            </a:extLst>
          </p:cNvPr>
          <p:cNvSpPr>
            <a:spLocks noGrp="1"/>
          </p:cNvSpPr>
          <p:nvPr>
            <p:ph type="body" idx="1"/>
          </p:nvPr>
        </p:nvSpPr>
        <p:spPr>
          <a:xfrm>
            <a:off x="779099" y="1162645"/>
            <a:ext cx="7308093" cy="2895300"/>
          </a:xfrm>
        </p:spPr>
        <p:txBody>
          <a:bodyPr/>
          <a:lstStyle/>
          <a:p>
            <a:pPr>
              <a:buFont typeface="Wingdings" panose="05000000000000000000" pitchFamily="2" charset="2"/>
              <a:buChar char="Ø"/>
            </a:pPr>
            <a:r>
              <a:rPr lang="de-DE" sz="1800" b="1" i="1" dirty="0">
                <a:latin typeface="Calibri" panose="020F0502020204030204" pitchFamily="34" charset="0"/>
                <a:ea typeface="Times New Roman" panose="02020603050405020304" pitchFamily="18" charset="0"/>
                <a:cs typeface="Times New Roman" panose="02020603050405020304" pitchFamily="18" charset="0"/>
              </a:rPr>
              <a:t>Energy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system</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modellers</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and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industry</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thermal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storage</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modellers</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sharing</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project</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case</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results</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with</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other</a:t>
            </a:r>
            <a:r>
              <a:rPr lang="de-DE" sz="1800" b="1" i="1" dirty="0">
                <a:latin typeface="Calibri" panose="020F0502020204030204" pitchFamily="34" charset="0"/>
                <a:ea typeface="Times New Roman" panose="02020603050405020304" pitchFamily="18" charset="0"/>
                <a:cs typeface="Times New Roman" panose="02020603050405020304" pitchFamily="18" charset="0"/>
              </a:rPr>
              <a:t> </a:t>
            </a:r>
            <a:r>
              <a:rPr lang="de-DE" sz="1800" b="1" i="1" dirty="0" err="1">
                <a:latin typeface="Calibri" panose="020F0502020204030204" pitchFamily="34" charset="0"/>
                <a:ea typeface="Times New Roman" panose="02020603050405020304" pitchFamily="18" charset="0"/>
                <a:cs typeface="Times New Roman" panose="02020603050405020304" pitchFamily="18" charset="0"/>
              </a:rPr>
              <a:t>projects</a:t>
            </a:r>
            <a:endParaRPr lang="de-DE" sz="1800" b="1" i="1" dirty="0">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de-DE" sz="1800" dirty="0">
                <a:latin typeface="Calibri" panose="020F0502020204030204" pitchFamily="34" charset="0"/>
                <a:ea typeface="Times New Roman" panose="02020603050405020304" pitchFamily="18" charset="0"/>
                <a:cs typeface="Times New Roman" panose="02020603050405020304" pitchFamily="18" charset="0"/>
              </a:rPr>
              <a:t>A follow </a:t>
            </a:r>
            <a:r>
              <a:rPr lang="de-DE" sz="1800" dirty="0" err="1">
                <a:latin typeface="Calibri" panose="020F0502020204030204" pitchFamily="34" charset="0"/>
                <a:ea typeface="Times New Roman" panose="02020603050405020304" pitchFamily="18" charset="0"/>
                <a:cs typeface="Times New Roman" panose="02020603050405020304" pitchFamily="18" charset="0"/>
              </a:rPr>
              <a:t>up</a:t>
            </a:r>
            <a:r>
              <a:rPr lang="de-DE" sz="1800" dirty="0">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latin typeface="Calibri" panose="020F0502020204030204" pitchFamily="34" charset="0"/>
                <a:ea typeface="Times New Roman" panose="02020603050405020304" pitchFamily="18" charset="0"/>
                <a:cs typeface="Times New Roman" panose="02020603050405020304" pitchFamily="18" charset="0"/>
              </a:rPr>
              <a:t>event</a:t>
            </a:r>
            <a:r>
              <a:rPr lang="de-DE" sz="1800" dirty="0">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latin typeface="Calibri" panose="020F0502020204030204" pitchFamily="34" charset="0"/>
                <a:ea typeface="Times New Roman" panose="02020603050405020304" pitchFamily="18" charset="0"/>
                <a:cs typeface="Times New Roman" panose="02020603050405020304" pitchFamily="18" charset="0"/>
              </a:rPr>
              <a:t>once</a:t>
            </a:r>
            <a:r>
              <a:rPr lang="de-DE" sz="1800" dirty="0">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latin typeface="Calibri" panose="020F0502020204030204" pitchFamily="34" charset="0"/>
                <a:ea typeface="Times New Roman" panose="02020603050405020304" pitchFamily="18" charset="0"/>
                <a:cs typeface="Times New Roman" panose="02020603050405020304" pitchFamily="18" charset="0"/>
              </a:rPr>
              <a:t>projects</a:t>
            </a:r>
            <a:r>
              <a:rPr lang="de-DE" sz="1800" dirty="0">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latin typeface="Calibri" panose="020F0502020204030204" pitchFamily="34" charset="0"/>
                <a:ea typeface="Times New Roman" panose="02020603050405020304" pitchFamily="18" charset="0"/>
                <a:cs typeface="Times New Roman" panose="02020603050405020304" pitchFamily="18" charset="0"/>
              </a:rPr>
              <a:t>have</a:t>
            </a:r>
            <a:r>
              <a:rPr lang="de-DE" sz="1800" dirty="0">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latin typeface="Calibri" panose="020F0502020204030204" pitchFamily="34" charset="0"/>
                <a:ea typeface="Times New Roman" panose="02020603050405020304" pitchFamily="18" charset="0"/>
                <a:cs typeface="Times New Roman" panose="02020603050405020304" pitchFamily="18" charset="0"/>
              </a:rPr>
              <a:t>results</a:t>
            </a:r>
            <a:r>
              <a:rPr lang="de-DE" sz="1800" dirty="0">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latin typeface="Calibri" panose="020F0502020204030204" pitchFamily="34" charset="0"/>
                <a:ea typeface="Times New Roman" panose="02020603050405020304" pitchFamily="18" charset="0"/>
                <a:cs typeface="Times New Roman" panose="02020603050405020304" pitchFamily="18" charset="0"/>
              </a:rPr>
              <a:t>to</a:t>
            </a:r>
            <a:r>
              <a:rPr lang="de-DE" sz="1800" dirty="0">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latin typeface="Calibri" panose="020F0502020204030204" pitchFamily="34" charset="0"/>
                <a:ea typeface="Times New Roman" panose="02020603050405020304" pitchFamily="18" charset="0"/>
                <a:cs typeface="Times New Roman" panose="02020603050405020304" pitchFamily="18" charset="0"/>
              </a:rPr>
              <a:t>share</a:t>
            </a:r>
            <a:r>
              <a:rPr lang="de-DE" sz="1800" dirty="0">
                <a:latin typeface="Calibri" panose="020F0502020204030204" pitchFamily="34" charset="0"/>
                <a:ea typeface="Times New Roman" panose="02020603050405020304" pitchFamily="18" charset="0"/>
                <a:cs typeface="Times New Roman" panose="02020603050405020304" pitchFamily="18" charset="0"/>
              </a:rPr>
              <a:t> (2025/2026)</a:t>
            </a:r>
          </a:p>
          <a:p>
            <a:pPr>
              <a:buFont typeface="Wingdings" panose="05000000000000000000" pitchFamily="2" charset="2"/>
              <a:buChar char="Ø"/>
            </a:pPr>
            <a:r>
              <a:rPr lang="en-US" sz="1800" b="1" i="1" dirty="0">
                <a:latin typeface="Calibri" panose="020F0502020204030204" pitchFamily="34" charset="0"/>
                <a:ea typeface="Times New Roman" panose="02020603050405020304" pitchFamily="18" charset="0"/>
                <a:cs typeface="Times New Roman" panose="02020603050405020304" pitchFamily="18" charset="0"/>
              </a:rPr>
              <a:t>Regulatory framework,  electricity market design</a:t>
            </a:r>
          </a:p>
          <a:p>
            <a:pPr lvl="1">
              <a:spcBef>
                <a:spcPts val="0"/>
              </a:spcBef>
              <a:buFont typeface="Wingdings" panose="05000000000000000000" pitchFamily="2" charset="2"/>
              <a:buChar char="Ø"/>
            </a:pPr>
            <a:r>
              <a:rPr lang="en-US" sz="1800" dirty="0" err="1">
                <a:latin typeface="Calibri" panose="020F0502020204030204" pitchFamily="34" charset="0"/>
                <a:ea typeface="Times New Roman" panose="02020603050405020304" pitchFamily="18" charset="0"/>
                <a:cs typeface="Times New Roman" panose="02020603050405020304" pitchFamily="18" charset="0"/>
              </a:rPr>
              <a:t>Decarbonisation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targets need to align with market operation practices for industry</a:t>
            </a:r>
          </a:p>
          <a:p>
            <a:pPr>
              <a:buFont typeface="Wingdings" panose="05000000000000000000" pitchFamily="2" charset="2"/>
              <a:buChar char="Ø"/>
            </a:pPr>
            <a:r>
              <a:rPr lang="de-DE" sz="1800" b="1" i="1" dirty="0">
                <a:latin typeface="Calibri" panose="020F0502020204030204" pitchFamily="34" charset="0"/>
                <a:ea typeface="Times New Roman" panose="02020603050405020304" pitchFamily="18" charset="0"/>
                <a:cs typeface="Times New Roman" panose="02020603050405020304" pitchFamily="18" charset="0"/>
              </a:rPr>
              <a:t>L</a:t>
            </a:r>
            <a:r>
              <a:rPr lang="de-DE" sz="1800" b="1" i="1" dirty="0">
                <a:effectLst/>
                <a:latin typeface="Calibri" panose="020F0502020204030204" pitchFamily="34" charset="0"/>
                <a:ea typeface="Times New Roman" panose="02020603050405020304" pitchFamily="18" charset="0"/>
                <a:cs typeface="Times New Roman" panose="02020603050405020304" pitchFamily="18" charset="0"/>
              </a:rPr>
              <a:t>earning </a:t>
            </a:r>
            <a:r>
              <a:rPr lang="de-DE" sz="1800" b="1" i="1" dirty="0" err="1">
                <a:effectLst/>
                <a:latin typeface="Calibri" panose="020F0502020204030204" pitchFamily="34" charset="0"/>
                <a:ea typeface="Times New Roman" panose="02020603050405020304" pitchFamily="18" charset="0"/>
                <a:cs typeface="Times New Roman" panose="02020603050405020304" pitchFamily="18" charset="0"/>
              </a:rPr>
              <a:t>needed</a:t>
            </a:r>
            <a:r>
              <a:rPr lang="de-DE" sz="1800" b="1" i="1" dirty="0">
                <a:effectLst/>
                <a:latin typeface="Calibri" panose="020F0502020204030204" pitchFamily="34" charset="0"/>
                <a:ea typeface="Times New Roman" panose="02020603050405020304" pitchFamily="18" charset="0"/>
                <a:cs typeface="Times New Roman" panose="02020603050405020304" pitchFamily="18" charset="0"/>
              </a:rPr>
              <a:t> in individual </a:t>
            </a:r>
            <a:r>
              <a:rPr lang="de-DE" sz="1800" b="1" i="1" dirty="0" err="1">
                <a:effectLst/>
                <a:latin typeface="Calibri" panose="020F0502020204030204" pitchFamily="34" charset="0"/>
                <a:ea typeface="Times New Roman" panose="02020603050405020304" pitchFamily="18" charset="0"/>
                <a:cs typeface="Times New Roman" panose="02020603050405020304" pitchFamily="18" charset="0"/>
              </a:rPr>
              <a:t>companies</a:t>
            </a:r>
            <a:endParaRPr lang="de-DE" sz="1800" b="1" i="1" dirty="0">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For</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latin typeface="Calibri" panose="020F0502020204030204" pitchFamily="34" charset="0"/>
                <a:ea typeface="Times New Roman" panose="02020603050405020304" pitchFamily="18" charset="0"/>
                <a:cs typeface="Times New Roman" panose="02020603050405020304" pitchFamily="18" charset="0"/>
              </a:rPr>
              <a:t>h</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ow</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to</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act</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in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electricity</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markets</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responsiveness</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for</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high/</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low</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prices</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gives</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the</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flexibility</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needed</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lvl="1">
              <a:spcBef>
                <a:spcPts val="0"/>
              </a:spcBef>
              <a:buFont typeface="Wingdings" panose="05000000000000000000" pitchFamily="2" charset="2"/>
              <a:buChar char="Ø"/>
            </a:pP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For</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technical</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challenges</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in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dimensioning</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operating</a:t>
            </a:r>
            <a:r>
              <a:rPr lang="de-DE" sz="1800" dirty="0">
                <a:latin typeface="Calibri" panose="020F0502020204030204" pitchFamily="34" charset="0"/>
                <a:ea typeface="Times New Roman" panose="02020603050405020304" pitchFamily="18" charset="0"/>
                <a:cs typeface="Times New Roman" panose="02020603050405020304" pitchFamily="18" charset="0"/>
              </a:rPr>
              <a:t>. A</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lso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for</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hybrid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systems</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(like electric boilers in tandem with gas boilers affecting the efficiency) </a:t>
            </a:r>
          </a:p>
          <a:p>
            <a:pPr>
              <a:buFont typeface="Wingdings" panose="05000000000000000000" pitchFamily="2" charset="2"/>
              <a:buChar char="Ø"/>
            </a:pPr>
            <a:endParaRPr lang="fi-FI" dirty="0"/>
          </a:p>
        </p:txBody>
      </p:sp>
      <p:sp>
        <p:nvSpPr>
          <p:cNvPr id="4" name="Dian numeron paikkamerkki 3">
            <a:extLst>
              <a:ext uri="{FF2B5EF4-FFF2-40B4-BE49-F238E27FC236}">
                <a16:creationId xmlns:a16="http://schemas.microsoft.com/office/drawing/2014/main" id="{4CBEEDAB-9B90-4895-B290-3166A7E11860}"/>
              </a:ext>
            </a:extLst>
          </p:cNvPr>
          <p:cNvSpPr>
            <a:spLocks noGrp="1"/>
          </p:cNvSpPr>
          <p:nvPr>
            <p:ph type="sldNum" idx="12"/>
          </p:nvPr>
        </p:nvSpPr>
        <p:spPr/>
        <p:txBody>
          <a:bodyPr/>
          <a:lstStyle/>
          <a:p>
            <a:fld id="{00000000-1234-1234-1234-123412341234}" type="slidenum">
              <a:rPr lang="es-ES" smtClean="0"/>
              <a:pPr/>
              <a:t>5</a:t>
            </a:fld>
            <a:endParaRPr lang="es-ES" dirty="0"/>
          </a:p>
        </p:txBody>
      </p:sp>
    </p:spTree>
    <p:extLst>
      <p:ext uri="{BB962C8B-B14F-4D97-AF65-F5344CB8AC3E}">
        <p14:creationId xmlns:p14="http://schemas.microsoft.com/office/powerpoint/2010/main" val="8754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01C96-A68D-833A-5C76-1E335BA1604D}"/>
              </a:ext>
            </a:extLst>
          </p:cNvPr>
          <p:cNvSpPr>
            <a:spLocks noGrp="1"/>
          </p:cNvSpPr>
          <p:nvPr>
            <p:ph type="title"/>
          </p:nvPr>
        </p:nvSpPr>
        <p:spPr>
          <a:xfrm>
            <a:off x="779100" y="56511"/>
            <a:ext cx="6962100" cy="396300"/>
          </a:xfrm>
        </p:spPr>
        <p:txBody>
          <a:bodyPr/>
          <a:lstStyle/>
          <a:p>
            <a:r>
              <a:rPr lang="fi-FI" dirty="0" err="1"/>
              <a:t>Discussion</a:t>
            </a:r>
            <a:r>
              <a:rPr lang="fi-FI" dirty="0"/>
              <a:t> session Q&amp;A   (1)</a:t>
            </a:r>
          </a:p>
        </p:txBody>
      </p:sp>
      <p:sp>
        <p:nvSpPr>
          <p:cNvPr id="3" name="Tekstin paikkamerkki 2">
            <a:extLst>
              <a:ext uri="{FF2B5EF4-FFF2-40B4-BE49-F238E27FC236}">
                <a16:creationId xmlns:a16="http://schemas.microsoft.com/office/drawing/2014/main" id="{DDFCB9D3-A976-E49E-3C99-F8D1692455F3}"/>
              </a:ext>
            </a:extLst>
          </p:cNvPr>
          <p:cNvSpPr>
            <a:spLocks noGrp="1"/>
          </p:cNvSpPr>
          <p:nvPr>
            <p:ph type="body" idx="1"/>
          </p:nvPr>
        </p:nvSpPr>
        <p:spPr>
          <a:xfrm>
            <a:off x="655330" y="745119"/>
            <a:ext cx="7521804" cy="2895300"/>
          </a:xfrm>
        </p:spPr>
        <p:txBody>
          <a:bodyPr/>
          <a:lstStyle/>
          <a:p>
            <a:pPr marL="342900" indent="-342900">
              <a:lnSpc>
                <a:spcPct val="130000"/>
              </a:lnSpc>
              <a:buFont typeface="Wingdings" panose="05000000000000000000" pitchFamily="2" charset="2"/>
              <a:buChar char="Ø"/>
            </a:pPr>
            <a:r>
              <a:rPr lang="en-GB" sz="1600" b="1"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Technological learning curves and cost </a:t>
            </a:r>
            <a:r>
              <a:rPr lang="en-GB" sz="1600" b="1" i="1" dirty="0">
                <a:solidFill>
                  <a:srgbClr val="000000"/>
                </a:solidFill>
                <a:latin typeface="Georgia" panose="02040502050405020303" pitchFamily="18" charset="0"/>
                <a:ea typeface="Calibri" panose="020F0502020204030204" pitchFamily="34" charset="0"/>
                <a:cs typeface="Arial" panose="020B0604020202020204" pitchFamily="34" charset="0"/>
              </a:rPr>
              <a:t>reductions </a:t>
            </a:r>
            <a:r>
              <a:rPr lang="en-GB" sz="1600" dirty="0">
                <a:solidFill>
                  <a:srgbClr val="000000"/>
                </a:solidFill>
                <a:latin typeface="Georgia" panose="02040502050405020303" pitchFamily="18" charset="0"/>
                <a:ea typeface="Calibri" panose="020F0502020204030204" pitchFamily="34" charset="0"/>
                <a:cs typeface="Arial" panose="020B0604020202020204" pitchFamily="34" charset="0"/>
              </a:rPr>
              <a:t>of power 2 heat used </a:t>
            </a:r>
            <a:r>
              <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in energy system models, what are the  TRLs ?</a:t>
            </a:r>
            <a:endParaRPr lang="fi-FI" sz="16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lvl="1">
              <a:lnSpc>
                <a:spcPct val="130000"/>
              </a:lnSpc>
              <a:buFont typeface="Wingdings" panose="05000000000000000000" pitchFamily="2" charset="2"/>
              <a:buChar char="Ø"/>
            </a:pPr>
            <a:r>
              <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Most power 2heat technologies are commercial (TRL 9). Heat pumps  &gt;150C and direct heating to high temperature furnaces need further development</a:t>
            </a:r>
            <a:r>
              <a:rPr lang="en-GB" sz="1600" dirty="0">
                <a:solidFill>
                  <a:srgbClr val="000000"/>
                </a:solidFill>
                <a:latin typeface="Georgia" panose="02040502050405020303" pitchFamily="18" charset="0"/>
                <a:ea typeface="Calibri" panose="020F0502020204030204" pitchFamily="34" charset="0"/>
                <a:cs typeface="Arial" panose="020B0604020202020204" pitchFamily="34" charset="0"/>
              </a:rPr>
              <a:t> (a</a:t>
            </a:r>
            <a:r>
              <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lso higher temperature storage solutions presented)</a:t>
            </a:r>
            <a:endParaRPr lang="fi-FI" sz="16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marL="342900" indent="-342900">
              <a:lnSpc>
                <a:spcPct val="130000"/>
              </a:lnSpc>
              <a:buFont typeface="Wingdings" panose="05000000000000000000" pitchFamily="2" charset="2"/>
              <a:buChar char="Ø"/>
            </a:pPr>
            <a:r>
              <a:rPr lang="en-GB" sz="1600" b="1" i="1" dirty="0">
                <a:solidFill>
                  <a:srgbClr val="000000"/>
                </a:solidFill>
                <a:latin typeface="Georgia" panose="02040502050405020303" pitchFamily="18" charset="0"/>
                <a:ea typeface="Calibri" panose="020F0502020204030204" pitchFamily="34" charset="0"/>
                <a:cs typeface="Arial" panose="020B0604020202020204" pitchFamily="34" charset="0"/>
              </a:rPr>
              <a:t>S</a:t>
            </a:r>
            <a:r>
              <a:rPr lang="en-GB" sz="1600" b="1"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olutions in industry are complex </a:t>
            </a:r>
            <a:r>
              <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and benefits are case-by-case and technology dependent – will this impact their feasibility in practice? </a:t>
            </a:r>
          </a:p>
          <a:p>
            <a:pPr marL="800100" lvl="1" indent="-342900">
              <a:lnSpc>
                <a:spcPct val="130000"/>
              </a:lnSpc>
              <a:buFont typeface="Wingdings" panose="05000000000000000000" pitchFamily="2" charset="2"/>
              <a:buChar char="Ø"/>
            </a:pPr>
            <a:r>
              <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Complexity at industry process level, </a:t>
            </a:r>
            <a:r>
              <a:rPr lang="en-GB" sz="1600" dirty="0">
                <a:solidFill>
                  <a:srgbClr val="000000"/>
                </a:solidFill>
                <a:latin typeface="Georgia" panose="02040502050405020303" pitchFamily="18" charset="0"/>
                <a:ea typeface="Calibri" panose="020F0502020204030204" pitchFamily="34" charset="0"/>
                <a:cs typeface="Arial" panose="020B0604020202020204" pitchFamily="34" charset="0"/>
              </a:rPr>
              <a:t>also</a:t>
            </a:r>
            <a:r>
              <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causing complexities when modelling at system level. However, once there is an economic business case, the complexity will not be an issue, </a:t>
            </a:r>
            <a:r>
              <a:rPr lang="en-US"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companies will start proposing solutions for complexity when economic viability is seen.</a:t>
            </a:r>
            <a:endPar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4" name="Dian numeron paikkamerkki 3">
            <a:extLst>
              <a:ext uri="{FF2B5EF4-FFF2-40B4-BE49-F238E27FC236}">
                <a16:creationId xmlns:a16="http://schemas.microsoft.com/office/drawing/2014/main" id="{D9BCD5D5-64E5-0093-FA22-86C794E38007}"/>
              </a:ext>
            </a:extLst>
          </p:cNvPr>
          <p:cNvSpPr>
            <a:spLocks noGrp="1"/>
          </p:cNvSpPr>
          <p:nvPr>
            <p:ph type="sldNum" idx="12"/>
          </p:nvPr>
        </p:nvSpPr>
        <p:spPr/>
        <p:txBody>
          <a:bodyPr/>
          <a:lstStyle/>
          <a:p>
            <a:fld id="{00000000-1234-1234-1234-123412341234}" type="slidenum">
              <a:rPr lang="es-ES" smtClean="0"/>
              <a:pPr/>
              <a:t>6</a:t>
            </a:fld>
            <a:endParaRPr lang="es-ES" dirty="0"/>
          </a:p>
        </p:txBody>
      </p:sp>
    </p:spTree>
    <p:extLst>
      <p:ext uri="{BB962C8B-B14F-4D97-AF65-F5344CB8AC3E}">
        <p14:creationId xmlns:p14="http://schemas.microsoft.com/office/powerpoint/2010/main" val="406209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AE387-FD67-7455-8709-DAAB85F19BE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B563544-A96A-29B1-E7F9-3384B2C5602B}"/>
              </a:ext>
            </a:extLst>
          </p:cNvPr>
          <p:cNvSpPr>
            <a:spLocks noGrp="1"/>
          </p:cNvSpPr>
          <p:nvPr>
            <p:ph type="title"/>
          </p:nvPr>
        </p:nvSpPr>
        <p:spPr>
          <a:xfrm>
            <a:off x="779100" y="56511"/>
            <a:ext cx="6962100" cy="396300"/>
          </a:xfrm>
        </p:spPr>
        <p:txBody>
          <a:bodyPr/>
          <a:lstStyle/>
          <a:p>
            <a:r>
              <a:rPr lang="fi-FI" dirty="0" err="1"/>
              <a:t>Discussion</a:t>
            </a:r>
            <a:r>
              <a:rPr lang="fi-FI" dirty="0"/>
              <a:t> session Q&amp;A   (2)</a:t>
            </a:r>
          </a:p>
        </p:txBody>
      </p:sp>
      <p:sp>
        <p:nvSpPr>
          <p:cNvPr id="3" name="Tekstin paikkamerkki 2">
            <a:extLst>
              <a:ext uri="{FF2B5EF4-FFF2-40B4-BE49-F238E27FC236}">
                <a16:creationId xmlns:a16="http://schemas.microsoft.com/office/drawing/2014/main" id="{7404EDBD-9506-4339-E6D5-30839832F5F4}"/>
              </a:ext>
            </a:extLst>
          </p:cNvPr>
          <p:cNvSpPr>
            <a:spLocks noGrp="1"/>
          </p:cNvSpPr>
          <p:nvPr>
            <p:ph type="body" idx="1"/>
          </p:nvPr>
        </p:nvSpPr>
        <p:spPr>
          <a:xfrm>
            <a:off x="779100" y="655178"/>
            <a:ext cx="7517956" cy="2895300"/>
          </a:xfrm>
        </p:spPr>
        <p:txBody>
          <a:bodyPr/>
          <a:lstStyle/>
          <a:p>
            <a:pPr marL="342900" indent="-342900">
              <a:lnSpc>
                <a:spcPct val="130000"/>
              </a:lnSpc>
              <a:buFont typeface="Wingdings" panose="05000000000000000000" pitchFamily="2" charset="2"/>
              <a:buChar char="Ø"/>
            </a:pPr>
            <a:r>
              <a:rPr lang="en-GB" sz="1600" b="1" dirty="0">
                <a:solidFill>
                  <a:srgbClr val="000000"/>
                </a:solidFill>
                <a:effectLst/>
                <a:latin typeface="Georgia" panose="02040502050405020303" pitchFamily="18" charset="0"/>
                <a:ea typeface="Calibri" panose="020F0502020204030204" pitchFamily="34" charset="0"/>
                <a:cs typeface="Arial" panose="020B0604020202020204" pitchFamily="34" charset="0"/>
              </a:rPr>
              <a:t>System integration for waste heat </a:t>
            </a:r>
            <a:r>
              <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in wider scale? e.g.  integration of industry and possible neighbouring local opportunities (heating and cooling)?</a:t>
            </a:r>
          </a:p>
          <a:p>
            <a:pPr marL="800100" lvl="1" indent="-342900">
              <a:lnSpc>
                <a:spcPct val="130000"/>
              </a:lnSpc>
              <a:spcBef>
                <a:spcPts val="0"/>
              </a:spcBef>
              <a:buFont typeface="Wingdings" panose="05000000000000000000" pitchFamily="2" charset="2"/>
              <a:buChar char="Ø"/>
            </a:pPr>
            <a:r>
              <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District heating systems will have good opportunities for this, but outside those there are limited local possibilities for feasible waste heat utilisation. Incentives for the business cases are a must. It is </a:t>
            </a:r>
            <a:r>
              <a:rPr lang="en-US"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difficult to rely (only) on waste heat from local providers as sometimes </a:t>
            </a:r>
            <a:r>
              <a:rPr lang="en-US" sz="1600">
                <a:solidFill>
                  <a:srgbClr val="000000"/>
                </a:solidFill>
                <a:effectLst/>
                <a:latin typeface="Georgia" panose="02040502050405020303" pitchFamily="18" charset="0"/>
                <a:ea typeface="Calibri" panose="020F0502020204030204" pitchFamily="34" charset="0"/>
                <a:cs typeface="Arial" panose="020B0604020202020204" pitchFamily="34" charset="0"/>
              </a:rPr>
              <a:t>not there when </a:t>
            </a:r>
            <a:r>
              <a:rPr lang="en-US"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needed.</a:t>
            </a:r>
            <a:endPar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marL="342900" indent="-342900">
              <a:lnSpc>
                <a:spcPct val="130000"/>
              </a:lnSpc>
              <a:buFont typeface="Wingdings" panose="05000000000000000000" pitchFamily="2" charset="2"/>
              <a:buChar char="Ø"/>
            </a:pPr>
            <a:r>
              <a:rPr lang="en-GB" sz="1600" b="1" dirty="0">
                <a:solidFill>
                  <a:srgbClr val="000000"/>
                </a:solidFill>
                <a:effectLst/>
                <a:latin typeface="Georgia" panose="02040502050405020303" pitchFamily="18" charset="0"/>
                <a:ea typeface="Calibri" panose="020F0502020204030204" pitchFamily="34" charset="0"/>
                <a:cs typeface="Arial" panose="020B0604020202020204" pitchFamily="34" charset="0"/>
              </a:rPr>
              <a:t>Why companies are not already having e.g. electric boilers connected to their current fossil-based steam systems </a:t>
            </a:r>
            <a:r>
              <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e.g. paper and pulp industry? </a:t>
            </a:r>
          </a:p>
          <a:p>
            <a:pPr marL="800100" lvl="1" indent="-342900">
              <a:lnSpc>
                <a:spcPct val="130000"/>
              </a:lnSpc>
              <a:spcBef>
                <a:spcPts val="0"/>
              </a:spcBef>
              <a:buFont typeface="Wingdings" panose="05000000000000000000" pitchFamily="2" charset="2"/>
              <a:buChar char="Ø"/>
            </a:pPr>
            <a:r>
              <a:rPr lang="en-GB" sz="16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One reason is that e.g. in Germany current grid tariffs do not give economic benefit - pricing favour base load solutions. This is not the case e.g. in the Nordic power market where electric boilers are increasingly being connected to the grid by industry (and electric utilities). </a:t>
            </a:r>
            <a:endParaRPr lang="fi-FI" sz="16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a:p>
            <a:pPr marL="800100" lvl="1" indent="-342900">
              <a:lnSpc>
                <a:spcPct val="130000"/>
              </a:lnSpc>
              <a:spcAft>
                <a:spcPts val="1000"/>
              </a:spcAft>
              <a:buFont typeface="Wingdings" panose="05000000000000000000" pitchFamily="2" charset="2"/>
              <a:buChar char="Ø"/>
            </a:pPr>
            <a:endParaRPr lang="fi-FI" sz="1600" dirty="0">
              <a:solidFill>
                <a:srgbClr val="00000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4" name="Dian numeron paikkamerkki 3">
            <a:extLst>
              <a:ext uri="{FF2B5EF4-FFF2-40B4-BE49-F238E27FC236}">
                <a16:creationId xmlns:a16="http://schemas.microsoft.com/office/drawing/2014/main" id="{9863A8B4-4EC4-DF53-62C3-C35D4D7FEE3B}"/>
              </a:ext>
            </a:extLst>
          </p:cNvPr>
          <p:cNvSpPr>
            <a:spLocks noGrp="1"/>
          </p:cNvSpPr>
          <p:nvPr>
            <p:ph type="sldNum" idx="12"/>
          </p:nvPr>
        </p:nvSpPr>
        <p:spPr/>
        <p:txBody>
          <a:bodyPr/>
          <a:lstStyle/>
          <a:p>
            <a:fld id="{00000000-1234-1234-1234-123412341234}" type="slidenum">
              <a:rPr lang="es-ES" smtClean="0"/>
              <a:pPr/>
              <a:t>7</a:t>
            </a:fld>
            <a:endParaRPr lang="es-ES" dirty="0"/>
          </a:p>
        </p:txBody>
      </p:sp>
    </p:spTree>
    <p:extLst>
      <p:ext uri="{BB962C8B-B14F-4D97-AF65-F5344CB8AC3E}">
        <p14:creationId xmlns:p14="http://schemas.microsoft.com/office/powerpoint/2010/main" val="122267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FE6776-B878-A420-EAA2-FB45820B7A39}"/>
              </a:ext>
            </a:extLst>
          </p:cNvPr>
          <p:cNvSpPr>
            <a:spLocks noGrp="1"/>
          </p:cNvSpPr>
          <p:nvPr>
            <p:ph type="ctrTitle"/>
          </p:nvPr>
        </p:nvSpPr>
        <p:spPr>
          <a:xfrm>
            <a:off x="865573" y="1991850"/>
            <a:ext cx="7412854" cy="1159800"/>
          </a:xfrm>
        </p:spPr>
        <p:txBody>
          <a:bodyPr/>
          <a:lstStyle/>
          <a:p>
            <a:r>
              <a:rPr lang="de-DE" dirty="0" err="1"/>
              <a:t>Thank</a:t>
            </a:r>
            <a:r>
              <a:rPr lang="de-DE" dirty="0"/>
              <a:t> </a:t>
            </a:r>
            <a:r>
              <a:rPr lang="de-DE" dirty="0" err="1"/>
              <a:t>you</a:t>
            </a:r>
            <a:r>
              <a:rPr lang="de-DE" dirty="0"/>
              <a:t>!</a:t>
            </a:r>
            <a:br>
              <a:rPr lang="de-DE" dirty="0"/>
            </a:br>
            <a:r>
              <a:rPr lang="de-DE" sz="3200" dirty="0"/>
              <a:t>TRI 6 Integrated Industrial Energy Systems</a:t>
            </a:r>
            <a:br>
              <a:rPr lang="de-DE" sz="3200" dirty="0"/>
            </a:br>
            <a:r>
              <a:rPr lang="de-DE" sz="3200" dirty="0"/>
              <a:t>TRI 1 Integrated Net-Zero Energy System</a:t>
            </a:r>
            <a:endParaRPr lang="en-GB" dirty="0"/>
          </a:p>
        </p:txBody>
      </p:sp>
      <p:sp>
        <p:nvSpPr>
          <p:cNvPr id="4" name="Slide Number Placeholder 3">
            <a:extLst>
              <a:ext uri="{FF2B5EF4-FFF2-40B4-BE49-F238E27FC236}">
                <a16:creationId xmlns:a16="http://schemas.microsoft.com/office/drawing/2014/main" id="{47E65407-5458-847E-2EA9-CE83BBD84715}"/>
              </a:ext>
            </a:extLst>
          </p:cNvPr>
          <p:cNvSpPr>
            <a:spLocks noGrp="1"/>
          </p:cNvSpPr>
          <p:nvPr>
            <p:ph type="sldNum" idx="4294967295"/>
          </p:nvPr>
        </p:nvSpPr>
        <p:spPr>
          <a:xfrm>
            <a:off x="8594725" y="4749800"/>
            <a:ext cx="549275" cy="393700"/>
          </a:xfrm>
        </p:spPr>
        <p:txBody>
          <a:bodyPr/>
          <a:lstStyle/>
          <a:p>
            <a:fld id="{00000000-1234-1234-1234-123412341234}" type="slidenum">
              <a:rPr lang="es-ES" smtClean="0"/>
              <a:pPr/>
              <a:t>8</a:t>
            </a:fld>
            <a:endParaRPr lang="es-ES" dirty="0"/>
          </a:p>
        </p:txBody>
      </p:sp>
    </p:spTree>
    <p:extLst>
      <p:ext uri="{BB962C8B-B14F-4D97-AF65-F5344CB8AC3E}">
        <p14:creationId xmlns:p14="http://schemas.microsoft.com/office/powerpoint/2010/main" val="1683893227"/>
      </p:ext>
    </p:extLst>
  </p:cSld>
  <p:clrMapOvr>
    <a:masterClrMapping/>
  </p:clrMapOvr>
</p:sld>
</file>

<file path=ppt/theme/theme1.xml><?xml version="1.0" encoding="utf-8"?>
<a:theme xmlns:a="http://schemas.openxmlformats.org/drawingml/2006/main" name="CETP">
  <a:themeElements>
    <a:clrScheme name="CETP">
      <a:dk1>
        <a:srgbClr val="1D1D1B"/>
      </a:dk1>
      <a:lt1>
        <a:srgbClr val="FFFFFF"/>
      </a:lt1>
      <a:dk2>
        <a:srgbClr val="9C9194"/>
      </a:dk2>
      <a:lt2>
        <a:srgbClr val="EBE7E4"/>
      </a:lt2>
      <a:accent1>
        <a:srgbClr val="058C98"/>
      </a:accent1>
      <a:accent2>
        <a:srgbClr val="3AADB6"/>
      </a:accent2>
      <a:accent3>
        <a:srgbClr val="36C986"/>
      </a:accent3>
      <a:accent4>
        <a:srgbClr val="ABCA3F"/>
      </a:accent4>
      <a:accent5>
        <a:srgbClr val="F8B133"/>
      </a:accent5>
      <a:accent6>
        <a:srgbClr val="F29100"/>
      </a:accent6>
      <a:hlink>
        <a:srgbClr val="176887"/>
      </a:hlink>
      <a:folHlink>
        <a:srgbClr val="4C5D78"/>
      </a:folHlink>
    </a:clrScheme>
    <a:fontScheme name="ce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TP_presentation-01.pptx" id="{0F75EC40-D556-4B5D-90A9-3B285951943F}" vid="{C637210D-2CAC-4EBB-B00A-037DFA056DAB}"/>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6D11A3DE2A654BA09E08C555396A79" ma:contentTypeVersion="2" ma:contentTypeDescription="Create a new document." ma:contentTypeScope="" ma:versionID="683d3531034432c7a033a002d351ec90">
  <xsd:schema xmlns:xsd="http://www.w3.org/2001/XMLSchema" xmlns:xs="http://www.w3.org/2001/XMLSchema" xmlns:p="http://schemas.microsoft.com/office/2006/metadata/properties" xmlns:ns2="1ccc7925-4b8a-4086-8634-2ac8a0ba9fd1" targetNamespace="http://schemas.microsoft.com/office/2006/metadata/properties" ma:root="true" ma:fieldsID="e48696af501ff7e573e6068086c32d1a" ns2:_="">
    <xsd:import namespace="1ccc7925-4b8a-4086-8634-2ac8a0ba9fd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7925-4b8a-4086-8634-2ac8a0ba9f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BEE16F-8123-4E13-B45D-9EB08DE7197B}">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sharepoint/v3"/>
    <ds:schemaRef ds:uri="http://purl.org/dc/dcmitype/"/>
    <ds:schemaRef ds:uri="4228ced8-e678-4e8b-ba3f-3b98fea1a487"/>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5CAA3A4-6F48-4E26-A76F-9F96CCEF0DBF}"/>
</file>

<file path=customXml/itemProps3.xml><?xml version="1.0" encoding="utf-8"?>
<ds:datastoreItem xmlns:ds="http://schemas.openxmlformats.org/officeDocument/2006/customXml" ds:itemID="{769A5E44-58AE-41AB-AB78-BDDBCD9EDD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CETP_presentation (2)</Template>
  <TotalTime>264</TotalTime>
  <Words>725</Words>
  <Application>Microsoft Office PowerPoint</Application>
  <PresentationFormat>Näytössä katseltava esitys (16:9)</PresentationFormat>
  <Paragraphs>43</Paragraphs>
  <Slides>8</Slides>
  <Notes>1</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8</vt:i4>
      </vt:variant>
    </vt:vector>
  </HeadingPairs>
  <TitlesOfParts>
    <vt:vector size="18" baseType="lpstr">
      <vt:lpstr>Georgia</vt:lpstr>
      <vt:lpstr>Fira Sans Light</vt:lpstr>
      <vt:lpstr>Calibri</vt:lpstr>
      <vt:lpstr>Arial</vt:lpstr>
      <vt:lpstr>Calibri </vt:lpstr>
      <vt:lpstr>Wingdings</vt:lpstr>
      <vt:lpstr>Fira Sans SemiBold</vt:lpstr>
      <vt:lpstr>Calibri Light</vt:lpstr>
      <vt:lpstr>CETP</vt:lpstr>
      <vt:lpstr>1_Tema de Office</vt:lpstr>
      <vt:lpstr>Value of thermal storage in industry to foster energy system flexibility Peer2peer knowledge sharing workshop TRI1/TRI6 6 November, 2024, 9:00 – 12:00 CEST</vt:lpstr>
      <vt:lpstr>Agenda</vt:lpstr>
      <vt:lpstr>Introduction to Flexibility from industry </vt:lpstr>
      <vt:lpstr>Summary  - technical and feeding scoping of next calls</vt:lpstr>
      <vt:lpstr>Summary  - feeding future activities</vt:lpstr>
      <vt:lpstr>Discussion session Q&amp;A   (1)</vt:lpstr>
      <vt:lpstr>Discussion session Q&amp;A   (2)</vt:lpstr>
      <vt:lpstr>Thank you! TRI 6 Integrated Industrial Energy Systems TRI 1 Integrated Net-Zero Energy System</vt:lpstr>
    </vt:vector>
  </TitlesOfParts>
  <Company>FFG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Conference</dc:title>
  <dc:creator>Marie Katharine Traunfellner</dc:creator>
  <cp:lastModifiedBy>Hannele Holttinen</cp:lastModifiedBy>
  <cp:revision>71</cp:revision>
  <dcterms:created xsi:type="dcterms:W3CDTF">2023-05-12T09:12:27Z</dcterms:created>
  <dcterms:modified xsi:type="dcterms:W3CDTF">2024-11-22T13:36:28Z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0x0101003D6D11A3DE2A654BA09E08C555396A79</vt:lpwstr>
  </property>
  <property fmtid="{D5CDD505-2E9C-101B-9397-08002B2CF9AE}" pid="3" name="MSIP_Label_c57cc846-0bc0-43b9-8353-a5d3a5c07e06_Enabled">
    <vt:lpwstr>true</vt:lpwstr>
  </property>
  <property fmtid="{D5CDD505-2E9C-101B-9397-08002B2CF9AE}" pid="4" name="MSIP_Label_c57cc846-0bc0-43b9-8353-a5d3a5c07e06_SetDate">
    <vt:lpwstr>2023-09-06T12:02:31Z</vt:lpwstr>
  </property>
  <property fmtid="{D5CDD505-2E9C-101B-9397-08002B2CF9AE}" pid="5" name="MSIP_Label_c57cc846-0bc0-43b9-8353-a5d3a5c07e06_Method">
    <vt:lpwstr>Privileged</vt:lpwstr>
  </property>
  <property fmtid="{D5CDD505-2E9C-101B-9397-08002B2CF9AE}" pid="6" name="MSIP_Label_c57cc846-0bc0-43b9-8353-a5d3a5c07e06_Name">
    <vt:lpwstr>c57cc846-0bc0-43b9-8353-a5d3a5c07e06</vt:lpwstr>
  </property>
  <property fmtid="{D5CDD505-2E9C-101B-9397-08002B2CF9AE}" pid="7" name="MSIP_Label_c57cc846-0bc0-43b9-8353-a5d3a5c07e06_SiteId">
    <vt:lpwstr>a9b13882-99a6-4b28-9368-b64c69bf0256</vt:lpwstr>
  </property>
  <property fmtid="{D5CDD505-2E9C-101B-9397-08002B2CF9AE}" pid="8" name="MSIP_Label_c57cc846-0bc0-43b9-8353-a5d3a5c07e06_ActionId">
    <vt:lpwstr>0fec311f-ecbc-4d38-8a1e-9aeb371d88c8</vt:lpwstr>
  </property>
  <property fmtid="{D5CDD505-2E9C-101B-9397-08002B2CF9AE}" pid="9" name="MSIP_Label_c57cc846-0bc0-43b9-8353-a5d3a5c07e06_ContentBits">
    <vt:lpwstr>0</vt:lpwstr>
  </property>
</Properties>
</file>